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429" r:id="rId3"/>
    <p:sldId id="442" r:id="rId4"/>
    <p:sldId id="444" r:id="rId5"/>
    <p:sldId id="432" r:id="rId6"/>
    <p:sldId id="434" r:id="rId7"/>
    <p:sldId id="443" r:id="rId8"/>
    <p:sldId id="445" r:id="rId9"/>
    <p:sldId id="435" r:id="rId10"/>
    <p:sldId id="440" r:id="rId11"/>
    <p:sldId id="436" r:id="rId12"/>
    <p:sldId id="439" r:id="rId13"/>
    <p:sldId id="43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C7853C-536D-4A76-A0AE-DD22124D55A5}" styleName="Themed Style 1 –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966"/>
    <p:restoredTop sz="91633" autoAdjust="0"/>
  </p:normalViewPr>
  <p:slideViewPr>
    <p:cSldViewPr snapToGrid="0" snapToObjects="1">
      <p:cViewPr varScale="1">
        <p:scale>
          <a:sx n="61" d="100"/>
          <a:sy n="61" d="100"/>
        </p:scale>
        <p:origin x="85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02F19-53E1-0B42-A4CD-151CE1C0AEAC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6FC22-387D-2A4D-90CB-7197DAF8D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40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6FC22-387D-2A4D-90CB-7197DAF8D2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959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6FC22-387D-2A4D-90CB-7197DAF8D2B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8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EBF236BC-7ABE-D64C-8B26-A498F7DE96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035CB2-8936-B74B-B2E3-E6CE81A08152}" type="slidenum">
              <a:rPr lang="en-US" altLang="en-US" sz="1300"/>
              <a:pPr eaLnBrk="1" hangingPunct="1"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024089F-831B-E640-BA03-D9C2B73C3A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787400"/>
            <a:ext cx="5141912" cy="3856038"/>
          </a:xfrm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E7FC49BC-2B03-C540-8471-F7A58DD272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879975"/>
            <a:ext cx="5199063" cy="4565650"/>
          </a:xfrm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15825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494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269108BD-5D24-F74A-A37D-31BF1968E5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4A083E0-9492-2046-B7AD-B909E32C82B9}" type="slidenum">
              <a:rPr lang="en-US" altLang="en-US" sz="1300"/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7C4BA2E-A01A-0847-9E79-BA25DAC8FE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87EEE853-0A39-8D41-B86F-7133D5CE92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dirty="0"/>
              <a:t>? Mohs cases to discuss at MDT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PDT review</a:t>
            </a:r>
            <a:r>
              <a:rPr lang="en-GB" altLang="en-US" baseline="0" dirty="0"/>
              <a:t> in 3 </a:t>
            </a:r>
            <a:r>
              <a:rPr lang="en-GB" altLang="en-US" baseline="0" dirty="0" err="1"/>
              <a:t>mths</a:t>
            </a:r>
            <a:r>
              <a:rPr lang="en-GB" altLang="en-US" baseline="0" dirty="0"/>
              <a:t>???</a:t>
            </a:r>
          </a:p>
          <a:p>
            <a:pPr eaLnBrk="1" hangingPunct="1"/>
            <a:endParaRPr lang="en-GB" altLang="en-US" baseline="0" dirty="0"/>
          </a:p>
          <a:p>
            <a:pPr eaLnBrk="1" hangingPunct="1"/>
            <a:r>
              <a:rPr lang="en-GB" altLang="en-US" baseline="0" dirty="0" err="1"/>
              <a:t>Gorlins</a:t>
            </a:r>
            <a:r>
              <a:rPr lang="en-GB" altLang="en-US" baseline="0" dirty="0"/>
              <a:t> / multiple NMSC named consultant for continuity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48523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Month </a:t>
            </a:r>
          </a:p>
          <a:p>
            <a:r>
              <a:rPr lang="en-GB" dirty="0"/>
              <a:t>4 </a:t>
            </a:r>
            <a:r>
              <a:rPr lang="en-GB" dirty="0" err="1"/>
              <a:t>Derm</a:t>
            </a:r>
            <a:endParaRPr lang="en-GB" dirty="0"/>
          </a:p>
          <a:p>
            <a:r>
              <a:rPr lang="en-GB" dirty="0"/>
              <a:t>8 GP</a:t>
            </a:r>
          </a:p>
          <a:p>
            <a:r>
              <a:rPr lang="en-GB" dirty="0"/>
              <a:t>12 </a:t>
            </a:r>
            <a:r>
              <a:rPr lang="en-GB" dirty="0" err="1"/>
              <a:t>Derm</a:t>
            </a:r>
            <a:endParaRPr lang="en-GB" dirty="0"/>
          </a:p>
          <a:p>
            <a:r>
              <a:rPr lang="en-GB" dirty="0"/>
              <a:t>18 GP</a:t>
            </a:r>
          </a:p>
          <a:p>
            <a:r>
              <a:rPr lang="en-GB" dirty="0"/>
              <a:t>24 </a:t>
            </a:r>
            <a:r>
              <a:rPr lang="en-GB" dirty="0" err="1"/>
              <a:t>Derm</a:t>
            </a:r>
            <a:endParaRPr lang="en-GB" dirty="0"/>
          </a:p>
          <a:p>
            <a:r>
              <a:rPr lang="en-GB" dirty="0"/>
              <a:t>(30 GP)</a:t>
            </a:r>
          </a:p>
          <a:p>
            <a:r>
              <a:rPr lang="en-GB" dirty="0"/>
              <a:t>(36</a:t>
            </a:r>
            <a:r>
              <a:rPr lang="en-GB" baseline="0" dirty="0"/>
              <a:t> </a:t>
            </a:r>
            <a:r>
              <a:rPr lang="en-GB" baseline="0" dirty="0" err="1"/>
              <a:t>Derm</a:t>
            </a:r>
            <a:r>
              <a:rPr lang="en-GB" baseline="0" dirty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6FC22-387D-2A4D-90CB-7197DAF8D2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95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Month </a:t>
            </a:r>
          </a:p>
          <a:p>
            <a:r>
              <a:rPr lang="en-GB" dirty="0"/>
              <a:t>4 </a:t>
            </a:r>
            <a:r>
              <a:rPr lang="en-GB" dirty="0" err="1"/>
              <a:t>Derm</a:t>
            </a:r>
            <a:endParaRPr lang="en-GB" dirty="0"/>
          </a:p>
          <a:p>
            <a:r>
              <a:rPr lang="en-GB" dirty="0"/>
              <a:t>8 GP</a:t>
            </a:r>
          </a:p>
          <a:p>
            <a:r>
              <a:rPr lang="en-GB" dirty="0"/>
              <a:t>12 </a:t>
            </a:r>
            <a:r>
              <a:rPr lang="en-GB" dirty="0" err="1"/>
              <a:t>Derm</a:t>
            </a:r>
            <a:endParaRPr lang="en-GB" dirty="0"/>
          </a:p>
          <a:p>
            <a:r>
              <a:rPr lang="en-GB" dirty="0"/>
              <a:t>18 GP</a:t>
            </a:r>
          </a:p>
          <a:p>
            <a:r>
              <a:rPr lang="en-GB" dirty="0"/>
              <a:t>24 </a:t>
            </a:r>
            <a:r>
              <a:rPr lang="en-GB" dirty="0" err="1"/>
              <a:t>Derm</a:t>
            </a:r>
            <a:endParaRPr lang="en-GB" dirty="0"/>
          </a:p>
          <a:p>
            <a:r>
              <a:rPr lang="en-GB" dirty="0"/>
              <a:t>(30 GP)</a:t>
            </a:r>
          </a:p>
          <a:p>
            <a:r>
              <a:rPr lang="en-GB" dirty="0"/>
              <a:t>(36</a:t>
            </a:r>
            <a:r>
              <a:rPr lang="en-GB" baseline="0" dirty="0"/>
              <a:t> </a:t>
            </a:r>
            <a:r>
              <a:rPr lang="en-GB" baseline="0" dirty="0" err="1"/>
              <a:t>Derm</a:t>
            </a:r>
            <a:r>
              <a:rPr lang="en-GB" baseline="0" dirty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6FC22-387D-2A4D-90CB-7197DAF8D2B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67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6FC22-387D-2A4D-90CB-7197DAF8D2B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127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6FC22-387D-2A4D-90CB-7197DAF8D2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30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6FC22-387D-2A4D-90CB-7197DAF8D2B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0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3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0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5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4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5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2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2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6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8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6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0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C90D7-1A28-1A44-A909-2074BE480BAE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2456D-BE24-394E-AF10-7509F6B6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0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DA7F-4F8A-6746-B8F6-00E14270DF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Skin Cancer Management Guidelines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398671-C48D-8340-8463-A306C9DE3D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Nov 2023</a:t>
            </a:r>
          </a:p>
        </p:txBody>
      </p:sp>
    </p:spTree>
    <p:extLst>
      <p:ext uri="{BB962C8B-B14F-4D97-AF65-F5344CB8AC3E}">
        <p14:creationId xmlns:p14="http://schemas.microsoft.com/office/powerpoint/2010/main" val="3762139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7">
            <a:extLst>
              <a:ext uri="{FF2B5EF4-FFF2-40B4-BE49-F238E27FC236}">
                <a16:creationId xmlns:a16="http://schemas.microsoft.com/office/drawing/2014/main" id="{F1EA6957-A3B1-0E4B-874C-75F2CB500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6963" y="923218"/>
            <a:ext cx="3250074" cy="369333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DIAGNOSTIC BIOPSY PROVEN</a:t>
            </a:r>
            <a:endParaRPr lang="en-GB" altLang="en-U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1" name="Text Box 15">
            <a:extLst>
              <a:ext uri="{FF2B5EF4-FFF2-40B4-BE49-F238E27FC236}">
                <a16:creationId xmlns:a16="http://schemas.microsoft.com/office/drawing/2014/main" id="{2CCF1419-6CA2-5041-8704-049B63C4B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3" y="1744591"/>
            <a:ext cx="4413250" cy="514422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 OF PLEIOMORPHIC DERMAL SARCOMA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2" name="Text Box 16">
            <a:extLst>
              <a:ext uri="{FF2B5EF4-FFF2-40B4-BE49-F238E27FC236}">
                <a16:creationId xmlns:a16="http://schemas.microsoft.com/office/drawing/2014/main" id="{22192373-30D1-D540-A4B5-7A80F9F66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7" y="1739037"/>
            <a:ext cx="4392612" cy="563277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-90459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 OF ATYPICAL FIBROXANTHOMA (AFX)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6" name="Text Box 18">
            <a:extLst>
              <a:ext uri="{FF2B5EF4-FFF2-40B4-BE49-F238E27FC236}">
                <a16:creationId xmlns:a16="http://schemas.microsoft.com/office/drawing/2014/main" id="{1955DD6A-EEF3-D34E-B0AF-0C0F1C548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31775"/>
            <a:ext cx="7315200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MANAGE CUTANEOUS SARCOMA OF THE SKIN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8" name="Rectangle 10">
            <a:extLst>
              <a:ext uri="{FF2B5EF4-FFF2-40B4-BE49-F238E27FC236}">
                <a16:creationId xmlns:a16="http://schemas.microsoft.com/office/drawing/2014/main" id="{8E9AA4B6-8EB1-A84A-8E75-C907E61CF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13044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9" name="Rectangle 11">
            <a:extLst>
              <a:ext uri="{FF2B5EF4-FFF2-40B4-BE49-F238E27FC236}">
                <a16:creationId xmlns:a16="http://schemas.microsoft.com/office/drawing/2014/main" id="{B5AB8574-D2DB-434C-9859-EA33B7AB7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" name="Text Box 13">
            <a:extLst>
              <a:ext uri="{FF2B5EF4-FFF2-40B4-BE49-F238E27FC236}">
                <a16:creationId xmlns:a16="http://schemas.microsoft.com/office/drawing/2014/main" id="{5500C475-A88B-7141-BD89-5AD488290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3" y="2349503"/>
            <a:ext cx="4419600" cy="1509978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EXCISION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lesions to clear deep surgical plane &amp; 10 mm clinical margin</a:t>
            </a:r>
          </a:p>
          <a:p>
            <a:pPr>
              <a:lnSpc>
                <a:spcPts val="2200"/>
              </a:lnSpc>
              <a:spcBef>
                <a:spcPct val="0"/>
              </a:spcBef>
              <a:buNone/>
            </a:pP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Aim to achieve complete histological clearance &gt;1mm peripheral and deep margins</a:t>
            </a: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AB474641-1738-3E4B-91F2-52FD58EED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7087" y="2343948"/>
            <a:ext cx="4405312" cy="119116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EXCISION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lesion to clear deep surgical plane &amp; 5 – 10mm clinical margin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Aim to achieve complete histological clearance &gt;1mm peripheral and deep margins</a:t>
            </a: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049483D5-F818-1A4A-8280-FBB75DC57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7" y="4194663"/>
            <a:ext cx="4403725" cy="1338828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 UP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Check scar, draining LN and full skin exam. 2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yrs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 4 – 6 monthly intervals (shared care if available). 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MDT list as per guidelines unless incomplete or histology requires review</a:t>
            </a:r>
            <a:endParaRPr lang="en-GB" altLang="en-US" sz="1400" u="sng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id="{3F445D7F-1E80-A04A-977E-74C26018F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1167" y="3886258"/>
            <a:ext cx="3337152" cy="909031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MDT LIST AS PER GUIDELINES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Self skin surveillance information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DISCHARGE</a:t>
            </a: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25DD49BD-8FCF-A346-BCD7-4996C49FF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0496" y="5703652"/>
            <a:ext cx="5785883" cy="369332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RECURRENCE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 recurrence (skin) must be discussed at SSMDT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AutoShape 20" descr="50%">
            <a:extLst>
              <a:ext uri="{FF2B5EF4-FFF2-40B4-BE49-F238E27FC236}">
                <a16:creationId xmlns:a16="http://schemas.microsoft.com/office/drawing/2014/main" id="{0B589DE1-7B6D-0442-BB26-DD9F8CC54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9490" y="1291646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7" name="AutoShape 20" descr="50%">
            <a:extLst>
              <a:ext uri="{FF2B5EF4-FFF2-40B4-BE49-F238E27FC236}">
                <a16:creationId xmlns:a16="http://schemas.microsoft.com/office/drawing/2014/main" id="{8EBDCD69-D339-584A-B396-D47F7CFDC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979" y="1287988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>
              <a:latin typeface="Arial" panose="020B0604020202020204" pitchFamily="34" charset="0"/>
            </a:endParaRPr>
          </a:p>
        </p:txBody>
      </p:sp>
      <p:sp>
        <p:nvSpPr>
          <p:cNvPr id="18" name="AutoShape 20" descr="50%">
            <a:extLst>
              <a:ext uri="{FF2B5EF4-FFF2-40B4-BE49-F238E27FC236}">
                <a16:creationId xmlns:a16="http://schemas.microsoft.com/office/drawing/2014/main" id="{531C9393-411D-8341-9EF1-969B56E80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739" y="3847382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9" name="AutoShape 20" descr="50%">
            <a:extLst>
              <a:ext uri="{FF2B5EF4-FFF2-40B4-BE49-F238E27FC236}">
                <a16:creationId xmlns:a16="http://schemas.microsoft.com/office/drawing/2014/main" id="{BA868785-76EC-9B4A-80BF-DC5F49E79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6075" y="3535108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11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7">
            <a:extLst>
              <a:ext uri="{FF2B5EF4-FFF2-40B4-BE49-F238E27FC236}">
                <a16:creationId xmlns:a16="http://schemas.microsoft.com/office/drawing/2014/main" id="{F1EA6957-A3B1-0E4B-874C-75F2CB500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8700" y="810253"/>
            <a:ext cx="5242132" cy="472699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DIAGNOSTIC BIOPSY-PROVEN / EXCISION OF LESION</a:t>
            </a:r>
            <a:endParaRPr lang="en-GB" altLang="en-U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1" name="Text Box 15">
            <a:extLst>
              <a:ext uri="{FF2B5EF4-FFF2-40B4-BE49-F238E27FC236}">
                <a16:creationId xmlns:a16="http://schemas.microsoft.com/office/drawing/2014/main" id="{2CCF1419-6CA2-5041-8704-049B63C4B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3" y="1916113"/>
            <a:ext cx="4413250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 OF DERMAL LEIOMYOSARCOMA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2" name="Text Box 16">
            <a:extLst>
              <a:ext uri="{FF2B5EF4-FFF2-40B4-BE49-F238E27FC236}">
                <a16:creationId xmlns:a16="http://schemas.microsoft.com/office/drawing/2014/main" id="{22192373-30D1-D540-A4B5-7A80F9F66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0425" y="1916112"/>
            <a:ext cx="4392612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-90459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 OF SUBCUTANEOUS TYPE</a:t>
            </a: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3" name="Text Box 13">
            <a:extLst>
              <a:ext uri="{FF2B5EF4-FFF2-40B4-BE49-F238E27FC236}">
                <a16:creationId xmlns:a16="http://schemas.microsoft.com/office/drawing/2014/main" id="{1D219E99-5327-0247-B2E1-E3ECA332D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3" y="2349502"/>
            <a:ext cx="4419600" cy="1671265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WIDE LOCAL EXCISION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clear deep surgical plane &amp; 1cm peripheral margin</a:t>
            </a:r>
          </a:p>
          <a:p>
            <a:pPr>
              <a:lnSpc>
                <a:spcPts val="2200"/>
              </a:lnSpc>
              <a:spcBef>
                <a:spcPct val="0"/>
              </a:spcBef>
              <a:buNone/>
            </a:pP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Aim to achieve complete histological clearance &gt;1mm peripheral and deep margins</a:t>
            </a:r>
          </a:p>
        </p:txBody>
      </p:sp>
      <p:sp>
        <p:nvSpPr>
          <p:cNvPr id="7174" name="Text Box 12">
            <a:extLst>
              <a:ext uri="{FF2B5EF4-FFF2-40B4-BE49-F238E27FC236}">
                <a16:creationId xmlns:a16="http://schemas.microsoft.com/office/drawing/2014/main" id="{E183C052-05CA-1148-A694-34D2DB2AF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6885" y="2892172"/>
            <a:ext cx="2474153" cy="493089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Refer to sarcoma team</a:t>
            </a:r>
            <a:endParaRPr lang="en-GB" altLang="en-US" sz="16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5" name="Text Box 11">
            <a:extLst>
              <a:ext uri="{FF2B5EF4-FFF2-40B4-BE49-F238E27FC236}">
                <a16:creationId xmlns:a16="http://schemas.microsoft.com/office/drawing/2014/main" id="{169C8D6C-8AA5-B948-A038-C57329868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4" y="4328298"/>
            <a:ext cx="4413250" cy="1260407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 UP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Check scar, draining LN and full skin exam.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Shared care for 2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yrs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 6 monthly intervals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cases should be discussed at an MDT</a:t>
            </a:r>
            <a:endParaRPr lang="en-GB" altLang="en-US" sz="1400" u="sng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6" name="Text Box 18">
            <a:extLst>
              <a:ext uri="{FF2B5EF4-FFF2-40B4-BE49-F238E27FC236}">
                <a16:creationId xmlns:a16="http://schemas.microsoft.com/office/drawing/2014/main" id="{1955DD6A-EEF3-D34E-B0AF-0C0F1C548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31775"/>
            <a:ext cx="7315200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MANAGE LEIOMYOSARCOMA OF THE SKIN</a:t>
            </a:r>
            <a:endParaRPr lang="en-GB" altLang="en-US" sz="18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8" name="Rectangle 10">
            <a:extLst>
              <a:ext uri="{FF2B5EF4-FFF2-40B4-BE49-F238E27FC236}">
                <a16:creationId xmlns:a16="http://schemas.microsoft.com/office/drawing/2014/main" id="{8E9AA4B6-8EB1-A84A-8E75-C907E61CF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13044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9" name="Rectangle 11">
            <a:extLst>
              <a:ext uri="{FF2B5EF4-FFF2-40B4-BE49-F238E27FC236}">
                <a16:creationId xmlns:a16="http://schemas.microsoft.com/office/drawing/2014/main" id="{B5AB8574-D2DB-434C-9859-EA33B7AB7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3EE40AE8-A2C2-9043-8C5C-8DD927DCC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5" y="5946775"/>
            <a:ext cx="4503735" cy="537152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RECURRENCE – 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Local recurrence must be discussed at SSMDT 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AutoShape 20" descr="50%">
            <a:extLst>
              <a:ext uri="{FF2B5EF4-FFF2-40B4-BE49-F238E27FC236}">
                <a16:creationId xmlns:a16="http://schemas.microsoft.com/office/drawing/2014/main" id="{4561DC11-1206-0F4E-BE23-24850D57F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3803" y="4010297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3" name="AutoShape 20" descr="50%">
            <a:extLst>
              <a:ext uri="{FF2B5EF4-FFF2-40B4-BE49-F238E27FC236}">
                <a16:creationId xmlns:a16="http://schemas.microsoft.com/office/drawing/2014/main" id="{62E89721-9EB9-A144-AA21-70D8EBB88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5655" y="2259012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4" name="AutoShape 20" descr="50%">
            <a:extLst>
              <a:ext uri="{FF2B5EF4-FFF2-40B4-BE49-F238E27FC236}">
                <a16:creationId xmlns:a16="http://schemas.microsoft.com/office/drawing/2014/main" id="{A1E493F6-2B63-6D4F-9C8D-51690B5FB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5655" y="1292055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5" name="AutoShape 20" descr="50%">
            <a:extLst>
              <a:ext uri="{FF2B5EF4-FFF2-40B4-BE49-F238E27FC236}">
                <a16:creationId xmlns:a16="http://schemas.microsoft.com/office/drawing/2014/main" id="{C67A0DAA-6129-724F-8D26-CF305D472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488" y="1282952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469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15">
            <a:extLst>
              <a:ext uri="{FF2B5EF4-FFF2-40B4-BE49-F238E27FC236}">
                <a16:creationId xmlns:a16="http://schemas.microsoft.com/office/drawing/2014/main" id="{66D083D7-94B2-DF4C-AEE8-8C4990ACD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6522" y="1651632"/>
            <a:ext cx="4413250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 OF POROCARCINOMA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197" name="Text Box 13">
            <a:extLst>
              <a:ext uri="{FF2B5EF4-FFF2-40B4-BE49-F238E27FC236}">
                <a16:creationId xmlns:a16="http://schemas.microsoft.com/office/drawing/2014/main" id="{BF5C4772-1767-0E4D-965F-E0DC10B28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2964" y="2202715"/>
            <a:ext cx="4419600" cy="2103228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EXCISION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clear deep surgical plane &amp; 4 mm margin</a:t>
            </a:r>
          </a:p>
          <a:p>
            <a:pPr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MOHS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1400" b="1" dirty="0">
                <a:latin typeface="Arial" panose="020B0604020202020204" pitchFamily="34" charset="0"/>
              </a:rPr>
              <a:t>MICROGRAPHIC SURGERY 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 in recurrent cases &amp; where margins are indistinct or may be technically difficult to achieve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Complete histological clearance &gt;1mm peripheral and deep margins</a:t>
            </a:r>
          </a:p>
        </p:txBody>
      </p:sp>
      <p:sp>
        <p:nvSpPr>
          <p:cNvPr id="8199" name="Text Box 11">
            <a:extLst>
              <a:ext uri="{FF2B5EF4-FFF2-40B4-BE49-F238E27FC236}">
                <a16:creationId xmlns:a16="http://schemas.microsoft.com/office/drawing/2014/main" id="{DC65448E-7769-5943-9FFC-A0695936A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2964" y="4686380"/>
            <a:ext cx="4419600" cy="1123384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 UP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Check scar, draining LN and full skin exam.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yrs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 6 monthly intervals (shared care). </a:t>
            </a:r>
            <a:endParaRPr lang="en-GB" altLang="en-US" sz="1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MDT list as per guidelines unless close / involved margins or histology requires review</a:t>
            </a:r>
            <a:endParaRPr lang="en-GB" altLang="en-US" sz="1400" u="sng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200" name="Text Box 18">
            <a:extLst>
              <a:ext uri="{FF2B5EF4-FFF2-40B4-BE49-F238E27FC236}">
                <a16:creationId xmlns:a16="http://schemas.microsoft.com/office/drawing/2014/main" id="{DA023AEA-054D-204D-BE1F-4C846A2F8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31775"/>
            <a:ext cx="7315200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MANAGE POROCARCINOMA OF THE SKIN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201" name="Text Box 10">
            <a:extLst>
              <a:ext uri="{FF2B5EF4-FFF2-40B4-BE49-F238E27FC236}">
                <a16:creationId xmlns:a16="http://schemas.microsoft.com/office/drawing/2014/main" id="{87585108-815B-744D-89D0-3C9A337C4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460" y="6013835"/>
            <a:ext cx="3920330" cy="624265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RECURRENCE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Local recurrence must be discussed at SSMDT 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202" name="Rectangle 10">
            <a:extLst>
              <a:ext uri="{FF2B5EF4-FFF2-40B4-BE49-F238E27FC236}">
                <a16:creationId xmlns:a16="http://schemas.microsoft.com/office/drawing/2014/main" id="{2222D9EE-48B0-4647-83D7-1E91272D5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13044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203" name="Rectangle 11">
            <a:extLst>
              <a:ext uri="{FF2B5EF4-FFF2-40B4-BE49-F238E27FC236}">
                <a16:creationId xmlns:a16="http://schemas.microsoft.com/office/drawing/2014/main" id="{53D20C02-5F79-7945-924B-4DD460B1B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" name="Text Box 17">
            <a:extLst>
              <a:ext uri="{FF2B5EF4-FFF2-40B4-BE49-F238E27FC236}">
                <a16:creationId xmlns:a16="http://schemas.microsoft.com/office/drawing/2014/main" id="{E2AFDD03-680D-CD46-AB01-6D56EAC1C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8636" y="752885"/>
            <a:ext cx="2863852" cy="369333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DIAGNOSTIC BIOPSY-PROVEN</a:t>
            </a:r>
            <a:endParaRPr lang="en-GB" altLang="en-U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AutoShape 20" descr="50%">
            <a:extLst>
              <a:ext uri="{FF2B5EF4-FFF2-40B4-BE49-F238E27FC236}">
                <a16:creationId xmlns:a16="http://schemas.microsoft.com/office/drawing/2014/main" id="{96232458-DE00-8549-AA59-47FD2919F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1314" y="1212201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7" name="AutoShape 20" descr="50%">
            <a:extLst>
              <a:ext uri="{FF2B5EF4-FFF2-40B4-BE49-F238E27FC236}">
                <a16:creationId xmlns:a16="http://schemas.microsoft.com/office/drawing/2014/main" id="{D43692A0-D626-EF42-AC1F-F5FD57C5B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9958" y="4319460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620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ext Box 18">
            <a:extLst>
              <a:ext uri="{FF2B5EF4-FFF2-40B4-BE49-F238E27FC236}">
                <a16:creationId xmlns:a16="http://schemas.microsoft.com/office/drawing/2014/main" id="{4F202BB1-7E1D-8942-BF23-B982A09CB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74559"/>
            <a:ext cx="7315200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MANAGE MERKEL CELL CARCINOMA OF THE SKIN</a:t>
            </a:r>
            <a:endParaRPr lang="en-GB" altLang="en-US" sz="20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05E10A61-0F9C-654E-A2FA-0BFCD9F4A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13044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90C9FD15-D26E-304A-98DE-1368D8B63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" name="Text Box 17">
            <a:extLst>
              <a:ext uri="{FF2B5EF4-FFF2-40B4-BE49-F238E27FC236}">
                <a16:creationId xmlns:a16="http://schemas.microsoft.com/office/drawing/2014/main" id="{F070ECB9-A1D6-8A4B-B965-5961DFFFA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3328" y="890905"/>
            <a:ext cx="3646033" cy="459966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DIAGNOSTIC BIOPSY PROVEN</a:t>
            </a:r>
            <a:endParaRPr lang="en-GB" altLang="en-U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Text Box 15">
            <a:extLst>
              <a:ext uri="{FF2B5EF4-FFF2-40B4-BE49-F238E27FC236}">
                <a16:creationId xmlns:a16="http://schemas.microsoft.com/office/drawing/2014/main" id="{2AC30C28-DA15-D54E-AB31-736F9F211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4199" y="2715856"/>
            <a:ext cx="518616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21" name="Text Box 16">
            <a:extLst>
              <a:ext uri="{FF2B5EF4-FFF2-40B4-BE49-F238E27FC236}">
                <a16:creationId xmlns:a16="http://schemas.microsoft.com/office/drawing/2014/main" id="{39D4F87A-9459-AE48-9388-9E5FBF79E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51" y="2715857"/>
            <a:ext cx="623306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-90459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YES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Text Box 13">
            <a:extLst>
              <a:ext uri="{FF2B5EF4-FFF2-40B4-BE49-F238E27FC236}">
                <a16:creationId xmlns:a16="http://schemas.microsoft.com/office/drawing/2014/main" id="{5BDA1F1E-B55D-F348-8D06-16BA1FC14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615" y="3524779"/>
            <a:ext cx="4133119" cy="201516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Request whole body PET-CT scan</a:t>
            </a:r>
          </a:p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Urgent referral to a specialist combined clinical oncology / plastic surgery clinic with expertise in managing Merkel cell carcinoma</a:t>
            </a:r>
          </a:p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List for discussion at next SSMDT</a:t>
            </a:r>
          </a:p>
          <a:p>
            <a:pPr>
              <a:lnSpc>
                <a:spcPts val="2200"/>
              </a:lnSpc>
              <a:spcBef>
                <a:spcPct val="0"/>
              </a:spcBef>
              <a:buNone/>
            </a:pP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Text Box 12">
            <a:extLst>
              <a:ext uri="{FF2B5EF4-FFF2-40B4-BE49-F238E27FC236}">
                <a16:creationId xmlns:a16="http://schemas.microsoft.com/office/drawing/2014/main" id="{E45EEE1B-8222-C641-9889-18A902809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8045" y="3524779"/>
            <a:ext cx="4405312" cy="2037545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Request urgent FNA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</a:p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Request whole body PET-CT scan</a:t>
            </a:r>
          </a:p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Urgent referral to a specialist combined clinical oncology / plastic surgery clinic with expertise in managing Merkel cell carcinoma</a:t>
            </a:r>
          </a:p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List for discussion at next SSMDT</a:t>
            </a:r>
          </a:p>
        </p:txBody>
      </p:sp>
      <p:sp>
        <p:nvSpPr>
          <p:cNvPr id="26" name="AutoShape 20" descr="50%">
            <a:extLst>
              <a:ext uri="{FF2B5EF4-FFF2-40B4-BE49-F238E27FC236}">
                <a16:creationId xmlns:a16="http://schemas.microsoft.com/office/drawing/2014/main" id="{E1F05776-71DD-234E-854A-6995063CC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713" y="2235012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7" name="AutoShape 20" descr="50%">
            <a:extLst>
              <a:ext uri="{FF2B5EF4-FFF2-40B4-BE49-F238E27FC236}">
                <a16:creationId xmlns:a16="http://schemas.microsoft.com/office/drawing/2014/main" id="{17C1800F-89FF-9F4D-AC03-1103C8AC1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1170" y="2222036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30" name="Rectangle 6">
            <a:extLst>
              <a:ext uri="{FF2B5EF4-FFF2-40B4-BE49-F238E27FC236}">
                <a16:creationId xmlns:a16="http://schemas.microsoft.com/office/drawing/2014/main" id="{FACB8924-1875-6049-9AF8-B4CA7418E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921" y="1832108"/>
            <a:ext cx="2630848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Is there a palpable lymph node</a:t>
            </a:r>
          </a:p>
        </p:txBody>
      </p:sp>
      <p:sp>
        <p:nvSpPr>
          <p:cNvPr id="31" name="AutoShape 14">
            <a:extLst>
              <a:ext uri="{FF2B5EF4-FFF2-40B4-BE49-F238E27FC236}">
                <a16:creationId xmlns:a16="http://schemas.microsoft.com/office/drawing/2014/main" id="{6F810EE5-3057-0A43-AC59-F8D066776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040" y="1426938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33" name="AutoShape 20" descr="50%">
            <a:extLst>
              <a:ext uri="{FF2B5EF4-FFF2-40B4-BE49-F238E27FC236}">
                <a16:creationId xmlns:a16="http://schemas.microsoft.com/office/drawing/2014/main" id="{0A36C48D-B7EB-F24D-A20C-99D214946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713" y="3109230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>
              <a:latin typeface="Arial" panose="020B0604020202020204" pitchFamily="34" charset="0"/>
            </a:endParaRPr>
          </a:p>
        </p:txBody>
      </p:sp>
      <p:sp>
        <p:nvSpPr>
          <p:cNvPr id="34" name="AutoShape 20" descr="50%">
            <a:extLst>
              <a:ext uri="{FF2B5EF4-FFF2-40B4-BE49-F238E27FC236}">
                <a16:creationId xmlns:a16="http://schemas.microsoft.com/office/drawing/2014/main" id="{55206250-09BB-C74D-A50B-C09FC258B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5492" y="3109230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DC511A-5AD2-4E07-BF2D-210ED2DB17A6}"/>
              </a:ext>
            </a:extLst>
          </p:cNvPr>
          <p:cNvSpPr txBox="1"/>
          <p:nvPr/>
        </p:nvSpPr>
        <p:spPr>
          <a:xfrm>
            <a:off x="262773" y="5719667"/>
            <a:ext cx="8770584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These patients benefit from multidisciplinary care and so consider referral to tertiary centre.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Arrange investigations simultaneously to avoid delay</a:t>
            </a:r>
          </a:p>
        </p:txBody>
      </p:sp>
    </p:spTree>
    <p:extLst>
      <p:ext uri="{BB962C8B-B14F-4D97-AF65-F5344CB8AC3E}">
        <p14:creationId xmlns:p14="http://schemas.microsoft.com/office/powerpoint/2010/main" val="3043157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>
            <a:extLst>
              <a:ext uri="{FF2B5EF4-FFF2-40B4-BE49-F238E27FC236}">
                <a16:creationId xmlns:a16="http://schemas.microsoft.com/office/drawing/2014/main" id="{419895CA-8573-A04A-9D5D-25764FDC8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511" y="99993"/>
            <a:ext cx="7016824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</a:rPr>
              <a:t>How to manage a suspicious pigmented lesion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75734A7-7587-1A4C-8230-6496C3FC8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2794" y="566635"/>
            <a:ext cx="409439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Excise with 2 mm margin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Baseline photography of all suspected melanoma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DD70CE7-D0DE-4D49-8741-5E9F58513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77" y="2241236"/>
            <a:ext cx="1601275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Melanoma </a:t>
            </a:r>
            <a:r>
              <a:rPr lang="en-GB" altLang="en-US" sz="1400" i="1" dirty="0">
                <a:latin typeface="Arial" panose="020B0604020202020204" pitchFamily="34" charset="0"/>
              </a:rPr>
              <a:t>in</a:t>
            </a:r>
            <a:r>
              <a:rPr lang="en-GB" altLang="en-US" sz="1400" dirty="0">
                <a:latin typeface="Arial" panose="020B0604020202020204" pitchFamily="34" charset="0"/>
              </a:rPr>
              <a:t> </a:t>
            </a:r>
            <a:r>
              <a:rPr lang="en-GB" altLang="en-US" sz="1400" i="1" dirty="0">
                <a:latin typeface="Arial" panose="020B0604020202020204" pitchFamily="34" charset="0"/>
              </a:rPr>
              <a:t>situ</a:t>
            </a:r>
            <a:r>
              <a:rPr lang="en-GB" altLang="en-US" sz="1400" dirty="0">
                <a:latin typeface="Arial" panose="020B0604020202020204" pitchFamily="34" charset="0"/>
              </a:rPr>
              <a:t> or lentigo </a:t>
            </a:r>
            <a:r>
              <a:rPr lang="en-GB" altLang="en-US" sz="1400" dirty="0" err="1">
                <a:latin typeface="Arial" panose="020B0604020202020204" pitchFamily="34" charset="0"/>
              </a:rPr>
              <a:t>maligna</a:t>
            </a:r>
            <a:endParaRPr lang="en-GB" altLang="en-US" sz="1400" dirty="0">
              <a:latin typeface="Arial" panose="020B0604020202020204" pitchFamily="34" charset="0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E510B27-B84F-454F-ADB3-56F53AAC9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95" y="3217675"/>
            <a:ext cx="1795637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Aim to achieve 5 mm margin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Re-excision to clear surgical plane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69755FE4-85E9-6A49-B2B3-C1DBD2370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10" y="1500028"/>
            <a:ext cx="7279558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Return to clinic within 3 weeks with relative / friend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23D46866-6125-ED4A-9B15-0EF7B63C5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460" y="2155570"/>
            <a:ext cx="2374900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 Invasive Melanoma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AJCC Stage IA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 BT &lt;0.8mm + ulceration or 0.8 mm – 1.0mm; no ulceration (pT1b)</a:t>
            </a:r>
            <a:endParaRPr lang="en-GB" altLang="en-US" sz="1400" baseline="30000" dirty="0">
              <a:latin typeface="Arial" panose="020B0604020202020204" pitchFamily="34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D663B54D-D612-824F-9CBA-523335195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6682" y="3572484"/>
            <a:ext cx="2103461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1 cm summated Margin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Re-excision to fascia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7F314019-3A48-FD43-9C29-582096351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054" y="2148043"/>
            <a:ext cx="2738820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Invasive Melanoma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  <a:sym typeface="Symbol" pitchFamily="2" charset="2"/>
              </a:rPr>
              <a:t>AJCC Stage IB or above*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  <a:sym typeface="Symbol" pitchFamily="2" charset="2"/>
              </a:rPr>
              <a:t>BT &gt;1.0mm </a:t>
            </a:r>
            <a:r>
              <a:rPr lang="en-GB" altLang="en-US" sz="1400" b="1" dirty="0">
                <a:latin typeface="Arial" panose="020B0604020202020204" pitchFamily="34" charset="0"/>
                <a:sym typeface="Symbol" pitchFamily="2" charset="2"/>
              </a:rPr>
              <a:t>OR</a:t>
            </a:r>
            <a:r>
              <a:rPr lang="en-GB" altLang="en-US" sz="1400" dirty="0">
                <a:latin typeface="Arial" panose="020B0604020202020204" pitchFamily="34" charset="0"/>
                <a:sym typeface="Symbol" pitchFamily="2" charset="2"/>
              </a:rPr>
              <a:t> BT  0.8  - 1.0mm + ulceration / LVI / mitoses ≥ 2</a:t>
            </a:r>
            <a:endParaRPr lang="en-GB" altLang="en-US" sz="1400" dirty="0">
              <a:latin typeface="Arial" panose="020B0604020202020204" pitchFamily="34" charset="0"/>
            </a:endParaRP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24DE8E77-AC48-514B-9F13-FBEB1D250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8210" y="3694728"/>
            <a:ext cx="2743247" cy="2031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</a:rPr>
              <a:t>SSMDT case discussion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Skin CNS review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</a:rPr>
              <a:t>Refer to Plastics</a:t>
            </a:r>
            <a:r>
              <a:rPr lang="en-GB" altLang="en-US" sz="1400" dirty="0">
                <a:latin typeface="Arial" panose="020B0604020202020204" pitchFamily="34" charset="0"/>
              </a:rPr>
              <a:t> for SLNB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</a:rPr>
              <a:t>If AJCC Stage IIB or above: </a:t>
            </a:r>
            <a:r>
              <a:rPr lang="en-GB" altLang="en-US" sz="1400" dirty="0">
                <a:latin typeface="Arial" panose="020B0604020202020204" pitchFamily="34" charset="0"/>
              </a:rPr>
              <a:t>Refer to oncology to consider adjuvant treatment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Request staging scans: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CT N/C/A/P &amp; MRI Head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Follow-up 5 years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52DF0136-EC0C-9148-992E-7F528925A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73" y="4578038"/>
            <a:ext cx="2231271" cy="2031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MDT list </a:t>
            </a:r>
            <a:r>
              <a:rPr lang="en-GB" altLang="en-US" sz="1400" i="1" dirty="0">
                <a:latin typeface="Arial" panose="020B0604020202020204" pitchFamily="34" charset="0"/>
              </a:rPr>
              <a:t>as per guidelines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Provide diagnosis and written info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Arrange total body photography (TBP)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Self skin-surveillance advice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Vit D supplementation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</a:rPr>
              <a:t>Discharge</a:t>
            </a:r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03F23CD1-FAEE-5143-9522-52D99CE82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5566" y="5839954"/>
            <a:ext cx="2694577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Follow-up at 6 and 12 months: scar, lymph node &amp; skin check. </a:t>
            </a:r>
            <a:r>
              <a:rPr lang="en-GB" altLang="en-US" sz="1400" b="1" dirty="0">
                <a:latin typeface="Arial" panose="020B0604020202020204" pitchFamily="34" charset="0"/>
              </a:rPr>
              <a:t>Shared Care Guidelines with GP (if agreed)</a:t>
            </a:r>
            <a:endParaRPr lang="en-GB" altLang="en-US" sz="2000" b="1" dirty="0">
              <a:latin typeface="Times New Roman" panose="02020603050405020304" pitchFamily="18" charset="0"/>
            </a:endParaRPr>
          </a:p>
        </p:txBody>
      </p:sp>
      <p:sp>
        <p:nvSpPr>
          <p:cNvPr id="2061" name="AutoShape 14">
            <a:extLst>
              <a:ext uri="{FF2B5EF4-FFF2-40B4-BE49-F238E27FC236}">
                <a16:creationId xmlns:a16="http://schemas.microsoft.com/office/drawing/2014/main" id="{5078A62F-7575-A846-9729-27CE2158F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2023" y="1116099"/>
            <a:ext cx="366960" cy="349448"/>
          </a:xfrm>
          <a:prstGeom prst="downArrow">
            <a:avLst>
              <a:gd name="adj1" fmla="val 50000"/>
              <a:gd name="adj2" fmla="val 2784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62" name="AutoShape 15" descr="25%">
            <a:extLst>
              <a:ext uri="{FF2B5EF4-FFF2-40B4-BE49-F238E27FC236}">
                <a16:creationId xmlns:a16="http://schemas.microsoft.com/office/drawing/2014/main" id="{EA63A15B-2459-8C46-A614-7D33300EA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215" y="4200186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64" name="AutoShape 18" descr="25%">
            <a:extLst>
              <a:ext uri="{FF2B5EF4-FFF2-40B4-BE49-F238E27FC236}">
                <a16:creationId xmlns:a16="http://schemas.microsoft.com/office/drawing/2014/main" id="{117D7C49-F4C5-E24F-88DE-A8379328C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283" y="2815176"/>
            <a:ext cx="366960" cy="367308"/>
          </a:xfrm>
          <a:prstGeom prst="downArrow">
            <a:avLst>
              <a:gd name="adj1" fmla="val 50000"/>
              <a:gd name="adj2" fmla="val 33333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65" name="AutoShape 19">
            <a:extLst>
              <a:ext uri="{FF2B5EF4-FFF2-40B4-BE49-F238E27FC236}">
                <a16:creationId xmlns:a16="http://schemas.microsoft.com/office/drawing/2014/main" id="{3F43710C-845E-7340-82B0-E3B5A9370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148" y="3324014"/>
            <a:ext cx="200214" cy="23049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66" name="AutoShape 20" descr="50%">
            <a:extLst>
              <a:ext uri="{FF2B5EF4-FFF2-40B4-BE49-F238E27FC236}">
                <a16:creationId xmlns:a16="http://schemas.microsoft.com/office/drawing/2014/main" id="{BC129875-4EB3-D44A-B63A-F9D822046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7830" y="3342311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67" name="AutoShape 21">
            <a:extLst>
              <a:ext uri="{FF2B5EF4-FFF2-40B4-BE49-F238E27FC236}">
                <a16:creationId xmlns:a16="http://schemas.microsoft.com/office/drawing/2014/main" id="{F3A2C4AF-92C2-9643-A15E-C0412D37A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2948" y="4113675"/>
            <a:ext cx="159026" cy="268991"/>
          </a:xfrm>
          <a:prstGeom prst="downArrow">
            <a:avLst>
              <a:gd name="adj1" fmla="val 72222"/>
              <a:gd name="adj2" fmla="val 2916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68" name="AutoShape 22">
            <a:extLst>
              <a:ext uri="{FF2B5EF4-FFF2-40B4-BE49-F238E27FC236}">
                <a16:creationId xmlns:a16="http://schemas.microsoft.com/office/drawing/2014/main" id="{4629AD0D-72BA-A146-9E6A-DAFE94A48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029" y="3417256"/>
            <a:ext cx="336622" cy="233448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69" name="AutoShape 23">
            <a:extLst>
              <a:ext uri="{FF2B5EF4-FFF2-40B4-BE49-F238E27FC236}">
                <a16:creationId xmlns:a16="http://schemas.microsoft.com/office/drawing/2014/main" id="{996910DF-EF27-A94B-8771-C192D994B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031" y="1843007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70" name="AutoShape 24">
            <a:extLst>
              <a:ext uri="{FF2B5EF4-FFF2-40B4-BE49-F238E27FC236}">
                <a16:creationId xmlns:a16="http://schemas.microsoft.com/office/drawing/2014/main" id="{53CE9E20-BDF9-A749-9329-F151E2475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3375" y="1835491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71" name="Rectangle 26">
            <a:extLst>
              <a:ext uri="{FF2B5EF4-FFF2-40B4-BE49-F238E27FC236}">
                <a16:creationId xmlns:a16="http://schemas.microsoft.com/office/drawing/2014/main" id="{11BDF145-CCCB-0C41-9656-6A5163E1F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304" y="4374910"/>
            <a:ext cx="2435282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MDT list </a:t>
            </a:r>
            <a:r>
              <a:rPr lang="en-GB" altLang="en-US" sz="1400" i="1" dirty="0">
                <a:latin typeface="Arial" panose="020B0604020202020204" pitchFamily="34" charset="0"/>
              </a:rPr>
              <a:t>as per guidelines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Review for suture removal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Melanoma written info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Arrange TBP images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Self skin-surveillance advice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Vit D supplementation</a:t>
            </a:r>
          </a:p>
        </p:txBody>
      </p:sp>
      <p:sp>
        <p:nvSpPr>
          <p:cNvPr id="2" name="AutoShape 23">
            <a:extLst>
              <a:ext uri="{FF2B5EF4-FFF2-40B4-BE49-F238E27FC236}">
                <a16:creationId xmlns:a16="http://schemas.microsoft.com/office/drawing/2014/main" id="{9B347535-DEA0-D099-D217-D89D9CA75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7951" y="1845967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3" name="AutoShape 23">
            <a:extLst>
              <a:ext uri="{FF2B5EF4-FFF2-40B4-BE49-F238E27FC236}">
                <a16:creationId xmlns:a16="http://schemas.microsoft.com/office/drawing/2014/main" id="{1F3BF46F-5F84-C6BF-EE85-E71FBD4C0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8530" y="1842263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B4E18EE-E92F-4B0E-4E37-B5D75F6CF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915" y="2213091"/>
            <a:ext cx="1892032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 Invasive Melanoma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AJCC Stage IA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 BT &lt; 0.8 mm; no ulceration (pT1a)</a:t>
            </a:r>
            <a:endParaRPr lang="en-GB" altLang="en-US" sz="1400" baseline="30000" dirty="0">
              <a:latin typeface="Arial" panose="020B0604020202020204" pitchFamily="34" charset="0"/>
            </a:endParaRPr>
          </a:p>
        </p:txBody>
      </p:sp>
      <p:sp>
        <p:nvSpPr>
          <p:cNvPr id="5" name="AutoShape 19">
            <a:extLst>
              <a:ext uri="{FF2B5EF4-FFF2-40B4-BE49-F238E27FC236}">
                <a16:creationId xmlns:a16="http://schemas.microsoft.com/office/drawing/2014/main" id="{CE57FE3D-0F99-1636-6A03-4F0CA1BF1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383" y="3208088"/>
            <a:ext cx="242005" cy="3464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6" name="AutoShape 22">
            <a:extLst>
              <a:ext uri="{FF2B5EF4-FFF2-40B4-BE49-F238E27FC236}">
                <a16:creationId xmlns:a16="http://schemas.microsoft.com/office/drawing/2014/main" id="{52DC9378-7825-2A01-492E-93DF75EF1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8361" y="3235970"/>
            <a:ext cx="242005" cy="256793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DC66A7D-6A39-FC39-6D4D-E4F70B5CE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193" y="5803900"/>
            <a:ext cx="3063490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Follow-up: </a:t>
            </a:r>
            <a:r>
              <a:rPr lang="en-GB" altLang="en-US" sz="1400" dirty="0" err="1">
                <a:latin typeface="Arial" panose="020B0604020202020204" pitchFamily="34" charset="0"/>
              </a:rPr>
              <a:t>Yr</a:t>
            </a:r>
            <a:r>
              <a:rPr lang="en-GB" altLang="en-US" sz="1400" dirty="0">
                <a:latin typeface="Arial" panose="020B0604020202020204" pitchFamily="34" charset="0"/>
              </a:rPr>
              <a:t> 1 at 6 and 12 months: scar, lymph node &amp; skin check.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 err="1">
                <a:latin typeface="Arial" panose="020B0604020202020204" pitchFamily="34" charset="0"/>
              </a:rPr>
              <a:t>Yrs</a:t>
            </a:r>
            <a:r>
              <a:rPr lang="en-GB" altLang="en-US" sz="1400" dirty="0">
                <a:latin typeface="Arial" panose="020B0604020202020204" pitchFamily="34" charset="0"/>
              </a:rPr>
              <a:t> 2-5 – annual F/U. </a:t>
            </a:r>
            <a:r>
              <a:rPr lang="en-GB" altLang="en-US" sz="1400" b="1" dirty="0">
                <a:latin typeface="Arial" panose="020B0604020202020204" pitchFamily="34" charset="0"/>
              </a:rPr>
              <a:t>Shared Care Guidelines with GP (if agreed)</a:t>
            </a:r>
            <a:endParaRPr lang="en-GB" altLang="en-US" sz="20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13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960214" y="158315"/>
            <a:ext cx="7223572" cy="89057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4392" tIns="42185" rIns="84392" bIns="42185" anchor="ctr" anchorCtr="0">
            <a:noAutofit/>
          </a:bodyPr>
          <a:lstStyle/>
          <a:p>
            <a:pPr algn="ctr">
              <a:buClr>
                <a:schemeClr val="dk1"/>
              </a:buClr>
              <a:buSzPts val="2000"/>
            </a:pPr>
            <a:r>
              <a:rPr lang="en-GB" sz="1846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*Surgical management of melanoma AJCC stage IB and above</a:t>
            </a:r>
            <a:endParaRPr sz="1662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rgbClr val="7F7F7F"/>
              </a:buClr>
              <a:buSzPts val="2000"/>
            </a:pPr>
            <a:r>
              <a:rPr lang="en-GB" sz="1846" b="1" i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Breslow thickness &gt;1mm or &gt; 0.8mm with ulceration / LVI / mitoses &gt;2</a:t>
            </a:r>
            <a:endParaRPr sz="166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2574182" y="1320537"/>
            <a:ext cx="4004747" cy="300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pPr algn="ctr">
              <a:buClr>
                <a:schemeClr val="dk1"/>
              </a:buClr>
              <a:buSzPts val="1400"/>
            </a:pPr>
            <a:r>
              <a:rPr lang="en-GB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Offer sentinel lymph node biopsy at time of WLE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6" name="Google Shape;86;p1"/>
          <p:cNvCxnSpPr/>
          <p:nvPr/>
        </p:nvCxnSpPr>
        <p:spPr>
          <a:xfrm>
            <a:off x="4507842" y="2278901"/>
            <a:ext cx="0" cy="2525819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87" name="Google Shape;87;p1"/>
          <p:cNvSpPr/>
          <p:nvPr/>
        </p:nvSpPr>
        <p:spPr>
          <a:xfrm>
            <a:off x="118582" y="2159188"/>
            <a:ext cx="4291754" cy="137785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pPr marL="263776" indent="-263776">
              <a:buClr>
                <a:schemeClr val="dk1"/>
              </a:buClr>
              <a:buSzPts val="1400"/>
              <a:buFont typeface="Arial"/>
              <a:buChar char="•"/>
            </a:pPr>
            <a:r>
              <a:rPr lang="en-GB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Arrange staging scans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776" indent="-263776">
              <a:buClr>
                <a:schemeClr val="dk1"/>
              </a:buClr>
              <a:buSzPts val="1400"/>
              <a:buFont typeface="Arial"/>
              <a:buChar char="•"/>
            </a:pPr>
            <a:r>
              <a:rPr lang="en-GB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Request BRAF status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776" indent="-263776">
              <a:buClr>
                <a:schemeClr val="dk1"/>
              </a:buClr>
              <a:buSzPts val="1400"/>
              <a:buFont typeface="Arial"/>
              <a:buChar char="•"/>
            </a:pPr>
            <a:r>
              <a:rPr lang="en-GB" sz="1400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Review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in Specialist</a:t>
            </a:r>
            <a:r>
              <a:rPr lang="en-GB" sz="1400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400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kin MDT (SSMDT)</a:t>
            </a:r>
            <a:endParaRPr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776" indent="-263776">
              <a:buClr>
                <a:schemeClr val="dk1"/>
              </a:buClr>
              <a:buSzPts val="1400"/>
              <a:buFont typeface="Arial"/>
              <a:buChar char="•"/>
            </a:pPr>
            <a:r>
              <a:rPr lang="en-GB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Refer to Medical Oncology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776" indent="-263776">
              <a:buClr>
                <a:schemeClr val="dk1"/>
              </a:buClr>
              <a:buSzPts val="1400"/>
              <a:buFont typeface="Arial"/>
              <a:buChar char="•"/>
            </a:pPr>
            <a:r>
              <a:rPr lang="en-GB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Discuss management – immunotherapy +/- completion lymphadenectomy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4749872" y="2208878"/>
            <a:ext cx="4291754" cy="681704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r>
              <a:rPr lang="en-GB" sz="1292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Stage IB &amp; IIA</a:t>
            </a:r>
          </a:p>
          <a:p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Shared follow-up with Plastic Surgery and GP (if agreed) – </a:t>
            </a:r>
            <a:r>
              <a:rPr lang="en-GB" sz="1292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Yr</a:t>
            </a: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1&amp;2: 3 mthly review; </a:t>
            </a:r>
            <a:r>
              <a:rPr lang="en-GB" sz="1292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Yr</a:t>
            </a: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3: 6mthly and </a:t>
            </a:r>
            <a:r>
              <a:rPr lang="en-GB" sz="1292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Yrs</a:t>
            </a: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4&amp;5: </a:t>
            </a:r>
            <a:r>
              <a:rPr lang="en-GB" sz="1292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yrly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4749872" y="2980317"/>
            <a:ext cx="4291619" cy="94696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Stage IIB and above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776" indent="-263776">
              <a:buClr>
                <a:schemeClr val="dk1"/>
              </a:buClr>
              <a:buSzPts val="1400"/>
              <a:buFont typeface="Arial"/>
              <a:buChar char="•"/>
            </a:pPr>
            <a:r>
              <a:rPr lang="en-GB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Baseline staging scans* &amp; BRAF status</a:t>
            </a:r>
          </a:p>
          <a:p>
            <a:pPr marL="263776" indent="-263776">
              <a:buClr>
                <a:schemeClr val="dk1"/>
              </a:buClr>
              <a:buSzPts val="1400"/>
              <a:buFont typeface="Arial"/>
              <a:buChar char="•"/>
            </a:pPr>
            <a:r>
              <a:rPr lang="en-GB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Shared follow-up with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Plastic Surgery &amp; Medical </a:t>
            </a:r>
            <a:r>
              <a:rPr lang="en-GB" sz="14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Oncology - 3/12 reviews for 5 years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0" name="Google Shape;90;p1"/>
          <p:cNvGrpSpPr/>
          <p:nvPr/>
        </p:nvGrpSpPr>
        <p:grpSpPr>
          <a:xfrm>
            <a:off x="4749873" y="4018942"/>
            <a:ext cx="4291618" cy="1289398"/>
            <a:chOff x="5059889" y="4224450"/>
            <a:chExt cx="4649253" cy="1396848"/>
          </a:xfrm>
        </p:grpSpPr>
        <p:sp>
          <p:nvSpPr>
            <p:cNvPr id="91" name="Google Shape;91;p1"/>
            <p:cNvSpPr/>
            <p:nvPr/>
          </p:nvSpPr>
          <p:spPr>
            <a:xfrm>
              <a:off x="5059889" y="4224450"/>
              <a:ext cx="4649253" cy="13847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spcFirstLastPara="1" wrap="square" lIns="84392" tIns="42185" rIns="84392" bIns="42185" anchor="ctr" anchorCtr="0">
              <a:spAutoFit/>
            </a:bodyPr>
            <a:lstStyle/>
            <a:p>
              <a:pPr algn="ctr">
                <a:buClr>
                  <a:srgbClr val="17365D"/>
                </a:buClr>
                <a:buSzPts val="1400"/>
              </a:pPr>
              <a:r>
                <a:rPr lang="en-GB" sz="1292" b="1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Excision margins</a:t>
              </a:r>
              <a:endParaRPr sz="1662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rgbClr val="17365D"/>
                </a:buClr>
                <a:buSzPts val="1400"/>
              </a:pPr>
              <a:r>
                <a:rPr lang="en-GB" sz="1292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Non-Head &amp; Neck</a:t>
              </a:r>
              <a:endParaRPr sz="1662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rgbClr val="17365D"/>
                </a:buClr>
                <a:buSzPts val="1400"/>
              </a:pPr>
              <a:r>
                <a:rPr lang="en-GB" sz="1292" u="sng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Breslow</a:t>
              </a:r>
              <a:r>
                <a:rPr lang="en-GB" sz="1292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	</a:t>
              </a:r>
              <a:r>
                <a:rPr lang="en-GB" sz="1292" u="sng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Margin</a:t>
              </a:r>
              <a:endParaRPr sz="1662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rgbClr val="17365D"/>
                </a:buClr>
                <a:buSzPts val="1400"/>
              </a:pPr>
              <a:r>
                <a:rPr lang="en-GB" sz="1292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&lt;1 mm	   1 cm</a:t>
              </a:r>
              <a:endParaRPr sz="1662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rgbClr val="17365D"/>
                </a:buClr>
                <a:buSzPts val="1400"/>
              </a:pPr>
              <a:r>
                <a:rPr lang="en-GB" sz="1292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1-2 mm	   1-2 cm</a:t>
              </a:r>
              <a:endParaRPr sz="1662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rgbClr val="17365D"/>
                </a:buClr>
                <a:buSzPts val="1400"/>
              </a:pPr>
              <a:r>
                <a:rPr lang="en-GB" sz="1292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&gt;2 mm	   2-3 cm</a:t>
              </a:r>
              <a:endParaRPr sz="166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7625128" y="4582661"/>
              <a:ext cx="2084014" cy="9077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4392" tIns="42185" rIns="84392" bIns="42185" anchor="ctr" anchorCtr="0">
              <a:spAutoFit/>
            </a:bodyPr>
            <a:lstStyle/>
            <a:p>
              <a:pPr>
                <a:buClr>
                  <a:srgbClr val="17365D"/>
                </a:buClr>
                <a:buSzPts val="1400"/>
              </a:pPr>
              <a:r>
                <a:rPr lang="en-GB" sz="1292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Head &amp; Neck</a:t>
              </a:r>
              <a:endParaRPr sz="1662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chemeClr val="dk1"/>
                </a:buClr>
                <a:buSzPts val="1400"/>
              </a:pPr>
              <a:endParaRPr sz="1015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endParaRPr>
            </a:p>
            <a:p>
              <a:pPr>
                <a:buClr>
                  <a:srgbClr val="17365D"/>
                </a:buClr>
                <a:buSzPts val="1400"/>
              </a:pPr>
              <a:r>
                <a:rPr lang="en-GB" sz="1292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1cm margin, respecting </a:t>
              </a:r>
              <a:endParaRPr sz="1662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buClr>
                  <a:srgbClr val="17365D"/>
                </a:buClr>
                <a:buSzPts val="1400"/>
              </a:pPr>
              <a:r>
                <a:rPr lang="en-GB" sz="1292" dirty="0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anatomical structures</a:t>
              </a:r>
              <a:endParaRPr sz="166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3" name="Google Shape;93;p1"/>
            <p:cNvCxnSpPr/>
            <p:nvPr/>
          </p:nvCxnSpPr>
          <p:spPr>
            <a:xfrm>
              <a:off x="7384514" y="4595764"/>
              <a:ext cx="0" cy="1025534"/>
            </a:xfrm>
            <a:prstGeom prst="straightConnector1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cxnSp>
        <p:nvCxnSpPr>
          <p:cNvPr id="94" name="Google Shape;94;p1"/>
          <p:cNvCxnSpPr>
            <a:cxnSpLocks/>
            <a:stCxn id="84" idx="2"/>
            <a:endCxn id="85" idx="0"/>
          </p:cNvCxnSpPr>
          <p:nvPr/>
        </p:nvCxnSpPr>
        <p:spPr>
          <a:xfrm>
            <a:off x="4572000" y="1048893"/>
            <a:ext cx="4556" cy="271644"/>
          </a:xfrm>
          <a:prstGeom prst="straightConnector1">
            <a:avLst/>
          </a:prstGeom>
          <a:noFill/>
          <a:ln w="31750" cap="flat" cmpd="sng">
            <a:solidFill>
              <a:srgbClr val="36609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5" name="Google Shape;95;p1"/>
          <p:cNvCxnSpPr>
            <a:endCxn id="96" idx="0"/>
          </p:cNvCxnSpPr>
          <p:nvPr/>
        </p:nvCxnSpPr>
        <p:spPr>
          <a:xfrm rot="10800000" flipV="1">
            <a:off x="3370337" y="1544149"/>
            <a:ext cx="1280769" cy="226282"/>
          </a:xfrm>
          <a:prstGeom prst="bentConnector2">
            <a:avLst/>
          </a:prstGeom>
          <a:noFill/>
          <a:ln>
            <a:noFill/>
          </a:ln>
        </p:spPr>
      </p:cxnSp>
      <p:cxnSp>
        <p:nvCxnSpPr>
          <p:cNvPr id="97" name="Google Shape;97;p1"/>
          <p:cNvCxnSpPr>
            <a:endCxn id="98" idx="0"/>
          </p:cNvCxnSpPr>
          <p:nvPr/>
        </p:nvCxnSpPr>
        <p:spPr>
          <a:xfrm>
            <a:off x="4651266" y="1533790"/>
            <a:ext cx="1050092" cy="126883"/>
          </a:xfrm>
          <a:prstGeom prst="bentConnector2">
            <a:avLst/>
          </a:prstGeom>
          <a:noFill/>
          <a:ln>
            <a:noFill/>
          </a:ln>
        </p:spPr>
      </p:cxnSp>
      <p:sp>
        <p:nvSpPr>
          <p:cNvPr id="99" name="Google Shape;99;p1"/>
          <p:cNvSpPr/>
          <p:nvPr/>
        </p:nvSpPr>
        <p:spPr>
          <a:xfrm>
            <a:off x="192432" y="3774948"/>
            <a:ext cx="4144985" cy="284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pPr algn="ctr">
              <a:buClr>
                <a:schemeClr val="dk1"/>
              </a:buClr>
              <a:buSzPts val="1400"/>
            </a:pPr>
            <a:r>
              <a:rPr lang="en-GB" sz="1292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Completion lymphadenectomy performed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117531" y="4383059"/>
            <a:ext cx="2015446" cy="58242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4392" tIns="42185" rIns="84392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GB" sz="1292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Staging scans*:</a:t>
            </a: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13249" lvl="1" indent="-263776">
              <a:buClr>
                <a:schemeClr val="dk1"/>
              </a:buClr>
              <a:buSzPts val="1200"/>
              <a:buFont typeface="Arial"/>
              <a:buChar char="–"/>
            </a:pPr>
            <a:r>
              <a:rPr lang="en-GB" sz="1108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6/12 for first 3 years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13249" lvl="1" indent="-263776">
              <a:buClr>
                <a:schemeClr val="dk1"/>
              </a:buClr>
              <a:buSzPts val="1200"/>
              <a:buFont typeface="Arial"/>
              <a:buChar char="–"/>
            </a:pPr>
            <a:r>
              <a:rPr lang="en-GB" sz="1108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12/12 for 4</a:t>
            </a:r>
            <a:r>
              <a:rPr lang="en-GB" sz="1108" baseline="300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</a:t>
            </a:r>
            <a:r>
              <a:rPr lang="en-GB" sz="1108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/5</a:t>
            </a:r>
            <a:r>
              <a:rPr lang="en-GB" sz="1108" baseline="300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</a:t>
            </a:r>
            <a:r>
              <a:rPr lang="en-GB" sz="1108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years 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2362635" y="4377758"/>
            <a:ext cx="2015403" cy="994354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r>
              <a:rPr lang="en-GB" sz="1292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Staging scans*: 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13249" lvl="1" indent="-263776">
              <a:buClr>
                <a:schemeClr val="dk1"/>
              </a:buClr>
              <a:buSzPts val="1200"/>
              <a:buFont typeface="Arial"/>
              <a:buChar char="–"/>
            </a:pPr>
            <a:r>
              <a:rPr lang="en-GB" sz="1108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6/12 for first 3 years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13249" lvl="1" indent="-263776">
              <a:buClr>
                <a:schemeClr val="dk1"/>
              </a:buClr>
              <a:buSzPts val="1200"/>
              <a:buFont typeface="Arial"/>
              <a:buChar char="–"/>
            </a:pPr>
            <a:r>
              <a:rPr lang="en-GB" sz="1108" dirty="0">
                <a:latin typeface="Arial" panose="020B0604020202020204" pitchFamily="34" charset="0"/>
                <a:cs typeface="Arial" panose="020B0604020202020204" pitchFamily="34" charset="0"/>
              </a:rPr>
              <a:t>12/12 for </a:t>
            </a:r>
            <a:r>
              <a:rPr lang="en-GB" sz="1108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4</a:t>
            </a:r>
            <a:r>
              <a:rPr lang="en-GB" sz="1108" baseline="300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</a:t>
            </a:r>
            <a:r>
              <a:rPr lang="en-GB" sz="1108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/ 5</a:t>
            </a:r>
            <a:r>
              <a:rPr lang="en-GB" sz="1108" baseline="300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</a:t>
            </a:r>
            <a:r>
              <a:rPr lang="en-GB" sz="1108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years</a:t>
            </a:r>
          </a:p>
          <a:p>
            <a:r>
              <a:rPr lang="en-GB" sz="1292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Consider USS of basin </a:t>
            </a:r>
          </a:p>
          <a:p>
            <a:pPr marL="413249" lvl="1" indent="-263776">
              <a:buClr>
                <a:schemeClr val="dk1"/>
              </a:buClr>
              <a:buSzPts val="1200"/>
              <a:buFont typeface="Arial"/>
              <a:buChar char="–"/>
            </a:pPr>
            <a:r>
              <a:rPr lang="en-GB" sz="1108" dirty="0">
                <a:latin typeface="Arial" panose="020B0604020202020204" pitchFamily="34" charset="0"/>
                <a:cs typeface="Arial" panose="020B0604020202020204" pitchFamily="34" charset="0"/>
              </a:rPr>
              <a:t>6/12 for 3yrs </a:t>
            </a:r>
          </a:p>
        </p:txBody>
      </p:sp>
      <p:cxnSp>
        <p:nvCxnSpPr>
          <p:cNvPr id="102" name="Google Shape;102;p1"/>
          <p:cNvCxnSpPr>
            <a:stCxn id="99" idx="2"/>
            <a:endCxn id="100" idx="0"/>
          </p:cNvCxnSpPr>
          <p:nvPr/>
        </p:nvCxnSpPr>
        <p:spPr>
          <a:xfrm rot="5400000">
            <a:off x="1533050" y="3651184"/>
            <a:ext cx="324080" cy="1139671"/>
          </a:xfrm>
          <a:prstGeom prst="bentConnector3">
            <a:avLst>
              <a:gd name="adj1" fmla="val 50000"/>
            </a:avLst>
          </a:prstGeom>
          <a:noFill/>
          <a:ln>
            <a:noFill/>
          </a:ln>
        </p:spPr>
      </p:cxnSp>
      <p:cxnSp>
        <p:nvCxnSpPr>
          <p:cNvPr id="103" name="Google Shape;103;p1"/>
          <p:cNvCxnSpPr>
            <a:stCxn id="99" idx="2"/>
            <a:endCxn id="101" idx="0"/>
          </p:cNvCxnSpPr>
          <p:nvPr/>
        </p:nvCxnSpPr>
        <p:spPr>
          <a:xfrm rot="16200000" flipH="1">
            <a:off x="2658242" y="3665662"/>
            <a:ext cx="318779" cy="1105412"/>
          </a:xfrm>
          <a:prstGeom prst="bentConnector3">
            <a:avLst>
              <a:gd name="adj1" fmla="val 50000"/>
            </a:avLst>
          </a:prstGeom>
          <a:noFill/>
          <a:ln>
            <a:noFill/>
          </a:ln>
        </p:spPr>
      </p:cxnSp>
      <p:cxnSp>
        <p:nvCxnSpPr>
          <p:cNvPr id="104" name="Google Shape;104;p1"/>
          <p:cNvCxnSpPr>
            <a:stCxn id="87" idx="2"/>
            <a:endCxn id="99" idx="0"/>
          </p:cNvCxnSpPr>
          <p:nvPr/>
        </p:nvCxnSpPr>
        <p:spPr>
          <a:xfrm>
            <a:off x="2264459" y="3537043"/>
            <a:ext cx="466" cy="237905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105" name="Google Shape;105;p1"/>
          <p:cNvCxnSpPr>
            <a:cxnSpLocks/>
            <a:stCxn id="85" idx="2"/>
            <a:endCxn id="87" idx="0"/>
          </p:cNvCxnSpPr>
          <p:nvPr/>
        </p:nvCxnSpPr>
        <p:spPr>
          <a:xfrm rot="5400000">
            <a:off x="3151502" y="734133"/>
            <a:ext cx="538013" cy="2312097"/>
          </a:xfrm>
          <a:prstGeom prst="bentConnector3">
            <a:avLst>
              <a:gd name="adj1" fmla="val 50000"/>
            </a:avLst>
          </a:prstGeom>
          <a:noFill/>
          <a:ln w="31750" cap="flat" cmpd="sng">
            <a:solidFill>
              <a:srgbClr val="36609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6" name="Google Shape;106;p1"/>
          <p:cNvCxnSpPr>
            <a:cxnSpLocks/>
          </p:cNvCxnSpPr>
          <p:nvPr/>
        </p:nvCxnSpPr>
        <p:spPr>
          <a:xfrm rot="16200000" flipH="1">
            <a:off x="5435872" y="721586"/>
            <a:ext cx="596006" cy="2323749"/>
          </a:xfrm>
          <a:prstGeom prst="bentConnector3">
            <a:avLst>
              <a:gd name="adj1" fmla="val 50000"/>
            </a:avLst>
          </a:prstGeom>
          <a:noFill/>
          <a:ln w="31750" cap="flat" cmpd="sng">
            <a:solidFill>
              <a:srgbClr val="36609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7" name="Google Shape;107;p1"/>
          <p:cNvCxnSpPr>
            <a:stCxn id="87" idx="2"/>
            <a:endCxn id="99" idx="0"/>
          </p:cNvCxnSpPr>
          <p:nvPr/>
        </p:nvCxnSpPr>
        <p:spPr>
          <a:xfrm>
            <a:off x="2264459" y="3537043"/>
            <a:ext cx="466" cy="237905"/>
          </a:xfrm>
          <a:prstGeom prst="straightConnector1">
            <a:avLst/>
          </a:prstGeom>
          <a:noFill/>
          <a:ln w="31750" cap="flat" cmpd="sng">
            <a:solidFill>
              <a:srgbClr val="36609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8" name="Google Shape;108;p1"/>
          <p:cNvCxnSpPr>
            <a:stCxn id="99" idx="2"/>
            <a:endCxn id="100" idx="0"/>
          </p:cNvCxnSpPr>
          <p:nvPr/>
        </p:nvCxnSpPr>
        <p:spPr>
          <a:xfrm rot="5400000">
            <a:off x="1533050" y="3651184"/>
            <a:ext cx="324080" cy="1139671"/>
          </a:xfrm>
          <a:prstGeom prst="bentConnector3">
            <a:avLst>
              <a:gd name="adj1" fmla="val 50000"/>
            </a:avLst>
          </a:prstGeom>
          <a:noFill/>
          <a:ln w="31750" cap="flat" cmpd="sng">
            <a:solidFill>
              <a:srgbClr val="36609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9" name="Google Shape;109;p1"/>
          <p:cNvCxnSpPr>
            <a:stCxn id="99" idx="2"/>
            <a:endCxn id="101" idx="0"/>
          </p:cNvCxnSpPr>
          <p:nvPr/>
        </p:nvCxnSpPr>
        <p:spPr>
          <a:xfrm rot="16200000" flipH="1">
            <a:off x="2658242" y="3665662"/>
            <a:ext cx="318779" cy="1105412"/>
          </a:xfrm>
          <a:prstGeom prst="bentConnector3">
            <a:avLst>
              <a:gd name="adj1" fmla="val 50000"/>
            </a:avLst>
          </a:prstGeom>
          <a:noFill/>
          <a:ln w="31750" cap="flat" cmpd="sng">
            <a:solidFill>
              <a:srgbClr val="366092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0" name="Google Shape;110;p1"/>
          <p:cNvSpPr/>
          <p:nvPr/>
        </p:nvSpPr>
        <p:spPr>
          <a:xfrm>
            <a:off x="1362277" y="4031979"/>
            <a:ext cx="472985" cy="28403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pPr algn="ctr">
              <a:buClr>
                <a:schemeClr val="dk1"/>
              </a:buClr>
              <a:buSzPts val="1400"/>
            </a:pPr>
            <a:r>
              <a:rPr lang="en-GB" sz="1292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Yes</a:t>
            </a:r>
            <a:endParaRPr sz="166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2574183" y="4031979"/>
            <a:ext cx="472985" cy="28403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pPr algn="ctr">
              <a:buClr>
                <a:schemeClr val="dk1"/>
              </a:buClr>
              <a:buSzPts val="1400"/>
            </a:pPr>
            <a:r>
              <a:rPr lang="en-GB" sz="1292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No</a:t>
            </a:r>
            <a:endParaRPr sz="166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4749872" y="5524169"/>
            <a:ext cx="4249673" cy="10854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pPr algn="ctr">
              <a:buClr>
                <a:srgbClr val="17365D"/>
              </a:buClr>
              <a:buSzPts val="1400"/>
            </a:pPr>
            <a:r>
              <a:rPr lang="en-GB" sz="1300" b="1" i="1" u="sng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Management of local recurrence or in-transit </a:t>
            </a:r>
            <a:r>
              <a:rPr lang="en-GB" sz="1300" b="1" i="1" u="sng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mets</a:t>
            </a:r>
            <a:endParaRPr sz="1300" b="1" i="1" u="sng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263776" indent="-263776">
              <a:buClr>
                <a:srgbClr val="17365D"/>
              </a:buClr>
              <a:buSzPts val="1400"/>
              <a:buFont typeface="Arial"/>
              <a:buChar char="•"/>
            </a:pPr>
            <a:r>
              <a:rPr lang="en-GB" sz="13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(Re)staging scan*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776" indent="-263776">
              <a:buClr>
                <a:srgbClr val="17365D"/>
              </a:buClr>
              <a:buSzPts val="1400"/>
              <a:buFont typeface="Arial"/>
              <a:buChar char="•"/>
            </a:pPr>
            <a:r>
              <a:rPr lang="en-GB" sz="13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Check BRAF status (request if not already done)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776" indent="-263776">
              <a:buClr>
                <a:srgbClr val="17365D"/>
              </a:buClr>
              <a:buSzPts val="1400"/>
              <a:buFont typeface="Arial"/>
              <a:buChar char="•"/>
            </a:pPr>
            <a:r>
              <a:rPr lang="en-GB" sz="1300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SSMDT case discussion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776" indent="-263776">
              <a:buClr>
                <a:srgbClr val="17365D"/>
              </a:buClr>
              <a:buSzPts val="1400"/>
              <a:buFont typeface="Arial"/>
              <a:buChar char="•"/>
            </a:pPr>
            <a:r>
              <a:rPr lang="en-GB" sz="13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Combined Med Oncology / Plastic Surgery review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162383" y="6223150"/>
            <a:ext cx="4291618" cy="4828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GB" sz="1292" b="1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*Staging scans: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17365D"/>
              </a:buClr>
              <a:buSzPts val="1400"/>
            </a:pP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CT neck, chest, </a:t>
            </a:r>
            <a:r>
              <a:rPr lang="en-GB" sz="1292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abdo</a:t>
            </a: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&amp; pelvis + MRI Head with contrast</a:t>
            </a:r>
            <a:endParaRPr sz="1292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2891270" y="1770431"/>
            <a:ext cx="958131" cy="28403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pPr algn="ctr">
              <a:buClr>
                <a:schemeClr val="dk1"/>
              </a:buClr>
              <a:buSzPts val="1400"/>
            </a:pP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+</a:t>
            </a:r>
            <a:r>
              <a:rPr lang="en-GB" sz="1292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ve</a:t>
            </a: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SLNB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4949401" y="1660673"/>
            <a:ext cx="1503913" cy="48286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4392" tIns="42185" rIns="84392" bIns="42185" anchor="ctr" anchorCtr="0">
            <a:spAutoFit/>
          </a:bodyPr>
          <a:lstStyle/>
          <a:p>
            <a:pPr algn="ctr">
              <a:buClr>
                <a:schemeClr val="dk1"/>
              </a:buClr>
              <a:buSzPts val="1400"/>
            </a:pP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-</a:t>
            </a:r>
            <a:r>
              <a:rPr lang="en-GB" sz="1292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ve</a:t>
            </a:r>
            <a:r>
              <a:rPr lang="en-GB" sz="1292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SLNB or SLNB not done</a:t>
            </a:r>
            <a:endParaRPr sz="166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Google Shape;114;p1"/>
          <p:cNvSpPr/>
          <p:nvPr/>
        </p:nvSpPr>
        <p:spPr>
          <a:xfrm>
            <a:off x="119123" y="5545780"/>
            <a:ext cx="4291754" cy="424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4392" tIns="42185" rIns="84392" bIns="42185" anchor="ctr" anchorCtr="0">
            <a:noAutofit/>
          </a:bodyPr>
          <a:lstStyle/>
          <a:p>
            <a:pPr algn="ctr">
              <a:buClr>
                <a:schemeClr val="dk1"/>
              </a:buClr>
              <a:buSzPts val="1400"/>
            </a:pPr>
            <a:r>
              <a:rPr lang="en-GB" sz="12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Shared follow-up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Plastic Surgery &amp; Med Oncology</a:t>
            </a:r>
            <a:r>
              <a:rPr lang="en-GB" sz="12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– </a:t>
            </a:r>
            <a:r>
              <a:rPr lang="en-GB" sz="1200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Yrs</a:t>
            </a:r>
            <a:r>
              <a:rPr lang="en-GB" sz="12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1-3 3/12 reviews; </a:t>
            </a:r>
            <a:r>
              <a:rPr lang="en-GB" sz="1200" dirty="0" err="1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Yrs</a:t>
            </a:r>
            <a:r>
              <a:rPr lang="en-GB" sz="12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4&amp;5 6 monthly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Elbow Connector 4"/>
          <p:cNvCxnSpPr>
            <a:stCxn id="101" idx="2"/>
            <a:endCxn id="114" idx="0"/>
          </p:cNvCxnSpPr>
          <p:nvPr/>
        </p:nvCxnSpPr>
        <p:spPr>
          <a:xfrm rot="5400000">
            <a:off x="2730835" y="4906278"/>
            <a:ext cx="173668" cy="1105337"/>
          </a:xfrm>
          <a:prstGeom prst="bentConnector3">
            <a:avLst>
              <a:gd name="adj1" fmla="val 50000"/>
            </a:avLst>
          </a:prstGeom>
          <a:noFill/>
          <a:ln w="31750" cap="flat" cmpd="sng">
            <a:solidFill>
              <a:srgbClr val="36609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7" name="Elbow Connector 6"/>
          <p:cNvCxnSpPr>
            <a:stCxn id="100" idx="2"/>
            <a:endCxn id="114" idx="0"/>
          </p:cNvCxnSpPr>
          <p:nvPr/>
        </p:nvCxnSpPr>
        <p:spPr>
          <a:xfrm rot="16200000" flipH="1">
            <a:off x="1404979" y="4685759"/>
            <a:ext cx="580296" cy="1139746"/>
          </a:xfrm>
          <a:prstGeom prst="bentConnector3">
            <a:avLst>
              <a:gd name="adj1" fmla="val 50000"/>
            </a:avLst>
          </a:prstGeom>
          <a:noFill/>
          <a:ln w="31750" cap="flat" cmpd="sng">
            <a:solidFill>
              <a:srgbClr val="366092"/>
            </a:solidFill>
            <a:prstDash val="solid"/>
            <a:round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36968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D275-DFA1-0BB2-4993-49ED9858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971" y="376012"/>
            <a:ext cx="8352057" cy="527503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Melanoma surveillance AJCC stage I - III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EA057C8-270C-575A-0352-0283948338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7408353"/>
              </p:ext>
            </p:extLst>
          </p:nvPr>
        </p:nvGraphicFramePr>
        <p:xfrm>
          <a:off x="94544" y="1440180"/>
          <a:ext cx="8954910" cy="3977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13934">
                  <a:extLst>
                    <a:ext uri="{9D8B030D-6E8A-4147-A177-3AD203B41FA5}">
                      <a16:colId xmlns:a16="http://schemas.microsoft.com/office/drawing/2014/main" val="1298348892"/>
                    </a:ext>
                  </a:extLst>
                </a:gridCol>
                <a:gridCol w="471310">
                  <a:extLst>
                    <a:ext uri="{9D8B030D-6E8A-4147-A177-3AD203B41FA5}">
                      <a16:colId xmlns:a16="http://schemas.microsoft.com/office/drawing/2014/main" val="3341786279"/>
                    </a:ext>
                  </a:extLst>
                </a:gridCol>
                <a:gridCol w="471310">
                  <a:extLst>
                    <a:ext uri="{9D8B030D-6E8A-4147-A177-3AD203B41FA5}">
                      <a16:colId xmlns:a16="http://schemas.microsoft.com/office/drawing/2014/main" val="3844177354"/>
                    </a:ext>
                  </a:extLst>
                </a:gridCol>
                <a:gridCol w="471310">
                  <a:extLst>
                    <a:ext uri="{9D8B030D-6E8A-4147-A177-3AD203B41FA5}">
                      <a16:colId xmlns:a16="http://schemas.microsoft.com/office/drawing/2014/main" val="1551303679"/>
                    </a:ext>
                  </a:extLst>
                </a:gridCol>
                <a:gridCol w="471310">
                  <a:extLst>
                    <a:ext uri="{9D8B030D-6E8A-4147-A177-3AD203B41FA5}">
                      <a16:colId xmlns:a16="http://schemas.microsoft.com/office/drawing/2014/main" val="2254776675"/>
                    </a:ext>
                  </a:extLst>
                </a:gridCol>
                <a:gridCol w="471310">
                  <a:extLst>
                    <a:ext uri="{9D8B030D-6E8A-4147-A177-3AD203B41FA5}">
                      <a16:colId xmlns:a16="http://schemas.microsoft.com/office/drawing/2014/main" val="664897819"/>
                    </a:ext>
                  </a:extLst>
                </a:gridCol>
                <a:gridCol w="471310">
                  <a:extLst>
                    <a:ext uri="{9D8B030D-6E8A-4147-A177-3AD203B41FA5}">
                      <a16:colId xmlns:a16="http://schemas.microsoft.com/office/drawing/2014/main" val="3966904053"/>
                    </a:ext>
                  </a:extLst>
                </a:gridCol>
                <a:gridCol w="471310">
                  <a:extLst>
                    <a:ext uri="{9D8B030D-6E8A-4147-A177-3AD203B41FA5}">
                      <a16:colId xmlns:a16="http://schemas.microsoft.com/office/drawing/2014/main" val="1680254802"/>
                    </a:ext>
                  </a:extLst>
                </a:gridCol>
                <a:gridCol w="471310">
                  <a:extLst>
                    <a:ext uri="{9D8B030D-6E8A-4147-A177-3AD203B41FA5}">
                      <a16:colId xmlns:a16="http://schemas.microsoft.com/office/drawing/2014/main" val="3876467889"/>
                    </a:ext>
                  </a:extLst>
                </a:gridCol>
                <a:gridCol w="591460">
                  <a:extLst>
                    <a:ext uri="{9D8B030D-6E8A-4147-A177-3AD203B41FA5}">
                      <a16:colId xmlns:a16="http://schemas.microsoft.com/office/drawing/2014/main" val="1596479098"/>
                    </a:ext>
                  </a:extLst>
                </a:gridCol>
                <a:gridCol w="496725">
                  <a:extLst>
                    <a:ext uri="{9D8B030D-6E8A-4147-A177-3AD203B41FA5}">
                      <a16:colId xmlns:a16="http://schemas.microsoft.com/office/drawing/2014/main" val="4213659842"/>
                    </a:ext>
                  </a:extLst>
                </a:gridCol>
                <a:gridCol w="670002">
                  <a:extLst>
                    <a:ext uri="{9D8B030D-6E8A-4147-A177-3AD203B41FA5}">
                      <a16:colId xmlns:a16="http://schemas.microsoft.com/office/drawing/2014/main" val="1970071768"/>
                    </a:ext>
                  </a:extLst>
                </a:gridCol>
                <a:gridCol w="598371">
                  <a:extLst>
                    <a:ext uri="{9D8B030D-6E8A-4147-A177-3AD203B41FA5}">
                      <a16:colId xmlns:a16="http://schemas.microsoft.com/office/drawing/2014/main" val="3250554362"/>
                    </a:ext>
                  </a:extLst>
                </a:gridCol>
                <a:gridCol w="706969">
                  <a:extLst>
                    <a:ext uri="{9D8B030D-6E8A-4147-A177-3AD203B41FA5}">
                      <a16:colId xmlns:a16="http://schemas.microsoft.com/office/drawing/2014/main" val="59145573"/>
                    </a:ext>
                  </a:extLst>
                </a:gridCol>
                <a:gridCol w="706969">
                  <a:extLst>
                    <a:ext uri="{9D8B030D-6E8A-4147-A177-3AD203B41FA5}">
                      <a16:colId xmlns:a16="http://schemas.microsoft.com/office/drawing/2014/main" val="22336267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AJCC 8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Stage</a:t>
                      </a:r>
                    </a:p>
                  </a:txBody>
                  <a:tcPr anchor="ctr"/>
                </a:tc>
                <a:tc gridSpan="14">
                  <a:txBody>
                    <a:bodyPr/>
                    <a:lstStyle/>
                    <a:p>
                      <a:pPr algn="ctr"/>
                      <a:r>
                        <a:rPr lang="en-GB" dirty="0"/>
                        <a:t>Clinical surveillance</a:t>
                      </a:r>
                    </a:p>
                    <a:p>
                      <a:pPr algn="ctr"/>
                      <a:r>
                        <a:rPr lang="en-GB" dirty="0"/>
                        <a:t>Imaging* CT N/C/A/P &amp; MRI head; consider USS if SLNB not done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680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Year 1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Year 2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Year 3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Year 4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Year 5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5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05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M3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M6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M9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M12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M15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M18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M21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M24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M30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M36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M42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M48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M54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M60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9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9099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3593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1591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IIB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2988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3774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IIIA/B/C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4065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IIID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✓*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1987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6F970F7-8E3C-0C1D-46E3-5F0ECE82E574}"/>
              </a:ext>
            </a:extLst>
          </p:cNvPr>
          <p:cNvSpPr txBox="1"/>
          <p:nvPr/>
        </p:nvSpPr>
        <p:spPr>
          <a:xfrm>
            <a:off x="3479470" y="6481988"/>
            <a:ext cx="556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Stage IB / IIA can be shared surveillance with GP if agreed</a:t>
            </a:r>
          </a:p>
        </p:txBody>
      </p:sp>
    </p:spTree>
    <p:extLst>
      <p:ext uri="{BB962C8B-B14F-4D97-AF65-F5344CB8AC3E}">
        <p14:creationId xmlns:p14="http://schemas.microsoft.com/office/powerpoint/2010/main" val="293130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A216DEF-FFB6-CF42-81F1-D01D416F3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138" y="37069"/>
            <a:ext cx="5991225" cy="346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latin typeface="Arial" panose="020B0604020202020204" pitchFamily="34" charset="0"/>
              </a:rPr>
              <a:t>HOW TO MANAGE BASAL CELL CARCINOMA OF THE SKIN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DAD7123-97F2-D041-9440-8BE343C0B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9976"/>
            <a:ext cx="9144000" cy="738664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500" dirty="0">
                <a:latin typeface="Arial" panose="020B0604020202020204" pitchFamily="34" charset="0"/>
              </a:rPr>
              <a:t>IDENTIFY HIGH RISK TUMOURS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500" dirty="0">
                <a:latin typeface="Arial" panose="020B0604020202020204" pitchFamily="34" charset="0"/>
              </a:rPr>
              <a:t>Occurring on eyelids, nose, lips, ears. Immunosuppressed; tumours ≥ 2 cm diameter, ill-defined, infiltrative, micronodular, basosquamous, perineural invasion, recurrent or incompletely excised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4F9CDFD-904E-044C-84D4-E28E14A7B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1231741"/>
            <a:ext cx="4716463" cy="369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 anchor="ctr" anchorCtr="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1600" b="1">
                <a:latin typeface="Arial" panose="020B0604020202020204" pitchFamily="34" charset="0"/>
              </a:rPr>
              <a:t>MANAGEMENT OF HIGH RISK TYPES</a:t>
            </a:r>
            <a:endParaRPr lang="en-GB" altLang="en-US" sz="160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FB1B6C7-79E4-7E41-A3CE-3516F6C63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1006" y="1240328"/>
            <a:ext cx="4356100" cy="369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 anchor="ctr" anchorCtr="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Arial" panose="020B0604020202020204" pitchFamily="34" charset="0"/>
              </a:rPr>
              <a:t>MANAGEMENT OF LOW RISK TYPES</a:t>
            </a:r>
            <a:endParaRPr lang="en-GB" altLang="en-US" sz="1600" dirty="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31D0E5D-6D49-A447-9003-F22AAB2A5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07" y="1639721"/>
            <a:ext cx="4650364" cy="3323987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EXCISION</a:t>
            </a:r>
            <a:r>
              <a:rPr lang="en-GB" altLang="en-US" sz="1500" dirty="0">
                <a:latin typeface="Arial" panose="020B0604020202020204" pitchFamily="34" charset="0"/>
              </a:rPr>
              <a:t> to clear deep surgical plane &amp; 4 mm margin (If tumours ≥ 2 cm diameter or </a:t>
            </a:r>
            <a:r>
              <a:rPr lang="en-GB" altLang="en-US" sz="1500" dirty="0" err="1">
                <a:latin typeface="Arial" panose="020B0604020202020204" pitchFamily="34" charset="0"/>
              </a:rPr>
              <a:t>morphoeic</a:t>
            </a:r>
            <a:r>
              <a:rPr lang="en-GB" altLang="en-US" sz="1500" dirty="0">
                <a:latin typeface="Arial" panose="020B0604020202020204" pitchFamily="34" charset="0"/>
              </a:rPr>
              <a:t> / recurrent tumours then 6 mm margin), limited by local anatomy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MOHS MICROGRAPHIC SURGERY </a:t>
            </a:r>
            <a:r>
              <a:rPr lang="en-GB" altLang="en-US" sz="1500" dirty="0">
                <a:latin typeface="Arial" panose="020B0604020202020204" pitchFamily="34" charset="0"/>
              </a:rPr>
              <a:t>should be</a:t>
            </a:r>
            <a:r>
              <a:rPr lang="en-GB" altLang="en-US" sz="1500" b="1" dirty="0">
                <a:latin typeface="Arial" panose="020B0604020202020204" pitchFamily="34" charset="0"/>
              </a:rPr>
              <a:t> </a:t>
            </a:r>
            <a:r>
              <a:rPr lang="en-GB" altLang="en-US" sz="1500" dirty="0">
                <a:latin typeface="Arial" panose="020B0604020202020204" pitchFamily="34" charset="0"/>
              </a:rPr>
              <a:t>considered if high risk tumour &amp;/or critical site</a:t>
            </a:r>
            <a:endParaRPr lang="en-GB" altLang="en-US" sz="1500" b="1" dirty="0"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RADIOTHERAPY</a:t>
            </a:r>
            <a:r>
              <a:rPr lang="en-GB" altLang="en-US" sz="1500" dirty="0">
                <a:latin typeface="Arial" panose="020B0604020202020204" pitchFamily="34" charset="0"/>
              </a:rPr>
              <a:t> if surgical resection not suitable /  margins inadequate &amp; further surgery not possible </a:t>
            </a:r>
            <a:endParaRPr lang="en-GB" altLang="en-US" sz="15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CURETTAGE &amp; CAUTERY </a:t>
            </a:r>
            <a:r>
              <a:rPr lang="en-GB" altLang="en-US" sz="1500" dirty="0">
                <a:latin typeface="Arial" panose="020B0604020202020204" pitchFamily="34" charset="0"/>
              </a:rPr>
              <a:t>– consider for small nodular lesions or for palliation (3 cycles)</a:t>
            </a:r>
            <a:endParaRPr lang="en-GB" altLang="en-US" sz="15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CRYOTHERAPY </a:t>
            </a:r>
            <a:r>
              <a:rPr lang="en-GB" altLang="en-US" sz="1500" dirty="0">
                <a:latin typeface="Arial" panose="020B0604020202020204" pitchFamily="34" charset="0"/>
              </a:rPr>
              <a:t>- avoid except small nodular lesions (Two x 30 sec freeze thaw cycles)</a:t>
            </a:r>
            <a:endParaRPr lang="en-GB" altLang="en-US" sz="15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TOPICAL THERAPY</a:t>
            </a:r>
            <a:r>
              <a:rPr lang="en-GB" altLang="en-US" sz="1500" dirty="0">
                <a:latin typeface="Arial" panose="020B0604020202020204" pitchFamily="34" charset="0"/>
              </a:rPr>
              <a:t> (</a:t>
            </a:r>
            <a:r>
              <a:rPr lang="en-GB" altLang="en-US" sz="1500" dirty="0" err="1">
                <a:latin typeface="Arial" panose="020B0604020202020204" pitchFamily="34" charset="0"/>
              </a:rPr>
              <a:t>Aldara</a:t>
            </a:r>
            <a:r>
              <a:rPr lang="en-GB" altLang="en-US" sz="1500" dirty="0">
                <a:latin typeface="Arial" panose="020B0604020202020204" pitchFamily="34" charset="0"/>
              </a:rPr>
              <a:t>, PDT etc) - avoid except for superficial disease (thickness &lt;2mm)</a:t>
            </a:r>
            <a:endParaRPr lang="en-US" altLang="en-US" sz="1500" dirty="0">
              <a:latin typeface="Arial" panose="020B0604020202020204" pitchFamily="34" charset="0"/>
            </a:endParaRP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E5C83188-F215-DD4F-83D6-8B9BBA4BF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7559" y="1737766"/>
            <a:ext cx="4356100" cy="263149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EXCISION</a:t>
            </a:r>
            <a:r>
              <a:rPr lang="en-GB" altLang="en-US" sz="1500" dirty="0">
                <a:latin typeface="Arial" panose="020B0604020202020204" pitchFamily="34" charset="0"/>
              </a:rPr>
              <a:t> to clear deep surgical plane &amp; 4mm margin</a:t>
            </a:r>
            <a:endParaRPr lang="en-GB" altLang="en-US" sz="15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CURETTAGE &amp; CAUTERY</a:t>
            </a:r>
            <a:r>
              <a:rPr lang="en-GB" altLang="en-US" sz="1500" dirty="0">
                <a:latin typeface="Arial" panose="020B0604020202020204" pitchFamily="34" charset="0"/>
              </a:rPr>
              <a:t> useful in small / superficial tumours, caution in lower limbs.</a:t>
            </a:r>
            <a:endParaRPr lang="en-GB" altLang="en-US" sz="15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CRYOTHERAPY</a:t>
            </a:r>
            <a:r>
              <a:rPr lang="en-GB" altLang="en-US" sz="1500" dirty="0">
                <a:latin typeface="Arial" panose="020B0604020202020204" pitchFamily="34" charset="0"/>
              </a:rPr>
              <a:t> useful in small &amp; superficial tumours, caution in lower legs.</a:t>
            </a:r>
            <a:endParaRPr lang="en-GB" altLang="en-US" sz="15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TOPICAL THERAPY</a:t>
            </a:r>
            <a:r>
              <a:rPr lang="en-GB" altLang="en-US" sz="1500" dirty="0">
                <a:latin typeface="Arial" panose="020B0604020202020204" pitchFamily="34" charset="0"/>
              </a:rPr>
              <a:t> (</a:t>
            </a:r>
            <a:r>
              <a:rPr lang="en-GB" altLang="en-US" sz="1500" dirty="0" err="1">
                <a:latin typeface="Arial" panose="020B0604020202020204" pitchFamily="34" charset="0"/>
              </a:rPr>
              <a:t>Aldara</a:t>
            </a:r>
            <a:r>
              <a:rPr lang="en-GB" altLang="en-US" sz="1500" dirty="0">
                <a:latin typeface="Arial" panose="020B0604020202020204" pitchFamily="34" charset="0"/>
              </a:rPr>
              <a:t>, PDT etc) helpful for small nodular &amp; superficial disease (thickness &lt;2mm)</a:t>
            </a:r>
            <a:endParaRPr lang="en-GB" altLang="en-US" sz="15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RADIOTHERAPY</a:t>
            </a:r>
            <a:r>
              <a:rPr lang="en-GB" altLang="en-US" sz="1500" dirty="0">
                <a:latin typeface="Arial" panose="020B0604020202020204" pitchFamily="34" charset="0"/>
              </a:rPr>
              <a:t> if surgery not appropriate </a:t>
            </a:r>
            <a:endParaRPr lang="en-GB" altLang="en-US" sz="15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MOHS </a:t>
            </a:r>
            <a:r>
              <a:rPr lang="en-GB" altLang="en-US" sz="1500" dirty="0">
                <a:latin typeface="Arial" panose="020B0604020202020204" pitchFamily="34" charset="0"/>
              </a:rPr>
              <a:t>rarely appropriate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6E68FD9F-0666-B047-8D53-BB35EF104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54" y="5035493"/>
            <a:ext cx="8557591" cy="738664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MANAGEMENT OF INCOMPLETE EXCISION: MDT case discussion. </a:t>
            </a:r>
            <a:r>
              <a:rPr lang="en-GB" altLang="en-US" sz="1500" dirty="0">
                <a:latin typeface="Arial" panose="020B0604020202020204" pitchFamily="34" charset="0"/>
              </a:rPr>
              <a:t>Tumours incompletely excised at deep margins should be managed as high-risk tumours; incomplete peripheral margins in low-risk types can be less treated aggressively.</a:t>
            </a: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C931AE0A-1557-EF47-AE9D-22ACAA02B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54" y="5885429"/>
            <a:ext cx="8557591" cy="7848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</a:rPr>
              <a:t>FOLLOW UP:</a:t>
            </a:r>
            <a:r>
              <a:rPr lang="en-GB" altLang="en-US" sz="1500" dirty="0">
                <a:latin typeface="Arial" panose="020B0604020202020204" pitchFamily="34" charset="0"/>
              </a:rPr>
              <a:t> Patients with multiple tumours (</a:t>
            </a:r>
            <a:r>
              <a:rPr lang="en-GB" altLang="en-US" sz="1500" dirty="0" err="1">
                <a:latin typeface="Arial" panose="020B0604020202020204" pitchFamily="34" charset="0"/>
              </a:rPr>
              <a:t>inc</a:t>
            </a:r>
            <a:r>
              <a:rPr lang="en-GB" altLang="en-US" sz="1500" dirty="0">
                <a:latin typeface="Arial" panose="020B0604020202020204" pitchFamily="34" charset="0"/>
              </a:rPr>
              <a:t> </a:t>
            </a:r>
            <a:r>
              <a:rPr lang="en-GB" altLang="en-US" sz="1500" dirty="0" err="1">
                <a:latin typeface="Arial" panose="020B0604020202020204" pitchFamily="34" charset="0"/>
              </a:rPr>
              <a:t>Gorlins</a:t>
            </a:r>
            <a:r>
              <a:rPr lang="en-GB" altLang="en-US" sz="1500" dirty="0">
                <a:latin typeface="Arial" panose="020B0604020202020204" pitchFamily="34" charset="0"/>
              </a:rPr>
              <a:t>), complex repairs or close excision margins (&lt;1mm) may benefit from more regular review but tailor follow up to individual risk.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dirty="0">
                <a:latin typeface="Arial" panose="020B0604020202020204" pitchFamily="34" charset="0"/>
              </a:rPr>
              <a:t>Advise all patients regarding photoprotection, skin self-surveillance.</a:t>
            </a:r>
          </a:p>
        </p:txBody>
      </p:sp>
      <p:sp>
        <p:nvSpPr>
          <p:cNvPr id="10" name="Text Box 12">
            <a:extLst>
              <a:ext uri="{FF2B5EF4-FFF2-40B4-BE49-F238E27FC236}">
                <a16:creationId xmlns:a16="http://schemas.microsoft.com/office/drawing/2014/main" id="{CC5BBB5E-6B1F-CE4F-B591-3AC67DCD1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0549" y="4615984"/>
            <a:ext cx="1498404" cy="347724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5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DISCHARGE</a:t>
            </a:r>
            <a:endParaRPr lang="en-GB" altLang="en-US" sz="15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AutoShape 18" descr="25%">
            <a:extLst>
              <a:ext uri="{FF2B5EF4-FFF2-40B4-BE49-F238E27FC236}">
                <a16:creationId xmlns:a16="http://schemas.microsoft.com/office/drawing/2014/main" id="{117D7C49-F4C5-E24F-88DE-A8379328C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71" y="4301424"/>
            <a:ext cx="366960" cy="367308"/>
          </a:xfrm>
          <a:prstGeom prst="downArrow">
            <a:avLst>
              <a:gd name="adj1" fmla="val 50000"/>
              <a:gd name="adj2" fmla="val 33333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922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7">
            <a:extLst>
              <a:ext uri="{FF2B5EF4-FFF2-40B4-BE49-F238E27FC236}">
                <a16:creationId xmlns:a16="http://schemas.microsoft.com/office/drawing/2014/main" id="{80D5742F-EEEA-E24B-988B-A4398C2A2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97" y="509012"/>
            <a:ext cx="9047162" cy="1338828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ANY SINGLE FACTOR DENOTES HIGH RISK &amp; ≥ ONE INVOLVED / CLOSE </a:t>
            </a:r>
            <a:r>
              <a:rPr lang="en-GB" altLang="en-US" sz="14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MARGIN (&lt;1mm</a:t>
            </a: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UPSTAGES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 RISK SCC </a:t>
            </a: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Tumour diameter &gt; 2cm in diameter (pT2) </a:t>
            </a: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Clinical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Lip / Ear / Arising in scar / ulcer. Immunosuppressed, CLL</a:t>
            </a: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Pathology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&gt; 4mm thickness. Clarks level V (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subcut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fat). Poorly differentiated. Perineural invasion (dermal, nerve diameter &lt;0.1mm).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Lymphovascular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invasion.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14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VERY HIGH RISK SCC 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Tumour diameter &gt; 4cm (pT3). Thickness &gt; 6mm; bone invasion. PNI in named nerve, beyond dermis (or &gt;0.1mm). High grade subtype –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adenosquamous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desmoplastic, spindle/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sarcomatoid</a:t>
            </a: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4619F8C4-D648-CC4D-B6CE-9115C33B2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3" y="1902666"/>
            <a:ext cx="5458722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 OF HIGH RISK SCC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0" name="Text Box 16">
            <a:extLst>
              <a:ext uri="{FF2B5EF4-FFF2-40B4-BE49-F238E27FC236}">
                <a16:creationId xmlns:a16="http://schemas.microsoft.com/office/drawing/2014/main" id="{2C854B76-0134-8049-9966-BB6B52A1B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541" y="1916113"/>
            <a:ext cx="3441118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-90459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MANAGEMENT OF LOW RISK SCC</a:t>
            </a:r>
            <a:endParaRPr lang="en-GB" altLang="en-US" sz="15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1" name="Text Box 13">
            <a:extLst>
              <a:ext uri="{FF2B5EF4-FFF2-40B4-BE49-F238E27FC236}">
                <a16:creationId xmlns:a16="http://schemas.microsoft.com/office/drawing/2014/main" id="{86287DBE-FC1D-3242-968F-42684060E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3" y="2282267"/>
            <a:ext cx="5465072" cy="1602089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EXCISION</a:t>
            </a:r>
            <a:r>
              <a:rPr lang="en-GB" altLang="en-U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clear deep surgical plane &amp; ≥ 6 mm margin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CURETTAGE &amp; CAUTERY </a:t>
            </a:r>
            <a:r>
              <a:rPr lang="en-GB" altLang="en-U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avoid except for palliation 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RADIOTHERAPY</a:t>
            </a:r>
            <a:r>
              <a:rPr lang="en-GB" altLang="en-U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consider adjuvant treatment for PNI &amp; primary RT for patients that will not have / tolerate surgery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MOHS</a:t>
            </a:r>
            <a:r>
              <a:rPr lang="en-GB" altLang="en-U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consider in recurrence &amp; where margins may be technically difficult to achieve or are indistinct</a:t>
            </a:r>
            <a:endParaRPr lang="en-GB" alt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2" name="Text Box 12">
            <a:extLst>
              <a:ext uri="{FF2B5EF4-FFF2-40B4-BE49-F238E27FC236}">
                <a16:creationId xmlns:a16="http://schemas.microsoft.com/office/drawing/2014/main" id="{F9BB40EB-4265-C440-ACE2-584FDAFC0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5242" y="2319685"/>
            <a:ext cx="3428416" cy="2572744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EXCISION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clear deep surgical plane &amp; ≥ 4 mm margin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CURETTAGE &amp; CAUTERY 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useful in small (&lt; 1cm) &amp; superficial tumours particularly in early (in situ) disease. If subcutis involved manage as high risk </a:t>
            </a:r>
            <a:endParaRPr lang="en-GB" altLang="en-US" sz="1400" dirty="0">
              <a:highlight>
                <a:srgbClr val="FFFF00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CRYOTHERAPY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useful in small (&lt;1cm) &amp; superficial tumours / early disease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RADIOTHERAPY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can be used as primary treatment especially in frail or elderly</a:t>
            </a:r>
            <a:endParaRPr lang="en-GB" altLang="en-U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3" name="Text Box 11">
            <a:extLst>
              <a:ext uri="{FF2B5EF4-FFF2-40B4-BE49-F238E27FC236}">
                <a16:creationId xmlns:a16="http://schemas.microsoft.com/office/drawing/2014/main" id="{21879C64-F9D2-C046-ADD2-86A3E17A7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69" y="4095621"/>
            <a:ext cx="5504666" cy="1892826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 UP</a:t>
            </a:r>
            <a:r>
              <a:rPr lang="en-GB" altLang="en-US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Check scar, draining LN &amp; full skin exam.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5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 RISK:</a:t>
            </a:r>
            <a:r>
              <a:rPr lang="en-GB" altLang="en-US" sz="15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MDT case discussion if close / involved margins.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Review 4mthly for 12 </a:t>
            </a:r>
            <a:r>
              <a:rPr lang="en-GB" altLang="en-US" sz="15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mths</a:t>
            </a:r>
            <a:r>
              <a:rPr lang="en-GB" altLang="en-US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6 mthly for year 2 (</a:t>
            </a:r>
            <a:r>
              <a:rPr lang="en-GB" altLang="en-US" sz="1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be shared care</a:t>
            </a:r>
            <a:r>
              <a:rPr lang="en-GB" altLang="en-US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5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VERY HIGH RISK:</a:t>
            </a:r>
            <a:r>
              <a:rPr lang="en-GB" altLang="en-US" sz="15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All cases for MDT case discussion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Review 4 mthly for 2 </a:t>
            </a:r>
            <a:r>
              <a:rPr lang="en-GB" altLang="en-US" sz="15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yrs</a:t>
            </a:r>
            <a:r>
              <a:rPr lang="en-GB" altLang="en-US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6mthly for year 3 (shared care). 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15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Immunosuppressed should be reviewed in dedicated transplant / immunosuppressed </a:t>
            </a:r>
            <a:r>
              <a:rPr lang="en-GB" altLang="en-US" sz="15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Derm</a:t>
            </a:r>
            <a:r>
              <a:rPr lang="en-GB" altLang="en-US" sz="15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clinics where possible</a:t>
            </a:r>
          </a:p>
        </p:txBody>
      </p:sp>
      <p:sp>
        <p:nvSpPr>
          <p:cNvPr id="4104" name="Text Box 18">
            <a:extLst>
              <a:ext uri="{FF2B5EF4-FFF2-40B4-BE49-F238E27FC236}">
                <a16:creationId xmlns:a16="http://schemas.microsoft.com/office/drawing/2014/main" id="{D50B7FD0-1816-5E46-8A21-1690AC32D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12507"/>
            <a:ext cx="7315200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MANAGE SQUAMOUS CELL CARCINOMA OF THE SKIN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5" name="Text Box 10">
            <a:extLst>
              <a:ext uri="{FF2B5EF4-FFF2-40B4-BE49-F238E27FC236}">
                <a16:creationId xmlns:a16="http://schemas.microsoft.com/office/drawing/2014/main" id="{4B1B0086-D860-EF4F-B2BB-745444BDC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6084307"/>
            <a:ext cx="9035395" cy="733352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RECURRENCE</a:t>
            </a:r>
            <a:r>
              <a:rPr lang="en-GB" altLang="en-US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 recurrence (skin) - manage as per high risk tumours, consider MOHS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Regional recurrence (nodal) - histological confirmation by FNA, request staging scans &amp; refer to Plastics Consider immunotherapy for unresectable disease </a:t>
            </a:r>
            <a:r>
              <a:rPr lang="en-GB" altLang="en-US" sz="15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MDT case discussion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5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DFBBF61E-02F8-F744-AFF3-1090D8B7B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13044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DE07C2A3-A916-794F-9BF1-DA125D810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4C306F49-19A6-9A4B-8614-A9A3073F7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5241" y="4977594"/>
            <a:ext cx="3428417" cy="1021548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MDT list as per guidelines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SCC, photoprotection and self skin surveillance information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Discharge</a:t>
            </a:r>
            <a:r>
              <a:rPr lang="en-GB" altLang="en-U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GB" altLang="en-US" sz="105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40% risk of further SCC/BCC in 5 </a:t>
            </a:r>
            <a:r>
              <a:rPr lang="en-GB" altLang="en-US" sz="105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yrs</a:t>
            </a:r>
            <a:endParaRPr lang="en-GB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AutoShape 20" descr="50%">
            <a:extLst>
              <a:ext uri="{FF2B5EF4-FFF2-40B4-BE49-F238E27FC236}">
                <a16:creationId xmlns:a16="http://schemas.microsoft.com/office/drawing/2014/main" id="{0525B6FF-9AE7-F840-8DB3-301E4FA90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2166" y="4729527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5" name="AutoShape 20" descr="50%">
            <a:extLst>
              <a:ext uri="{FF2B5EF4-FFF2-40B4-BE49-F238E27FC236}">
                <a16:creationId xmlns:a16="http://schemas.microsoft.com/office/drawing/2014/main" id="{169667A2-7430-7C41-94B8-68F5A037F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888" y="3766782"/>
            <a:ext cx="278871" cy="31042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920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18">
            <a:extLst>
              <a:ext uri="{FF2B5EF4-FFF2-40B4-BE49-F238E27FC236}">
                <a16:creationId xmlns:a16="http://schemas.microsoft.com/office/drawing/2014/main" id="{D50B7FD0-1816-5E46-8A21-1690AC32D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502" y="206611"/>
            <a:ext cx="7315200" cy="869992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MANAGE RECURRENT / METASTATIC SQUAMOUS CELL CARCINOMA OF THE SKIN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DFBBF61E-02F8-F744-AFF3-1090D8B7B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3334" y="107148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DE07C2A3-A916-794F-9BF1-DA125D810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3334" y="3666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9A45AB97-DD53-C196-A1E4-98C39C731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789" y="1177126"/>
            <a:ext cx="5293217" cy="719203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DIAGNOSTIC BIOPSY PROVEN</a:t>
            </a:r>
          </a:p>
          <a:p>
            <a:pPr algn="ctr"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cases should be discussed at an SSMDT</a:t>
            </a:r>
            <a:endParaRPr lang="en-GB" altLang="en-US" sz="1400" u="sng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C9F8B883-62BD-0CC2-CF35-ED291C1A9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9346" y="3093298"/>
            <a:ext cx="518865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9834116E-061B-39DC-C5E0-324536222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7398" y="3093299"/>
            <a:ext cx="623605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-90459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YES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4256D312-B54C-C208-CF3A-5755093A5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502" y="3850328"/>
            <a:ext cx="3400386" cy="201516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LOCALLY RECURRENT DISEASE</a:t>
            </a:r>
          </a:p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 imaging if appropriate</a:t>
            </a:r>
          </a:p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 all therapeutic options</a:t>
            </a:r>
          </a:p>
          <a:p>
            <a:pPr marL="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surgery / MOHS </a:t>
            </a:r>
          </a:p>
          <a:p>
            <a:pPr marL="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radiotherapy </a:t>
            </a:r>
          </a:p>
          <a:p>
            <a:pPr marL="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immunotherapy  e.g.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cemiplimab</a:t>
            </a: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  <a:spcBef>
                <a:spcPct val="0"/>
              </a:spcBef>
              <a:buNone/>
            </a:pP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id="{EF60AF28-6C7C-8C60-D7B4-5C1459C42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8664" y="3839740"/>
            <a:ext cx="4407424" cy="2037545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Request urgent FNA /  biopsy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</a:p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Request staging CT scan neck / chest /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abdo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/ pelvis, [MRI head if specific concerns]</a:t>
            </a:r>
          </a:p>
          <a:p>
            <a:pPr marL="285750" indent="-285750" eaLnBrk="1" hangingPunct="1">
              <a:lnSpc>
                <a:spcPts val="220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 combined oncology / plastic surgery opinion to consider surgical / radiotherapy and immunotherapy options e.g.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cemiplimab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AutoShape 20" descr="50%">
            <a:extLst>
              <a:ext uri="{FF2B5EF4-FFF2-40B4-BE49-F238E27FC236}">
                <a16:creationId xmlns:a16="http://schemas.microsoft.com/office/drawing/2014/main" id="{CBBDE9E7-E587-AE7D-0686-E35959710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861" y="2715486"/>
            <a:ext cx="367136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9" name="AutoShape 20" descr="50%">
            <a:extLst>
              <a:ext uri="{FF2B5EF4-FFF2-40B4-BE49-F238E27FC236}">
                <a16:creationId xmlns:a16="http://schemas.microsoft.com/office/drawing/2014/main" id="{D152D4E7-57F6-390B-3670-050D0D209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6318" y="2702510"/>
            <a:ext cx="367136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AB5470D8-A613-09DA-356B-7BB9E9634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677" y="2351375"/>
            <a:ext cx="2632109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Is there a palpable lymph node</a:t>
            </a:r>
          </a:p>
        </p:txBody>
      </p:sp>
      <p:sp>
        <p:nvSpPr>
          <p:cNvPr id="11" name="AutoShape 14">
            <a:extLst>
              <a:ext uri="{FF2B5EF4-FFF2-40B4-BE49-F238E27FC236}">
                <a16:creationId xmlns:a16="http://schemas.microsoft.com/office/drawing/2014/main" id="{2F8E8E7D-BE58-AA9F-2F12-AEE8D4F37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6622" y="1979093"/>
            <a:ext cx="367136" cy="34944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4" name="AutoShape 20" descr="50%">
            <a:extLst>
              <a:ext uri="{FF2B5EF4-FFF2-40B4-BE49-F238E27FC236}">
                <a16:creationId xmlns:a16="http://schemas.microsoft.com/office/drawing/2014/main" id="{9E757E6D-2530-2D8D-6289-FD47F9E98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861" y="3460914"/>
            <a:ext cx="367136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>
              <a:latin typeface="Arial" panose="020B0604020202020204" pitchFamily="34" charset="0"/>
            </a:endParaRPr>
          </a:p>
        </p:txBody>
      </p:sp>
      <p:sp>
        <p:nvSpPr>
          <p:cNvPr id="16" name="AutoShape 20" descr="50%">
            <a:extLst>
              <a:ext uri="{FF2B5EF4-FFF2-40B4-BE49-F238E27FC236}">
                <a16:creationId xmlns:a16="http://schemas.microsoft.com/office/drawing/2014/main" id="{C00DB84D-7FD0-C6BD-A16D-8F76900B3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0640" y="3460914"/>
            <a:ext cx="367136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>
              <a:latin typeface="Arial" panose="020B0604020202020204" pitchFamily="34" charset="0"/>
            </a:endParaRPr>
          </a:p>
        </p:txBody>
      </p:sp>
      <p:sp>
        <p:nvSpPr>
          <p:cNvPr id="19" name="Text Box 11">
            <a:extLst>
              <a:ext uri="{FF2B5EF4-FFF2-40B4-BE49-F238E27FC236}">
                <a16:creationId xmlns:a16="http://schemas.microsoft.com/office/drawing/2014/main" id="{9A6A3679-4C4C-55AD-046E-AD48E01AB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51" y="6154456"/>
            <a:ext cx="8287615" cy="596396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 UP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Check scar, draining LN and full skin exam 5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yrs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 4 – 6 monthly intervals (shared care if available) </a:t>
            </a:r>
          </a:p>
        </p:txBody>
      </p:sp>
    </p:spTree>
    <p:extLst>
      <p:ext uri="{BB962C8B-B14F-4D97-AF65-F5344CB8AC3E}">
        <p14:creationId xmlns:p14="http://schemas.microsoft.com/office/powerpoint/2010/main" val="523478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18">
            <a:extLst>
              <a:ext uri="{FF2B5EF4-FFF2-40B4-BE49-F238E27FC236}">
                <a16:creationId xmlns:a16="http://schemas.microsoft.com/office/drawing/2014/main" id="{D50B7FD0-1816-5E46-8A21-1690AC32D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597" y="404727"/>
            <a:ext cx="6545485" cy="447297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MANAGE LOCALLY ADVANCED SQUAMOUS CELL CARCINOMA OF THE SKIN</a:t>
            </a:r>
            <a:endParaRPr lang="en-GB" altLang="en-US" sz="135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9A45AB97-DD53-C196-A1E4-98C39C731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382" y="1039279"/>
            <a:ext cx="3969913" cy="454802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05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DISCUSSION AT SPECIALIST SKIN MDT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05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results of staging CT neck &amp; CAP +/- MRI and biopsy</a:t>
            </a:r>
            <a:r>
              <a:rPr lang="en-GB" altLang="en-US" sz="105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C9F8B883-62BD-0CC2-CF35-ED291C1A9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3202" y="3066898"/>
            <a:ext cx="467704" cy="262085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05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9834116E-061B-39DC-C5E0-324536222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5775" y="3063309"/>
            <a:ext cx="467704" cy="257175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-67844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5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NO</a:t>
            </a:r>
            <a:endParaRPr lang="en-GB" altLang="en-US" sz="135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4256D312-B54C-C208-CF3A-5755093A5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508" y="3740424"/>
            <a:ext cx="3276201" cy="1200129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14313" indent="-214313">
              <a:lnSpc>
                <a:spcPts val="165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Proceed with surgery </a:t>
            </a:r>
          </a:p>
          <a:p>
            <a:pPr marL="214313" indent="-214313">
              <a:lnSpc>
                <a:spcPts val="165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Adjuvant radiotherapy if indicated (close / positive margins, nodal disease, PNI, T4) </a:t>
            </a: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id="{EF60AF28-6C7C-8C60-D7B4-5C1459C42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419" y="3721653"/>
            <a:ext cx="2899325" cy="1162882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14313" indent="-214313" eaLnBrk="1" hangingPunct="1">
              <a:lnSpc>
                <a:spcPts val="1650"/>
              </a:lnSpc>
              <a:spcBef>
                <a:spcPct val="0"/>
              </a:spcBef>
            </a:pP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Proceed with </a:t>
            </a:r>
            <a:r>
              <a:rPr lang="en-GB" altLang="en-US" sz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cemiplimab</a:t>
            </a: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(and / or radiotherapy)</a:t>
            </a:r>
          </a:p>
          <a:p>
            <a:pPr marL="214313" indent="-214313" eaLnBrk="1" hangingPunct="1">
              <a:lnSpc>
                <a:spcPts val="1650"/>
              </a:lnSpc>
              <a:spcBef>
                <a:spcPct val="0"/>
              </a:spcBef>
            </a:pP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 </a:t>
            </a:r>
            <a:r>
              <a:rPr lang="en-GB" altLang="en-US" sz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rediscussion</a:t>
            </a: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 MDT regarding surgery if disease becomes resectable </a:t>
            </a:r>
          </a:p>
        </p:txBody>
      </p:sp>
      <p:sp>
        <p:nvSpPr>
          <p:cNvPr id="8" name="AutoShape 20" descr="50%">
            <a:extLst>
              <a:ext uri="{FF2B5EF4-FFF2-40B4-BE49-F238E27FC236}">
                <a16:creationId xmlns:a16="http://schemas.microsoft.com/office/drawing/2014/main" id="{CBBDE9E7-E587-AE7D-0686-E3595971078E}"/>
              </a:ext>
            </a:extLst>
          </p:cNvPr>
          <p:cNvSpPr>
            <a:spLocks noChangeArrowheads="1"/>
          </p:cNvSpPr>
          <p:nvPr/>
        </p:nvSpPr>
        <p:spPr bwMode="auto">
          <a:xfrm rot="2434768">
            <a:off x="3263569" y="2712587"/>
            <a:ext cx="234809" cy="28092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050">
              <a:latin typeface="Arial" panose="020B0604020202020204" pitchFamily="34" charset="0"/>
            </a:endParaRPr>
          </a:p>
        </p:txBody>
      </p:sp>
      <p:sp>
        <p:nvSpPr>
          <p:cNvPr id="9" name="AutoShape 20" descr="50%">
            <a:extLst>
              <a:ext uri="{FF2B5EF4-FFF2-40B4-BE49-F238E27FC236}">
                <a16:creationId xmlns:a16="http://schemas.microsoft.com/office/drawing/2014/main" id="{D152D4E7-57F6-390B-3670-050D0D209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664" y="2659800"/>
            <a:ext cx="275352" cy="288295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050">
              <a:latin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AB5470D8-A613-09DA-356B-7BB9E9634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461" y="2217550"/>
            <a:ext cx="2808520" cy="338554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Arial" panose="020B0604020202020204" pitchFamily="34" charset="0"/>
              </a:rPr>
              <a:t>Is the disease </a:t>
            </a:r>
            <a:r>
              <a:rPr lang="en-GB" altLang="en-US" sz="1600" b="1" dirty="0" err="1">
                <a:latin typeface="Arial" panose="020B0604020202020204" pitchFamily="34" charset="0"/>
              </a:rPr>
              <a:t>resectable</a:t>
            </a:r>
            <a:r>
              <a:rPr lang="en-GB" altLang="en-US" sz="1600" b="1" dirty="0">
                <a:latin typeface="Arial" panose="020B0604020202020204" pitchFamily="34" charset="0"/>
              </a:rPr>
              <a:t>*?</a:t>
            </a:r>
          </a:p>
        </p:txBody>
      </p:sp>
      <p:sp>
        <p:nvSpPr>
          <p:cNvPr id="11" name="AutoShape 14">
            <a:extLst>
              <a:ext uri="{FF2B5EF4-FFF2-40B4-BE49-F238E27FC236}">
                <a16:creationId xmlns:a16="http://schemas.microsoft.com/office/drawing/2014/main" id="{2F8E8E7D-BE58-AA9F-2F12-AEE8D4F37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664" y="1639867"/>
            <a:ext cx="275352" cy="51073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050">
              <a:latin typeface="Arial" panose="020B0604020202020204" pitchFamily="34" charset="0"/>
            </a:endParaRPr>
          </a:p>
        </p:txBody>
      </p:sp>
      <p:sp>
        <p:nvSpPr>
          <p:cNvPr id="14" name="AutoShape 20" descr="50%">
            <a:extLst>
              <a:ext uri="{FF2B5EF4-FFF2-40B4-BE49-F238E27FC236}">
                <a16:creationId xmlns:a16="http://schemas.microsoft.com/office/drawing/2014/main" id="{9E757E6D-2530-2D8D-6289-FD47F9E98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378" y="3392713"/>
            <a:ext cx="275352" cy="288295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050" dirty="0">
              <a:latin typeface="Arial" panose="020B0604020202020204" pitchFamily="34" charset="0"/>
            </a:endParaRPr>
          </a:p>
        </p:txBody>
      </p:sp>
      <p:sp>
        <p:nvSpPr>
          <p:cNvPr id="21" name="Text Box 16">
            <a:extLst>
              <a:ext uri="{FF2B5EF4-FFF2-40B4-BE49-F238E27FC236}">
                <a16:creationId xmlns:a16="http://schemas.microsoft.com/office/drawing/2014/main" id="{CC660669-41EF-A849-8677-49DD1BDD8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4634" y="3036900"/>
            <a:ext cx="814731" cy="262085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-67844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5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POSSIBLY</a:t>
            </a:r>
            <a:endParaRPr lang="en-GB" altLang="en-US" sz="135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AutoShape 20" descr="50%">
            <a:extLst>
              <a:ext uri="{FF2B5EF4-FFF2-40B4-BE49-F238E27FC236}">
                <a16:creationId xmlns:a16="http://schemas.microsoft.com/office/drawing/2014/main" id="{F9EC676A-9C93-C347-98A9-6E6F620E76DB}"/>
              </a:ext>
            </a:extLst>
          </p:cNvPr>
          <p:cNvSpPr>
            <a:spLocks noChangeArrowheads="1"/>
          </p:cNvSpPr>
          <p:nvPr/>
        </p:nvSpPr>
        <p:spPr bwMode="auto">
          <a:xfrm rot="19165232" flipH="1">
            <a:off x="5645622" y="2699916"/>
            <a:ext cx="234809" cy="28092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050">
              <a:latin typeface="Arial" panose="020B0604020202020204" pitchFamily="34" charset="0"/>
            </a:endParaRPr>
          </a:p>
        </p:txBody>
      </p:sp>
      <p:sp>
        <p:nvSpPr>
          <p:cNvPr id="24" name="AutoShape 20" descr="50%">
            <a:extLst>
              <a:ext uri="{FF2B5EF4-FFF2-40B4-BE49-F238E27FC236}">
                <a16:creationId xmlns:a16="http://schemas.microsoft.com/office/drawing/2014/main" id="{640CC215-32BA-B44A-99C2-EB7BBC5D3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390" y="3400492"/>
            <a:ext cx="275352" cy="288295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050" dirty="0">
              <a:latin typeface="Arial" panose="020B0604020202020204" pitchFamily="34" charset="0"/>
            </a:endParaRPr>
          </a:p>
        </p:txBody>
      </p:sp>
      <p:sp>
        <p:nvSpPr>
          <p:cNvPr id="25" name="AutoShape 20" descr="50%">
            <a:extLst>
              <a:ext uri="{FF2B5EF4-FFF2-40B4-BE49-F238E27FC236}">
                <a16:creationId xmlns:a16="http://schemas.microsoft.com/office/drawing/2014/main" id="{42B4D36D-2FF0-ED49-A28F-B3CC19984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664" y="3404229"/>
            <a:ext cx="275352" cy="288295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050" dirty="0">
              <a:latin typeface="Arial" panose="020B0604020202020204" pitchFamily="34" charset="0"/>
            </a:endParaRPr>
          </a:p>
        </p:txBody>
      </p:sp>
      <p:sp>
        <p:nvSpPr>
          <p:cNvPr id="26" name="Text Box 13">
            <a:extLst>
              <a:ext uri="{FF2B5EF4-FFF2-40B4-BE49-F238E27FC236}">
                <a16:creationId xmlns:a16="http://schemas.microsoft.com/office/drawing/2014/main" id="{EEC8592A-E092-7D45-8D6A-D7A75B8A3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0310" y="3757278"/>
            <a:ext cx="2313257" cy="1171401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14313" indent="-214313">
              <a:lnSpc>
                <a:spcPts val="1650"/>
              </a:lnSpc>
              <a:spcBef>
                <a:spcPct val="0"/>
              </a:spcBef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Multi-disciplinary discussion with patient about all therapeutic options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BF0E5C-2AC3-124D-B9E6-BD89CD5A7C7E}"/>
              </a:ext>
            </a:extLst>
          </p:cNvPr>
          <p:cNvSpPr txBox="1"/>
          <p:nvPr/>
        </p:nvSpPr>
        <p:spPr>
          <a:xfrm>
            <a:off x="138812" y="5444504"/>
            <a:ext cx="3173514" cy="1200329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numCol="1" rtlCol="0">
            <a:spAutoFit/>
          </a:bodyPr>
          <a:lstStyle/>
          <a:p>
            <a:r>
              <a:rPr lang="en-GB" sz="1050" b="1" dirty="0">
                <a:latin typeface="Arial" panose="020B0604020202020204" pitchFamily="34" charset="0"/>
                <a:cs typeface="Arial" panose="020B0604020202020204" pitchFamily="34" charset="0"/>
              </a:rPr>
              <a:t>Consider joint surgical / oncology reviews in cases of: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Complex primary surgery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Re-resection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4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there a window of 9-12 weeks to consider an alternative to surgery</a:t>
            </a:r>
          </a:p>
          <a:p>
            <a:endParaRPr lang="en-GB" sz="45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F53812-C50A-FFE1-FFA2-62B8F478A66F}"/>
              </a:ext>
            </a:extLst>
          </p:cNvPr>
          <p:cNvSpPr txBox="1"/>
          <p:nvPr/>
        </p:nvSpPr>
        <p:spPr>
          <a:xfrm>
            <a:off x="3610296" y="5360385"/>
            <a:ext cx="5394892" cy="1384995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numCol="1" rtlCol="0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* Definition of </a:t>
            </a:r>
            <a:r>
              <a:rPr lang="en-GB" sz="1050" b="1" dirty="0">
                <a:latin typeface="Arial" panose="020B0604020202020204" pitchFamily="34" charset="0"/>
                <a:cs typeface="Arial" panose="020B0604020202020204" pitchFamily="34" charset="0"/>
              </a:rPr>
              <a:t>unresectable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 = at this point in time, the risks / consequences of surgery mean that resection is not preferred treatment modality.</a:t>
            </a: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Tumour may be unresectable due to surgical / patient factors, or because after joint discussion with the patient the consequences of surgery mean that non-surgical options are preferable</a:t>
            </a:r>
          </a:p>
          <a:p>
            <a:r>
              <a:rPr lang="en-GB" sz="1050" dirty="0" err="1">
                <a:latin typeface="Arial" panose="020B0604020202020204" pitchFamily="34" charset="0"/>
                <a:cs typeface="Arial" panose="020B0604020202020204" pitchFamily="34" charset="0"/>
              </a:rPr>
              <a:t>Resectability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 is not just a technical consideration and is not a final decision. Resectability can be reviewed at later timepoints even if patients initially opt for a non-surgical approach. </a:t>
            </a:r>
          </a:p>
        </p:txBody>
      </p:sp>
    </p:spTree>
    <p:extLst>
      <p:ext uri="{BB962C8B-B14F-4D97-AF65-F5344CB8AC3E}">
        <p14:creationId xmlns:p14="http://schemas.microsoft.com/office/powerpoint/2010/main" val="892676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11">
            <a:extLst>
              <a:ext uri="{FF2B5EF4-FFF2-40B4-BE49-F238E27FC236}">
                <a16:creationId xmlns:a16="http://schemas.microsoft.com/office/drawing/2014/main" id="{BC672B76-BE72-E647-9566-DB3D0ADCE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71" y="5518928"/>
            <a:ext cx="8287615" cy="596396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 UP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Check scar, draining LN and full skin exam 3 </a:t>
            </a:r>
            <a:r>
              <a:rPr lang="en-GB" altLang="en-US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yrs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 4 – 6 monthly intervals (shared care if available) </a:t>
            </a:r>
          </a:p>
        </p:txBody>
      </p:sp>
      <p:sp>
        <p:nvSpPr>
          <p:cNvPr id="6152" name="Text Box 18">
            <a:extLst>
              <a:ext uri="{FF2B5EF4-FFF2-40B4-BE49-F238E27FC236}">
                <a16:creationId xmlns:a16="http://schemas.microsoft.com/office/drawing/2014/main" id="{125C1F20-316C-964C-B3B9-658B87156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31775"/>
            <a:ext cx="7315200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MANAGE DERMATOFIBROSARCOMA PROTUBERANS (DFSP)</a:t>
            </a: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153" name="Text Box 10">
            <a:extLst>
              <a:ext uri="{FF2B5EF4-FFF2-40B4-BE49-F238E27FC236}">
                <a16:creationId xmlns:a16="http://schemas.microsoft.com/office/drawing/2014/main" id="{5C61BC5F-7FA1-A246-82EE-65A7B9A67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71" y="6211523"/>
            <a:ext cx="8287615" cy="369332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RECURRENCE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Local recurrence (skin) should be referred for MOHS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154" name="Rectangle 10">
            <a:extLst>
              <a:ext uri="{FF2B5EF4-FFF2-40B4-BE49-F238E27FC236}">
                <a16:creationId xmlns:a16="http://schemas.microsoft.com/office/drawing/2014/main" id="{21D60221-E19D-B044-BEA2-C1BE8C104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13044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077029E0-17B2-264A-8F3E-0FD988281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0AB85CA0-BECA-0C43-ADC0-A61DA9025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71" y="1820419"/>
            <a:ext cx="4413250" cy="342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 OF DFSP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910A500B-7D28-084D-8F9F-4AA47C2F1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6982" y="1820420"/>
            <a:ext cx="4127153" cy="596396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-90459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 OF DFSP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</a:t>
            </a:r>
            <a:r>
              <a:rPr lang="en-GB" altLang="en-US" sz="14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fibrosarcomatous</a:t>
            </a: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change</a:t>
            </a: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EF39F3FE-10C7-6C42-B5F6-D79282C01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320" y="2253236"/>
            <a:ext cx="4419600" cy="3164939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MOHS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preferable (in particular for all head, neck and groin sites, sites where margins may be technically difficult to achieve or are indistinct</a:t>
            </a:r>
            <a:r>
              <a:rPr lang="en-GB" alt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recurrent cases)</a:t>
            </a:r>
          </a:p>
          <a:p>
            <a:pPr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WIDE LOCAL EXCISION</a:t>
            </a: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can be used for low-risk sites to clear deep surgical plane &amp; 3 cm clinical margin</a:t>
            </a:r>
          </a:p>
          <a:p>
            <a:pPr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MRI may be useful for investigating disease extent and subtype</a:t>
            </a:r>
          </a:p>
          <a:p>
            <a:pPr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Aim to achieve complete histological clearance &gt;1mm peripheral and deep margins</a:t>
            </a:r>
          </a:p>
          <a:p>
            <a:pPr algn="ctr">
              <a:lnSpc>
                <a:spcPts val="2200"/>
              </a:lnSpc>
              <a:spcBef>
                <a:spcPct val="0"/>
              </a:spcBef>
              <a:buNone/>
            </a:pPr>
            <a:endParaRPr lang="en-GB" alt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</a:p>
        </p:txBody>
      </p:sp>
      <p:sp>
        <p:nvSpPr>
          <p:cNvPr id="10" name="Text Box 12">
            <a:extLst>
              <a:ext uri="{FF2B5EF4-FFF2-40B4-BE49-F238E27FC236}">
                <a16:creationId xmlns:a16="http://schemas.microsoft.com/office/drawing/2014/main" id="{8F62A304-04E5-4445-9F8B-C8742375B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6982" y="2785757"/>
            <a:ext cx="3670778" cy="493089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ts val="2200"/>
              </a:lnSpc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Refer to sarcoma team</a:t>
            </a:r>
            <a:endParaRPr lang="en-GB" altLang="en-U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 Box 17">
            <a:extLst>
              <a:ext uri="{FF2B5EF4-FFF2-40B4-BE49-F238E27FC236}">
                <a16:creationId xmlns:a16="http://schemas.microsoft.com/office/drawing/2014/main" id="{16884077-93DD-A144-90CC-10B1A9F5D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9344" y="802264"/>
            <a:ext cx="4127153" cy="649215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DIAGNOSTIC BIOPSY PROVEN</a:t>
            </a:r>
          </a:p>
          <a:p>
            <a:pPr algn="ctr">
              <a:spcBef>
                <a:spcPct val="0"/>
              </a:spcBef>
              <a:buNone/>
            </a:pPr>
            <a:r>
              <a:rPr lang="en-GB" altLang="en-US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cases should be discussed at an SSMDT</a:t>
            </a:r>
            <a:endParaRPr lang="en-GB" altLang="en-US" sz="1400" u="sng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AutoShape 20" descr="50%">
            <a:extLst>
              <a:ext uri="{FF2B5EF4-FFF2-40B4-BE49-F238E27FC236}">
                <a16:creationId xmlns:a16="http://schemas.microsoft.com/office/drawing/2014/main" id="{4A58C4F9-F1AD-CF44-B942-5EC72DD07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4228" y="1451479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4" name="AutoShape 20" descr="50%">
            <a:extLst>
              <a:ext uri="{FF2B5EF4-FFF2-40B4-BE49-F238E27FC236}">
                <a16:creationId xmlns:a16="http://schemas.microsoft.com/office/drawing/2014/main" id="{D8DA58A3-9CBB-6649-B3A3-2AAEC065F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615" y="1463792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15" name="AutoShape 20" descr="50%">
            <a:extLst>
              <a:ext uri="{FF2B5EF4-FFF2-40B4-BE49-F238E27FC236}">
                <a16:creationId xmlns:a16="http://schemas.microsoft.com/office/drawing/2014/main" id="{796559F5-6F23-FD43-B4F5-D0A5808BC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779" y="2416816"/>
            <a:ext cx="366960" cy="349448"/>
          </a:xfrm>
          <a:prstGeom prst="downArrow">
            <a:avLst>
              <a:gd name="adj1" fmla="val 50000"/>
              <a:gd name="adj2" fmla="val 25000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07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29047</TotalTime>
  <Words>2380</Words>
  <Application>Microsoft Office PowerPoint</Application>
  <PresentationFormat>On-screen Show (4:3)</PresentationFormat>
  <Paragraphs>366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Skin Cancer Management Guidelines</vt:lpstr>
      <vt:lpstr>PowerPoint Presentation</vt:lpstr>
      <vt:lpstr>PowerPoint Presentation</vt:lpstr>
      <vt:lpstr>Melanoma surveillance AJCC stage I - III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Rubeta Matin</dc:creator>
  <cp:lastModifiedBy>MALIN, Nikki (NHS SOUTH, CENTRAL AND WEST COMMISSIONING SUPPORT UNIT)</cp:lastModifiedBy>
  <cp:revision>154</cp:revision>
  <dcterms:created xsi:type="dcterms:W3CDTF">2020-09-10T19:34:22Z</dcterms:created>
  <dcterms:modified xsi:type="dcterms:W3CDTF">2024-04-04T10:17:03Z</dcterms:modified>
</cp:coreProperties>
</file>