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372" r:id="rId2"/>
    <p:sldId id="3378" r:id="rId3"/>
    <p:sldId id="411" r:id="rId4"/>
    <p:sldId id="3387" r:id="rId5"/>
    <p:sldId id="3384" r:id="rId6"/>
    <p:sldId id="3389" r:id="rId7"/>
    <p:sldId id="3375" r:id="rId8"/>
    <p:sldId id="394" r:id="rId9"/>
    <p:sldId id="3390" r:id="rId10"/>
    <p:sldId id="414" r:id="rId11"/>
    <p:sldId id="3381" r:id="rId12"/>
    <p:sldId id="3380" r:id="rId13"/>
    <p:sldId id="3382" r:id="rId14"/>
    <p:sldId id="3383" r:id="rId15"/>
    <p:sldId id="3379" r:id="rId16"/>
    <p:sldId id="3388" r:id="rId17"/>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283F19"/>
    <a:srgbClr val="C1FFE0"/>
    <a:srgbClr val="552D5F"/>
    <a:srgbClr val="733C80"/>
    <a:srgbClr val="834591"/>
    <a:srgbClr val="E0C9E5"/>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02D73C-BA79-4750-920C-6806841DF2A6}" v="23" dt="2024-10-01T08:39:31.8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14" autoAdjust="0"/>
    <p:restoredTop sz="93792" autoAdjust="0"/>
  </p:normalViewPr>
  <p:slideViewPr>
    <p:cSldViewPr snapToGrid="0">
      <p:cViewPr varScale="1">
        <p:scale>
          <a:sx n="60" d="100"/>
          <a:sy n="60" d="100"/>
        </p:scale>
        <p:origin x="624" y="48"/>
      </p:cViewPr>
      <p:guideLst/>
    </p:cSldViewPr>
  </p:slideViewPr>
  <p:notesTextViewPr>
    <p:cViewPr>
      <p:scale>
        <a:sx n="1" d="1"/>
        <a:sy n="1" d="1"/>
      </p:scale>
      <p:origin x="0" y="0"/>
    </p:cViewPr>
  </p:notesTextViewPr>
  <p:notesViewPr>
    <p:cSldViewPr snapToGrid="0">
      <p:cViewPr varScale="1">
        <p:scale>
          <a:sx n="80" d="100"/>
          <a:sy n="80" d="100"/>
        </p:scale>
        <p:origin x="40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9114A017-3C34-4119-B3EE-9B61EE5A2C44}" type="datetimeFigureOut">
              <a:rPr lang="en-GB" smtClean="0"/>
              <a:t>15/10/2024</a:t>
            </a:fld>
            <a:endParaRPr lang="en-GB" dirty="0"/>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889938"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428585"/>
            <a:ext cx="2889938" cy="498055"/>
          </a:xfrm>
          <a:prstGeom prst="rect">
            <a:avLst/>
          </a:prstGeom>
        </p:spPr>
        <p:txBody>
          <a:bodyPr vert="horz" lIns="91440" tIns="45720" rIns="91440" bIns="45720" rtlCol="0" anchor="b"/>
          <a:lstStyle>
            <a:lvl1pPr algn="r">
              <a:defRPr sz="1200"/>
            </a:lvl1pPr>
          </a:lstStyle>
          <a:p>
            <a:fld id="{88F4399F-6188-4977-BF55-4DA6266D560A}" type="slidenum">
              <a:rPr lang="en-GB" smtClean="0"/>
              <a:t>‹#›</a:t>
            </a:fld>
            <a:endParaRPr lang="en-GB" dirty="0"/>
          </a:p>
        </p:txBody>
      </p:sp>
    </p:spTree>
    <p:extLst>
      <p:ext uri="{BB962C8B-B14F-4D97-AF65-F5344CB8AC3E}">
        <p14:creationId xmlns:p14="http://schemas.microsoft.com/office/powerpoint/2010/main" val="2298473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macmillan.org.uk/healthcare-professionals/cancer-pathways/treatment"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be.macmillan.org.uk/be/p-26879-cancer-and-domestic-abuse-a-toolkit-for-professionals.aspx"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F4399F-6188-4977-BF55-4DA6266D560A}" type="slidenum">
              <a:rPr lang="en-GB" smtClean="0"/>
              <a:t>1</a:t>
            </a:fld>
            <a:endParaRPr lang="en-GB" dirty="0"/>
          </a:p>
        </p:txBody>
      </p:sp>
    </p:spTree>
    <p:extLst>
      <p:ext uri="{BB962C8B-B14F-4D97-AF65-F5344CB8AC3E}">
        <p14:creationId xmlns:p14="http://schemas.microsoft.com/office/powerpoint/2010/main" val="2402676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8F4399F-6188-4977-BF55-4DA6266D560A}" type="slidenum">
              <a:rPr lang="en-GB" smtClean="0"/>
              <a:t>10</a:t>
            </a:fld>
            <a:endParaRPr lang="en-GB" dirty="0"/>
          </a:p>
        </p:txBody>
      </p:sp>
    </p:spTree>
    <p:extLst>
      <p:ext uri="{BB962C8B-B14F-4D97-AF65-F5344CB8AC3E}">
        <p14:creationId xmlns:p14="http://schemas.microsoft.com/office/powerpoint/2010/main" val="2528197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F4399F-6188-4977-BF55-4DA6266D560A}" type="slidenum">
              <a:rPr lang="en-GB" smtClean="0"/>
              <a:t>11</a:t>
            </a:fld>
            <a:endParaRPr lang="en-GB" dirty="0"/>
          </a:p>
        </p:txBody>
      </p:sp>
    </p:spTree>
    <p:extLst>
      <p:ext uri="{BB962C8B-B14F-4D97-AF65-F5344CB8AC3E}">
        <p14:creationId xmlns:p14="http://schemas.microsoft.com/office/powerpoint/2010/main" val="1399741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Evie to put links in chat*</a:t>
            </a:r>
          </a:p>
          <a:p>
            <a:endParaRPr lang="en-GB" dirty="0"/>
          </a:p>
          <a:p>
            <a:r>
              <a:rPr lang="en-GB" dirty="0">
                <a:hlinkClick r:id="rId3"/>
              </a:rPr>
              <a:t>Treatment resources for healthcare professionals | Macmillan Cancer Support</a:t>
            </a:r>
            <a:endParaRPr lang="en-GB" dirty="0"/>
          </a:p>
          <a:p>
            <a:endParaRPr lang="en-GB" dirty="0"/>
          </a:p>
          <a:p>
            <a:r>
              <a:rPr lang="en-GB" dirty="0" err="1">
                <a:hlinkClick r:id="rId4"/>
              </a:rPr>
              <a:t>be.macmillan</a:t>
            </a:r>
            <a:r>
              <a:rPr lang="en-GB">
                <a:hlinkClick r:id="rId4"/>
              </a:rPr>
              <a:t> - Cancer and Domestic Abuse: a toolkit for professionals</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1) Read and share the toolkit</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pPr marL="171450" indent="-171450">
              <a:buFontTx/>
              <a:buChar char="-"/>
            </a:pPr>
            <a:r>
              <a:rPr lang="en-GB" dirty="0"/>
              <a:t>Please read the toolkit.. It’s available to download online as well. Please order some for you and your peers</a:t>
            </a:r>
          </a:p>
          <a:p>
            <a:pPr marL="171450" indent="-171450">
              <a:buFontTx/>
              <a:buChar char="-"/>
            </a:pPr>
            <a:r>
              <a:rPr lang="en-GB" dirty="0"/>
              <a:t>Amazing feedback that it’s really easy to use. Really accessible and able to read in full and then refer back to.</a:t>
            </a:r>
          </a:p>
          <a:p>
            <a:pPr marL="171450" indent="-171450">
              <a:buFontTx/>
              <a:buChar char="-"/>
            </a:pPr>
            <a:r>
              <a:rPr lang="en-GB" dirty="0"/>
              <a:t>We think it’s also got a lot of weighting coming from you as lead nurses and senior leaders, so please advocate for it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Everyone in the room today could be going to your place of work tomorrow or next week, and interacting with someone who is experiencing abuse, and this toolkit offers you the tools to spot those signs, ask the right questions and have confidence of signposting someone to support. </a:t>
            </a:r>
          </a:p>
          <a:p>
            <a:pPr marL="171450" indent="-171450">
              <a:buFontTx/>
              <a:buChar char="-"/>
            </a:pPr>
            <a:endParaRPr lang="en-GB" dirty="0"/>
          </a:p>
          <a:p>
            <a:pPr marL="171450" indent="-171450">
              <a:buFontTx/>
              <a:buChar char="-"/>
            </a:pPr>
            <a:endParaRPr lang="en-GB" dirty="0"/>
          </a:p>
          <a:p>
            <a:pPr marL="0" lvl="0" indent="0">
              <a:lnSpc>
                <a:spcPct val="107000"/>
              </a:lnSpc>
              <a:spcAft>
                <a:spcPts val="800"/>
              </a:spcAft>
              <a:buFont typeface="+mj-lt"/>
              <a:buNone/>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2) Join the National Working Group</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My second ask is to please consider joining the national working group if you’d like to get more involved with the project. </a:t>
            </a:r>
          </a:p>
          <a:p>
            <a:pPr marL="342900" lvl="0" indent="-342900">
              <a:lnSpc>
                <a:spcPct val="107000"/>
              </a:lnSpc>
              <a:buFont typeface="Calibri" panose="020F0502020204030204" pitchFamily="34" charset="0"/>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 meet once a quarter for an hour and a half online. It’s a real range of people in the group: </a:t>
            </a:r>
          </a:p>
          <a:p>
            <a:pPr marL="171450" indent="-171450">
              <a:buFontTx/>
              <a:buChar char="-"/>
            </a:pPr>
            <a:endParaRPr lang="en-GB" dirty="0"/>
          </a:p>
        </p:txBody>
      </p:sp>
      <p:sp>
        <p:nvSpPr>
          <p:cNvPr id="4" name="Slide Number Placeholder 3"/>
          <p:cNvSpPr>
            <a:spLocks noGrp="1"/>
          </p:cNvSpPr>
          <p:nvPr>
            <p:ph type="sldNum" sz="quarter" idx="5"/>
          </p:nvPr>
        </p:nvSpPr>
        <p:spPr/>
        <p:txBody>
          <a:bodyPr/>
          <a:lstStyle/>
          <a:p>
            <a:fld id="{88F4399F-6188-4977-BF55-4DA6266D560A}" type="slidenum">
              <a:rPr lang="en-GB" smtClean="0"/>
              <a:t>15</a:t>
            </a:fld>
            <a:endParaRPr lang="en-GB" dirty="0"/>
          </a:p>
        </p:txBody>
      </p:sp>
    </p:spTree>
    <p:extLst>
      <p:ext uri="{BB962C8B-B14F-4D97-AF65-F5344CB8AC3E}">
        <p14:creationId xmlns:p14="http://schemas.microsoft.com/office/powerpoint/2010/main" val="2961541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want to end on this quote we got from a victim-survivor in the interview stage at the start of the project, as I think it really summaries the importance of this project and the difference everyone can make.</a:t>
            </a:r>
          </a:p>
          <a:p>
            <a:endParaRPr lang="en-GB" dirty="0"/>
          </a:p>
          <a:p>
            <a:r>
              <a:rPr lang="en-GB" dirty="0"/>
              <a:t>Time for questions? </a:t>
            </a:r>
          </a:p>
        </p:txBody>
      </p:sp>
      <p:sp>
        <p:nvSpPr>
          <p:cNvPr id="4" name="Slide Number Placeholder 3"/>
          <p:cNvSpPr>
            <a:spLocks noGrp="1"/>
          </p:cNvSpPr>
          <p:nvPr>
            <p:ph type="sldNum" sz="quarter" idx="5"/>
          </p:nvPr>
        </p:nvSpPr>
        <p:spPr/>
        <p:txBody>
          <a:bodyPr/>
          <a:lstStyle/>
          <a:p>
            <a:fld id="{88F4399F-6188-4977-BF55-4DA6266D560A}" type="slidenum">
              <a:rPr lang="en-GB" smtClean="0"/>
              <a:t>16</a:t>
            </a:fld>
            <a:endParaRPr lang="en-GB" dirty="0"/>
          </a:p>
        </p:txBody>
      </p:sp>
    </p:spTree>
    <p:extLst>
      <p:ext uri="{BB962C8B-B14F-4D97-AF65-F5344CB8AC3E}">
        <p14:creationId xmlns:p14="http://schemas.microsoft.com/office/powerpoint/2010/main" val="2798245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Quick trigger warning that this is a heavy topic and please do look after yourself during and after this session.</a:t>
            </a:r>
          </a:p>
          <a:p>
            <a:r>
              <a:rPr lang="en-GB" dirty="0"/>
              <a:t>- And acknowledged that some people in the session will have had or be having a personal exp of DA. </a:t>
            </a:r>
          </a:p>
          <a:p>
            <a:r>
              <a:rPr lang="en-GB" dirty="0"/>
              <a:t>- If you do have personal experience, you are not alone. If you haven’t sought support before, there are people ready to listen to you and help. </a:t>
            </a:r>
          </a:p>
          <a:p>
            <a:pPr marL="0" indent="0">
              <a:buFontTx/>
              <a:buNone/>
            </a:pPr>
            <a:r>
              <a:rPr lang="en-GB" dirty="0"/>
              <a:t>- The national domestic abuse helpline number is in the corner and will remain in the corner throughout the presentation.</a:t>
            </a:r>
          </a:p>
          <a:p>
            <a:r>
              <a:rPr lang="en-GB" dirty="0"/>
              <a:t>*Marion’s talk will involve descriptions of abuse and I will share some examples during this first 15 minutes also.</a:t>
            </a:r>
          </a:p>
          <a:p>
            <a:r>
              <a:rPr lang="en-GB" dirty="0"/>
              <a:t>So if you do feel triggered or distressed, please do leave if you need to.</a:t>
            </a:r>
          </a:p>
        </p:txBody>
      </p:sp>
      <p:sp>
        <p:nvSpPr>
          <p:cNvPr id="4" name="Slide Number Placeholder 3"/>
          <p:cNvSpPr>
            <a:spLocks noGrp="1"/>
          </p:cNvSpPr>
          <p:nvPr>
            <p:ph type="sldNum" sz="quarter" idx="5"/>
          </p:nvPr>
        </p:nvSpPr>
        <p:spPr/>
        <p:txBody>
          <a:bodyPr/>
          <a:lstStyle/>
          <a:p>
            <a:fld id="{88F4399F-6188-4977-BF55-4DA6266D560A}" type="slidenum">
              <a:rPr lang="en-GB" smtClean="0"/>
              <a:t>2</a:t>
            </a:fld>
            <a:endParaRPr lang="en-GB" dirty="0"/>
          </a:p>
        </p:txBody>
      </p:sp>
    </p:spTree>
    <p:extLst>
      <p:ext uri="{BB962C8B-B14F-4D97-AF65-F5344CB8AC3E}">
        <p14:creationId xmlns:p14="http://schemas.microsoft.com/office/powerpoint/2010/main" val="3100467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15000"/>
              </a:lnSpc>
              <a:spcBef>
                <a:spcPts val="1400"/>
              </a:spcBef>
              <a:spcAft>
                <a:spcPts val="1400"/>
              </a:spcAft>
              <a:buNone/>
            </a:pPr>
            <a:r>
              <a:rPr lang="en-GB" sz="1200" dirty="0">
                <a:ea typeface="Calibri" panose="020F0502020204030204" pitchFamily="34" charset="0"/>
              </a:rPr>
              <a:t>- 1 in 4 women and 1 in 6 men will experience domestic abuse in their lifetime.</a:t>
            </a:r>
          </a:p>
          <a:p>
            <a:pPr marL="0" indent="0">
              <a:lnSpc>
                <a:spcPct val="115000"/>
              </a:lnSpc>
              <a:spcBef>
                <a:spcPts val="1400"/>
              </a:spcBef>
              <a:spcAft>
                <a:spcPts val="1400"/>
              </a:spcAft>
              <a:buNone/>
            </a:pPr>
            <a:r>
              <a:rPr lang="en-GB" sz="1200" dirty="0">
                <a:ea typeface="Calibri" panose="020F0502020204030204" pitchFamily="34" charset="0"/>
              </a:rPr>
              <a:t>- And the domestic abuse act outlines that it can be physical or non-physical, such as emotional, economic, verbal, coercive control, and there is almost always there’s overlap between all of these. </a:t>
            </a:r>
          </a:p>
          <a:p>
            <a:pPr marL="0" indent="0">
              <a:lnSpc>
                <a:spcPct val="115000"/>
              </a:lnSpc>
              <a:spcBef>
                <a:spcPts val="1400"/>
              </a:spcBef>
              <a:spcAft>
                <a:spcPts val="1400"/>
              </a:spcAft>
              <a:buNone/>
            </a:pPr>
            <a:r>
              <a:rPr lang="en-GB" sz="1200" dirty="0">
                <a:ea typeface="Calibri" panose="020F0502020204030204" pitchFamily="34" charset="0"/>
              </a:rPr>
              <a:t>- It can be perpetrated by a partner/ex-partner or another family member.</a:t>
            </a:r>
          </a:p>
          <a:p>
            <a:pPr marL="0" indent="0">
              <a:lnSpc>
                <a:spcPct val="115000"/>
              </a:lnSpc>
              <a:spcBef>
                <a:spcPts val="1400"/>
              </a:spcBef>
              <a:spcAft>
                <a:spcPts val="1400"/>
              </a:spcAft>
              <a:buFontTx/>
              <a:buNone/>
            </a:pPr>
            <a:r>
              <a:rPr lang="en-GB" sz="1200" dirty="0">
                <a:ea typeface="Calibri" panose="020F0502020204030204" pitchFamily="34" charset="0"/>
              </a:rPr>
              <a:t>- Children ‘exposed’ to domestic abuse are victims in their own right.</a:t>
            </a:r>
          </a:p>
          <a:p>
            <a:pPr marL="171450" indent="-171450">
              <a:lnSpc>
                <a:spcPct val="115000"/>
              </a:lnSpc>
              <a:spcBef>
                <a:spcPts val="1400"/>
              </a:spcBef>
              <a:spcAft>
                <a:spcPts val="1400"/>
              </a:spcAft>
              <a:buFontTx/>
              <a:buChar char="-"/>
            </a:pPr>
            <a:endParaRPr lang="en-GB" sz="1200" dirty="0">
              <a:ea typeface="Calibri" panose="020F0502020204030204" pitchFamily="34" charset="0"/>
            </a:endParaRPr>
          </a:p>
        </p:txBody>
      </p:sp>
      <p:sp>
        <p:nvSpPr>
          <p:cNvPr id="4" name="Slide Number Placeholder 3"/>
          <p:cNvSpPr>
            <a:spLocks noGrp="1"/>
          </p:cNvSpPr>
          <p:nvPr>
            <p:ph type="sldNum" sz="quarter" idx="5"/>
          </p:nvPr>
        </p:nvSpPr>
        <p:spPr/>
        <p:txBody>
          <a:bodyPr/>
          <a:lstStyle/>
          <a:p>
            <a:fld id="{88F4399F-6188-4977-BF55-4DA6266D560A}" type="slidenum">
              <a:rPr lang="en-GB" smtClean="0"/>
              <a:t>3</a:t>
            </a:fld>
            <a:endParaRPr lang="en-GB" dirty="0"/>
          </a:p>
        </p:txBody>
      </p:sp>
    </p:spTree>
    <p:extLst>
      <p:ext uri="{BB962C8B-B14F-4D97-AF65-F5344CB8AC3E}">
        <p14:creationId xmlns:p14="http://schemas.microsoft.com/office/powerpoint/2010/main" val="589520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Cancer and domestic abuse are both extremely common, and therefore some peoples experience of these two things will unfortunately overlap. </a:t>
            </a:r>
          </a:p>
          <a:p>
            <a:pPr>
              <a:buFontTx/>
              <a:buChar char="-"/>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pPr>
              <a:buFontTx/>
              <a:buNone/>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*so back in 2020 when the project started </a:t>
            </a:r>
          </a:p>
          <a:p>
            <a:pPr>
              <a:buFontTx/>
              <a:buNone/>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pPr>
              <a:buFontTx/>
              <a:buChar char="-"/>
            </a:pPr>
            <a:r>
              <a:rPr lang="en-GB" sz="1200" dirty="0">
                <a:ea typeface="Roboto" panose="02000000000000000000" pitchFamily="2" charset="0"/>
              </a:rPr>
              <a:t>Other research also showed us that people experiencing abuse were less likely to attend screening appointments or go to the GP for signs and symptoms, therefore often facing later diagnosis and poorer outcomes. </a:t>
            </a:r>
          </a:p>
          <a:p>
            <a:pPr>
              <a:buFontTx/>
              <a:buChar char="-"/>
            </a:pPr>
            <a:endParaRPr lang="en-GB" sz="1200" b="0" i="0" u="none" strike="noStrike" baseline="0" dirty="0">
              <a:ea typeface="Roboto" panose="02000000000000000000" pitchFamily="2" charset="0"/>
            </a:endParaRPr>
          </a:p>
          <a:p>
            <a:pPr>
              <a:buFontTx/>
              <a:buChar char="-"/>
            </a:pPr>
            <a:r>
              <a:rPr lang="en-GB" sz="1200" b="0" i="0" u="none" strike="noStrike" baseline="0" dirty="0">
                <a:ea typeface="Roboto" panose="02000000000000000000" pitchFamily="2" charset="0"/>
              </a:rPr>
              <a:t>And those who did receive a diagnosis would face problems throughout treatment and care from their abusive partners.</a:t>
            </a:r>
          </a:p>
          <a:p>
            <a:pPr>
              <a:buFontTx/>
              <a:buChar char="-"/>
            </a:pPr>
            <a:endParaRPr lang="en-GB" sz="1200" dirty="0">
              <a:ea typeface="Roboto" panose="02000000000000000000" pitchFamily="2" charset="0"/>
            </a:endParaRPr>
          </a:p>
          <a:p>
            <a:pPr>
              <a:buFontTx/>
              <a:buChar char="-"/>
            </a:pPr>
            <a:r>
              <a:rPr lang="en-GB" sz="1200" dirty="0">
                <a:ea typeface="Roboto" panose="02000000000000000000" pitchFamily="2" charset="0"/>
              </a:rPr>
              <a:t>There was also some, but limited information, that the carers of people with cancer could also experience abuse, perpetrated by the person living with cancer. Which was often compounded by the perpetrators illness.</a:t>
            </a:r>
          </a:p>
          <a:p>
            <a:pPr>
              <a:buFontTx/>
              <a:buChar char="-"/>
            </a:pPr>
            <a:endParaRPr lang="en-GB" sz="1200" kern="100" dirty="0">
              <a:latin typeface="Calibri" panose="020F0502020204030204" pitchFamily="34" charset="0"/>
              <a:ea typeface="Calibri" panose="020F0502020204030204" pitchFamily="34" charset="0"/>
              <a:cs typeface="Times New Roman" panose="02020603050405020304" pitchFamily="18" charset="0"/>
            </a:endParaRPr>
          </a:p>
          <a:p>
            <a:pPr>
              <a:buFontTx/>
              <a:buChar char="-"/>
            </a:pPr>
            <a:r>
              <a:rPr lang="en-GB" sz="1200" kern="100" dirty="0">
                <a:latin typeface="Calibri" panose="020F0502020204030204" pitchFamily="34" charset="0"/>
                <a:ea typeface="Calibri" panose="020F0502020204030204" pitchFamily="34" charset="0"/>
                <a:cs typeface="Times New Roman" panose="02020603050405020304" pitchFamily="18" charset="0"/>
              </a:rPr>
              <a:t>*But why was this something that Macmillan and the wider cancer world and workforce should be considering?</a:t>
            </a:r>
          </a:p>
          <a:p>
            <a:pPr>
              <a:buFontTx/>
              <a:buChar char="-"/>
            </a:pPr>
            <a:endParaRPr lang="en-GB" sz="1200" kern="100" dirty="0">
              <a:latin typeface="Calibri" panose="020F0502020204030204" pitchFamily="34" charset="0"/>
              <a:ea typeface="Calibri" panose="020F0502020204030204" pitchFamily="34" charset="0"/>
              <a:cs typeface="Times New Roman" panose="02020603050405020304" pitchFamily="18" charset="0"/>
            </a:endParaRPr>
          </a:p>
          <a:p>
            <a:pPr>
              <a:buFontTx/>
              <a:buChar char="-"/>
            </a:pPr>
            <a:r>
              <a:rPr lang="en-GB" sz="1200" kern="100" dirty="0">
                <a:latin typeface="Calibri" panose="020F0502020204030204" pitchFamily="34" charset="0"/>
                <a:ea typeface="Calibri" panose="020F0502020204030204" pitchFamily="34" charset="0"/>
                <a:cs typeface="Times New Roman" panose="02020603050405020304" pitchFamily="18" charset="0"/>
              </a:rPr>
              <a:t>Previous research told us that intervention at a healthcare level is crucial. </a:t>
            </a:r>
            <a:r>
              <a:rPr lang="en-GB" sz="1200" b="0" i="0" u="none" strike="noStrike" baseline="0" dirty="0">
                <a:ea typeface="Roboto" panose="02000000000000000000" pitchFamily="2" charset="0"/>
              </a:rPr>
              <a:t>Victim-survivors are more likely to disclose domestic abuse to a healthcare professional than any other professional. And we knew that areas such as A&amp;E and Maternity, where there were interventions in place, had high rates of disclosure and follow up support to people. However there was no specialist intervention for in cancer settings.</a:t>
            </a:r>
          </a:p>
          <a:p>
            <a:pPr>
              <a:buFontTx/>
              <a:buChar char="-"/>
            </a:pPr>
            <a:endParaRPr lang="en-GB" sz="1200" dirty="0">
              <a:ea typeface="Roboto" panose="02000000000000000000" pitchFamily="2" charset="0"/>
            </a:endParaRPr>
          </a:p>
          <a:p>
            <a:pPr>
              <a:buFontTx/>
              <a:buChar char="-"/>
            </a:pPr>
            <a:r>
              <a:rPr lang="en-GB" sz="1200" dirty="0">
                <a:ea typeface="Roboto" panose="02000000000000000000" pitchFamily="2" charset="0"/>
              </a:rPr>
              <a:t>Internally at Macmillan, we had seen calls to our support line mentioning abuse had been rising steadily over the last few years, and it was a common theme on conversation on our online community for people seeking clarity and support on the issue.</a:t>
            </a:r>
          </a:p>
          <a:p>
            <a:pPr>
              <a:buFontTx/>
              <a:buChar char="-"/>
            </a:pPr>
            <a:endParaRPr lang="en-GB" sz="1200" dirty="0">
              <a:ea typeface="Roboto" panose="02000000000000000000" pitchFamily="2" charset="0"/>
            </a:endParaRPr>
          </a:p>
          <a:p>
            <a:pPr>
              <a:buFontTx/>
              <a:buChar char="-"/>
            </a:pPr>
            <a:r>
              <a:rPr lang="en-GB" sz="1200" dirty="0">
                <a:ea typeface="Roboto" panose="02000000000000000000" pitchFamily="2" charset="0"/>
              </a:rPr>
              <a:t> So it was from here that the project was formed. We started the first phase of research *wanted to go back to the foundations and not assume anything</a:t>
            </a:r>
          </a:p>
          <a:p>
            <a:endParaRPr lang="en-GB" dirty="0"/>
          </a:p>
        </p:txBody>
      </p:sp>
      <p:sp>
        <p:nvSpPr>
          <p:cNvPr id="4" name="Slide Number Placeholder 3"/>
          <p:cNvSpPr>
            <a:spLocks noGrp="1"/>
          </p:cNvSpPr>
          <p:nvPr>
            <p:ph type="sldNum" sz="quarter" idx="5"/>
          </p:nvPr>
        </p:nvSpPr>
        <p:spPr/>
        <p:txBody>
          <a:bodyPr/>
          <a:lstStyle/>
          <a:p>
            <a:fld id="{88F4399F-6188-4977-BF55-4DA6266D560A}" type="slidenum">
              <a:rPr lang="en-GB" smtClean="0"/>
              <a:t>4</a:t>
            </a:fld>
            <a:endParaRPr lang="en-GB" dirty="0"/>
          </a:p>
        </p:txBody>
      </p:sp>
    </p:spTree>
    <p:extLst>
      <p:ext uri="{BB962C8B-B14F-4D97-AF65-F5344CB8AC3E}">
        <p14:creationId xmlns:p14="http://schemas.microsoft.com/office/powerpoint/2010/main" val="3068606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1" dirty="0">
                <a:solidFill>
                  <a:srgbClr val="008A26"/>
                </a:solidFill>
                <a:latin typeface="Cera Pro Macmillan Black" panose="00000A00000000000000" pitchFamily="2" charset="0"/>
              </a:rPr>
              <a:t>We spoke to over 300 Healthcare Professionals and 20 people with lived experience.</a:t>
            </a:r>
          </a:p>
          <a:p>
            <a:pPr marL="342900" indent="-342900" algn="ctr">
              <a:lnSpc>
                <a:spcPct val="150000"/>
              </a:lnSpc>
              <a:buAutoNum type="arabicPeriod"/>
            </a:pPr>
            <a:r>
              <a:rPr lang="en-GB" sz="1200" dirty="0"/>
              <a:t>Domestic abuse did not stop and often worsened after a cancer diagnosis. The most common types were Non-physical coercive control, psychological, and financial abuse, and all of these left victim-survivors feeling unsafe and fearful. </a:t>
            </a:r>
          </a:p>
          <a:p>
            <a:pPr marL="342900" indent="-342900" algn="ctr">
              <a:lnSpc>
                <a:spcPct val="150000"/>
              </a:lnSpc>
              <a:buAutoNum type="arabicPeriod"/>
            </a:pPr>
            <a:endParaRPr lang="en-GB" sz="1200" dirty="0"/>
          </a:p>
          <a:p>
            <a:pPr marL="0" indent="0" algn="ctr">
              <a:lnSpc>
                <a:spcPct val="150000"/>
              </a:lnSpc>
              <a:buNone/>
            </a:pPr>
            <a:r>
              <a:rPr lang="en-GB" sz="1200" dirty="0"/>
              <a:t>2. Abuse affected cancer treatment, surgery, and recovery in ways that led to pain and suffering. Most victim-survivors reported that the abuser stopped them from resting and ridiculed their treatment choices and appearance post-treatment or surgery. </a:t>
            </a:r>
          </a:p>
          <a:p>
            <a:pPr marL="0" indent="0" algn="ctr">
              <a:lnSpc>
                <a:spcPct val="150000"/>
              </a:lnSpc>
              <a:buNone/>
            </a:pPr>
            <a:endParaRPr lang="en-GB" sz="1200" dirty="0"/>
          </a:p>
          <a:p>
            <a:pPr marL="0" indent="0" algn="ctr">
              <a:lnSpc>
                <a:spcPct val="150000"/>
              </a:lnSpc>
              <a:buNone/>
            </a:pPr>
            <a:r>
              <a:rPr lang="en-GB" sz="1200" dirty="0"/>
              <a:t>3. Most cancer professionals agreed that they have a responsibility to identify and respond to domestic abuse. Fifty percent had encountered domestic abuse in the past three years, and other professionals said they had likely missed cases. </a:t>
            </a:r>
          </a:p>
          <a:p>
            <a:pPr marL="0" indent="0" algn="ctr">
              <a:lnSpc>
                <a:spcPct val="150000"/>
              </a:lnSpc>
              <a:buNone/>
            </a:pPr>
            <a:endParaRPr lang="en-GB" sz="1200" dirty="0"/>
          </a:p>
          <a:p>
            <a:pPr marL="0" indent="0" algn="ctr">
              <a:lnSpc>
                <a:spcPct val="150000"/>
              </a:lnSpc>
              <a:buNone/>
            </a:pPr>
            <a:r>
              <a:rPr lang="en-GB" sz="1200" dirty="0"/>
              <a:t>4. Less than half the victim survivors reported that they had disclosed domestic abuse to cancer professionals. And said the two biggest barriers were not thinking it was relevant to the professionals’ role and not being asked the right questions or any question at all.</a:t>
            </a:r>
          </a:p>
          <a:p>
            <a:pPr marL="0" indent="0" algn="ctr">
              <a:lnSpc>
                <a:spcPct val="150000"/>
              </a:lnSpc>
              <a:buNone/>
            </a:pPr>
            <a:endParaRPr lang="en-GB" sz="1200" dirty="0"/>
          </a:p>
          <a:p>
            <a:pPr marL="0" indent="0" algn="ctr">
              <a:lnSpc>
                <a:spcPct val="150000"/>
              </a:lnSpc>
              <a:buNone/>
            </a:pPr>
            <a:r>
              <a:rPr lang="en-GB" sz="1200" dirty="0"/>
              <a:t>5. Victim-survivors said that the cancer setting led them to get domestic abuse support for the first time that they may not have otherwise accessed</a:t>
            </a:r>
          </a:p>
          <a:p>
            <a:pPr marL="0" indent="0" algn="ctr">
              <a:lnSpc>
                <a:spcPct val="150000"/>
              </a:lnSpc>
              <a:buNone/>
            </a:pPr>
            <a:endParaRPr lang="en-GB" sz="1200" dirty="0"/>
          </a:p>
          <a:p>
            <a:pPr marL="0" indent="0" algn="ctr">
              <a:lnSpc>
                <a:spcPct val="150000"/>
              </a:lnSpc>
              <a:buNone/>
            </a:pPr>
            <a:r>
              <a:rPr lang="en-GB" sz="1200" dirty="0"/>
              <a:t>6. Both sides felt that the cancer setting provided a unique opportunity for domestic abuse to be identified and responded to due to the frequency of contact, length of appointments, continuity of care, and discussion of holistic needs. </a:t>
            </a:r>
          </a:p>
          <a:p>
            <a:pPr marL="0" indent="0" algn="ctr">
              <a:lnSpc>
                <a:spcPct val="150000"/>
              </a:lnSpc>
              <a:buNone/>
            </a:pPr>
            <a:endParaRPr lang="en-GB" sz="1200" dirty="0"/>
          </a:p>
          <a:p>
            <a:pPr marL="0" indent="0" algn="ctr">
              <a:lnSpc>
                <a:spcPct val="150000"/>
              </a:lnSpc>
              <a:buNone/>
            </a:pPr>
            <a:r>
              <a:rPr lang="en-GB" sz="1200" dirty="0"/>
              <a:t>7. However there was a lack of confidence and knowledge felt by healthcare professionals.. Firstly in in recognising the signs of domestic abuse and then in confidence in knowing what to say if someone discloses abuse. </a:t>
            </a:r>
          </a:p>
          <a:p>
            <a:pPr marL="0" indent="0" algn="ctr">
              <a:lnSpc>
                <a:spcPct val="150000"/>
              </a:lnSpc>
              <a:buNone/>
            </a:pPr>
            <a:endParaRPr lang="en-GB" sz="1200" dirty="0"/>
          </a:p>
          <a:p>
            <a:pPr marL="0" indent="0" algn="ctr">
              <a:lnSpc>
                <a:spcPct val="150000"/>
              </a:lnSpc>
              <a:buNone/>
            </a:pPr>
            <a:r>
              <a:rPr lang="en-GB" sz="1200" dirty="0"/>
              <a:t>8. To improve the cancer workforce response to domestic abuse, victim-survivors wanted professionals to make the setting a clear safe space for disclosure, to recognise the signs—particularly of non-physical abuse, to enquire safely and provide first-line support, and to refer them to specialist support options. </a:t>
            </a:r>
          </a:p>
          <a:p>
            <a:pPr marL="0" indent="0" algn="ctr">
              <a:lnSpc>
                <a:spcPct val="150000"/>
              </a:lnSpc>
              <a:buNone/>
            </a:pPr>
            <a:endParaRPr lang="en-GB" sz="1200" dirty="0"/>
          </a:p>
          <a:p>
            <a:pPr marL="0" indent="0" algn="ctr">
              <a:lnSpc>
                <a:spcPct val="150000"/>
              </a:lnSpc>
              <a:buNone/>
            </a:pPr>
            <a:r>
              <a:rPr lang="en-GB" sz="1200" dirty="0"/>
              <a:t>9. Professionals were eager to improve their response to domestic abuse. As such, they said they want specialist training, education, awareness, and a culture shift wherein all cancer professionals, from surgeons to nurses, see identifying and responding to domestic abuse as their role</a:t>
            </a:r>
            <a:endParaRPr lang="en-GB" sz="2400" dirty="0">
              <a:solidFill>
                <a:srgbClr val="008A26"/>
              </a:solidFill>
              <a:latin typeface="Cera Pro Macmillan Black" panose="00000A00000000000000" pitchFamily="2"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sz="1200" dirty="0">
              <a:solidFill>
                <a:srgbClr val="008A26"/>
              </a:solidFill>
              <a:latin typeface="Cera Pro Macmillan Black" panose="00000A00000000000000" pitchFamily="2" charset="0"/>
            </a:endParaRPr>
          </a:p>
          <a:p>
            <a:endParaRPr lang="en-GB" dirty="0"/>
          </a:p>
        </p:txBody>
      </p:sp>
      <p:sp>
        <p:nvSpPr>
          <p:cNvPr id="4" name="Slide Number Placeholder 3"/>
          <p:cNvSpPr>
            <a:spLocks noGrp="1"/>
          </p:cNvSpPr>
          <p:nvPr>
            <p:ph type="sldNum" sz="quarter" idx="5"/>
          </p:nvPr>
        </p:nvSpPr>
        <p:spPr/>
        <p:txBody>
          <a:bodyPr/>
          <a:lstStyle/>
          <a:p>
            <a:fld id="{88F4399F-6188-4977-BF55-4DA6266D560A}" type="slidenum">
              <a:rPr lang="en-GB" smtClean="0"/>
              <a:t>5</a:t>
            </a:fld>
            <a:endParaRPr lang="en-GB" dirty="0"/>
          </a:p>
        </p:txBody>
      </p:sp>
    </p:spTree>
    <p:extLst>
      <p:ext uri="{BB962C8B-B14F-4D97-AF65-F5344CB8AC3E}">
        <p14:creationId xmlns:p14="http://schemas.microsoft.com/office/powerpoint/2010/main" val="2491732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No one reported that domestic abuse stopped or became less severe after their diagnosis.</a:t>
            </a:r>
          </a:p>
          <a:p>
            <a:pPr marL="171450" indent="-171450">
              <a:buFontTx/>
              <a:buChar char="-"/>
            </a:pPr>
            <a:r>
              <a:rPr lang="en-GB" dirty="0"/>
              <a:t>Instead it was reported by almost every victim survivor, that the cancer, either when diagnosed themselves or caring for someone, gave abusers the opportunity to take advantage of their situation and worsen the abuse or start new forms of abuse.</a:t>
            </a:r>
          </a:p>
          <a:p>
            <a:pPr marL="171450" indent="-171450">
              <a:buFontTx/>
              <a:buChar char="-"/>
            </a:pPr>
            <a:r>
              <a:rPr lang="en-GB" dirty="0"/>
              <a:t>Some examples of this include:</a:t>
            </a:r>
          </a:p>
          <a:p>
            <a:pPr marL="171450" indent="-171450">
              <a:buFont typeface="Arial" panose="020B0604020202020204" pitchFamily="34" charset="0"/>
              <a:buChar char="•"/>
            </a:pPr>
            <a:r>
              <a:rPr lang="en-GB" sz="1200" b="0" i="0" u="none" strike="noStrike" baseline="0" dirty="0">
                <a:ea typeface="Roboto" panose="02000000000000000000" pitchFamily="2" charset="0"/>
              </a:rPr>
              <a:t>Coercing patients into or away from treatment e.g. into breast reconstruction or forcing scalp cooling</a:t>
            </a:r>
          </a:p>
          <a:p>
            <a:pPr marL="171450" indent="-171450">
              <a:buFont typeface="Arial" panose="020B0604020202020204" pitchFamily="34" charset="0"/>
              <a:buChar char="•"/>
            </a:pPr>
            <a:r>
              <a:rPr lang="en-GB" sz="1200" dirty="0">
                <a:ea typeface="Roboto" panose="02000000000000000000" pitchFamily="2" charset="0"/>
              </a:rPr>
              <a:t>humiliating them about treatment-related appearance changes.</a:t>
            </a:r>
          </a:p>
          <a:p>
            <a:pPr marL="171450" indent="-171450">
              <a:buFont typeface="Arial" panose="020B0604020202020204" pitchFamily="34" charset="0"/>
              <a:buChar char="•"/>
            </a:pPr>
            <a:r>
              <a:rPr lang="en-GB" sz="1200" dirty="0">
                <a:ea typeface="Roboto" panose="02000000000000000000" pitchFamily="2" charset="0"/>
              </a:rPr>
              <a:t>u</a:t>
            </a:r>
            <a:r>
              <a:rPr lang="en-GB" sz="1200" b="0" i="0" u="none" strike="noStrike" baseline="0" dirty="0">
                <a:ea typeface="Roboto" panose="02000000000000000000" pitchFamily="2" charset="0"/>
              </a:rPr>
              <a:t>sing treatments, surgeries, blood tests etc as excuses for bruises, scars, wounds in cases where there was physical violence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baseline="0" dirty="0">
                <a:ea typeface="Roboto" panose="02000000000000000000" pitchFamily="2" charset="0"/>
              </a:rPr>
              <a:t>IMPORTANT to recognise the non-physical signs too</a:t>
            </a:r>
          </a:p>
          <a:p>
            <a:pPr marL="171450" indent="-171450">
              <a:buFont typeface="Arial" panose="020B0604020202020204" pitchFamily="34" charset="0"/>
              <a:buChar char="•"/>
            </a:pPr>
            <a:r>
              <a:rPr lang="en-GB" sz="1200" b="0" i="0" u="none" strike="noStrike" baseline="0" dirty="0">
                <a:ea typeface="Roboto" panose="02000000000000000000" pitchFamily="2" charset="0"/>
              </a:rPr>
              <a:t>cancelling life and health insurance, </a:t>
            </a:r>
          </a:p>
          <a:p>
            <a:pPr marL="171450" indent="-171450">
              <a:buFont typeface="Arial" panose="020B0604020202020204" pitchFamily="34" charset="0"/>
              <a:buChar char="•"/>
            </a:pPr>
            <a:r>
              <a:rPr lang="en-GB" sz="1200" dirty="0">
                <a:ea typeface="Roboto" panose="02000000000000000000" pitchFamily="2" charset="0"/>
              </a:rPr>
              <a:t>c</a:t>
            </a:r>
            <a:r>
              <a:rPr lang="en-GB" sz="1200" b="0" i="0" u="none" strike="noStrike" baseline="0" dirty="0">
                <a:ea typeface="Roboto" panose="02000000000000000000" pitchFamily="2" charset="0"/>
              </a:rPr>
              <a:t>oercing them</a:t>
            </a:r>
            <a:r>
              <a:rPr lang="en-GB" sz="1200" dirty="0">
                <a:ea typeface="Roboto" panose="02000000000000000000" pitchFamily="2" charset="0"/>
              </a:rPr>
              <a:t> </a:t>
            </a:r>
            <a:r>
              <a:rPr lang="en-GB" sz="1200" b="0" i="0" u="none" strike="noStrike" baseline="0" dirty="0">
                <a:ea typeface="Roboto" panose="02000000000000000000" pitchFamily="2" charset="0"/>
              </a:rPr>
              <a:t>into making a living will or changing their final wishes</a:t>
            </a:r>
          </a:p>
          <a:p>
            <a:pPr marL="171450" indent="-171450">
              <a:buFont typeface="Arial" panose="020B0604020202020204" pitchFamily="34" charset="0"/>
              <a:buChar char="•"/>
            </a:pPr>
            <a:r>
              <a:rPr lang="en-GB" sz="1200" dirty="0">
                <a:ea typeface="Roboto" panose="02000000000000000000" pitchFamily="2" charset="0"/>
              </a:rPr>
              <a:t>withholding basic support e.g. access to food, money.</a:t>
            </a:r>
          </a:p>
          <a:p>
            <a:pPr marL="171450" indent="-171450">
              <a:buFont typeface="Arial" panose="020B0604020202020204" pitchFamily="34" charset="0"/>
              <a:buChar char="•"/>
            </a:pPr>
            <a:r>
              <a:rPr lang="en-GB" sz="1200" dirty="0">
                <a:ea typeface="Roboto" panose="02000000000000000000" pitchFamily="2" charset="0"/>
              </a:rPr>
              <a:t>obstructing appointments or medication</a:t>
            </a:r>
          </a:p>
          <a:p>
            <a:pPr marL="171450" indent="-171450">
              <a:buFont typeface="Arial" panose="020B0604020202020204" pitchFamily="34" charset="0"/>
              <a:buChar char="•"/>
            </a:pPr>
            <a:r>
              <a:rPr lang="en-GB" sz="1200" dirty="0">
                <a:latin typeface="Roboto" panose="02000000000000000000" pitchFamily="2" charset="0"/>
                <a:ea typeface="Roboto" panose="02000000000000000000" pitchFamily="2" charset="0"/>
                <a:cs typeface="Roboto" panose="02000000000000000000" pitchFamily="2" charset="0"/>
              </a:rPr>
              <a:t>Isolated them from support – they were too ill to work or see family.</a:t>
            </a:r>
          </a:p>
          <a:p>
            <a:pPr marL="171450" indent="-171450">
              <a:buFont typeface="Arial" panose="020B0604020202020204" pitchFamily="34" charset="0"/>
              <a:buChar char="•"/>
            </a:pPr>
            <a:r>
              <a:rPr lang="en-GB" sz="1200" dirty="0">
                <a:latin typeface="Roboto" panose="02000000000000000000" pitchFamily="2" charset="0"/>
                <a:ea typeface="Roboto" panose="02000000000000000000" pitchFamily="2" charset="0"/>
                <a:cs typeface="Roboto" panose="02000000000000000000" pitchFamily="2" charset="0"/>
              </a:rPr>
              <a:t>Or from the carers perspective – the abusive partner with cancer would use their illness as a tool to manipulate and control, decline help form others leaving the carer to do all the caregiving alone, and start new forms of abuse whilst the carer the feeling mixed emotions of guilt for them. </a:t>
            </a:r>
          </a:p>
          <a:p>
            <a:pPr marL="0" indent="0">
              <a:buFontTx/>
              <a:buNone/>
            </a:pPr>
            <a:r>
              <a:rPr lang="en-GB" dirty="0"/>
              <a:t>*But the research also showed us that victim-survivors felt that the cancer setting and the healthcare professionals in it, were people they could open up to and get support and signposting from. And although confidence was low in some areas, healthcare professionals felt it was there responsibility and were keen to know more on how to support. </a:t>
            </a:r>
          </a:p>
        </p:txBody>
      </p:sp>
      <p:sp>
        <p:nvSpPr>
          <p:cNvPr id="4" name="Slide Number Placeholder 3"/>
          <p:cNvSpPr>
            <a:spLocks noGrp="1"/>
          </p:cNvSpPr>
          <p:nvPr>
            <p:ph type="sldNum" sz="quarter" idx="5"/>
          </p:nvPr>
        </p:nvSpPr>
        <p:spPr/>
        <p:txBody>
          <a:bodyPr/>
          <a:lstStyle/>
          <a:p>
            <a:fld id="{88F4399F-6188-4977-BF55-4DA6266D560A}" type="slidenum">
              <a:rPr lang="en-GB" smtClean="0"/>
              <a:t>6</a:t>
            </a:fld>
            <a:endParaRPr lang="en-GB" dirty="0"/>
          </a:p>
        </p:txBody>
      </p:sp>
    </p:spTree>
    <p:extLst>
      <p:ext uri="{BB962C8B-B14F-4D97-AF65-F5344CB8AC3E}">
        <p14:creationId xmlns:p14="http://schemas.microsoft.com/office/powerpoint/2010/main" val="3263048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So this formed out mission statement:</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Our mission statement is that we want cancer setting offers a safe time and space for victim-survivors of domestic abuse to get the support they need, from skilled and confident healthcare workers and cancer professionals.</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8F4399F-6188-4977-BF55-4DA6266D560A}" type="slidenum">
              <a:rPr lang="en-GB" smtClean="0"/>
              <a:t>7</a:t>
            </a:fld>
            <a:endParaRPr lang="en-GB" dirty="0"/>
          </a:p>
        </p:txBody>
      </p:sp>
    </p:spTree>
    <p:extLst>
      <p:ext uri="{BB962C8B-B14F-4D97-AF65-F5344CB8AC3E}">
        <p14:creationId xmlns:p14="http://schemas.microsoft.com/office/powerpoint/2010/main" val="3241109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dirty="0"/>
              <a:t>So we then had one more stage to do before we created the toolkit which Ruth will talk you later in the session. </a:t>
            </a:r>
          </a:p>
          <a:p>
            <a:pPr algn="l"/>
            <a:endParaRPr lang="en-GB" dirty="0"/>
          </a:p>
          <a:p>
            <a:pPr marL="171450" indent="-171450" algn="l">
              <a:buFontTx/>
              <a:buChar char="-"/>
            </a:pPr>
            <a:r>
              <a:rPr lang="en-GB" dirty="0"/>
              <a:t>We put two domestic abuse co-Ordinator roles in two settings – the Royal Marsden and the Bristol and Weston NHS Trust. </a:t>
            </a:r>
          </a:p>
          <a:p>
            <a:pPr marL="171450" indent="-171450" algn="l">
              <a:buFontTx/>
              <a:buChar char="-"/>
            </a:pPr>
            <a:r>
              <a:rPr lang="en-GB" dirty="0"/>
              <a:t>Here the roles created and testing training for healthcare professionals for a short session, half day and full day training. Really allowed us to test what HCP needed to know and how they wanted to receive the information. </a:t>
            </a:r>
          </a:p>
          <a:p>
            <a:pPr marL="171450" indent="-171450" algn="l">
              <a:buFontTx/>
              <a:buChar char="-"/>
            </a:pPr>
            <a:r>
              <a:rPr lang="en-GB" dirty="0"/>
              <a:t>This was opened up to any role in the hospital, including receptionists and porters, as we know anyone can help. Often the one’s they won’t put an act on for.</a:t>
            </a:r>
          </a:p>
          <a:p>
            <a:pPr marL="171450" indent="-171450" algn="l">
              <a:buFontTx/>
              <a:buChar char="-"/>
            </a:pPr>
            <a:r>
              <a:rPr lang="en-GB" dirty="0"/>
              <a:t>They training over 1,000 staff members which was almost 20% of the workforce there. </a:t>
            </a:r>
          </a:p>
          <a:p>
            <a:pPr marL="171450" indent="-171450" algn="l">
              <a:buFontTx/>
              <a:buChar char="-"/>
            </a:pPr>
            <a:r>
              <a:rPr lang="en-GB" sz="1200" dirty="0">
                <a:solidFill>
                  <a:srgbClr val="000000"/>
                </a:solidFill>
                <a:effectLst/>
                <a:latin typeface="Cera Pro Macmillan" panose="00000500000000000000" pitchFamily="2" charset="0"/>
                <a:ea typeface="Calibri" panose="020F0502020204030204" pitchFamily="34" charset="0"/>
              </a:rPr>
              <a:t>The training significantly increased confidence in asking about and responding to domestic abuse, and reduced perceived barriers to doing so, which will lead to more people getting support on the future. </a:t>
            </a:r>
            <a:endParaRPr lang="en-GB" dirty="0"/>
          </a:p>
          <a:p>
            <a:pPr marL="171450" indent="-171450" algn="l">
              <a:buFontTx/>
              <a:buChar cha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F4399F-6188-4977-BF55-4DA6266D560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3557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F4399F-6188-4977-BF55-4DA6266D560A}" type="slidenum">
              <a:rPr lang="en-GB" smtClean="0"/>
              <a:t>9</a:t>
            </a:fld>
            <a:endParaRPr lang="en-GB" dirty="0"/>
          </a:p>
        </p:txBody>
      </p:sp>
    </p:spTree>
    <p:extLst>
      <p:ext uri="{BB962C8B-B14F-4D97-AF65-F5344CB8AC3E}">
        <p14:creationId xmlns:p14="http://schemas.microsoft.com/office/powerpoint/2010/main" val="3552440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9D198-F48E-4AD6-9183-3A364DED2515}"/>
              </a:ext>
            </a:extLst>
          </p:cNvPr>
          <p:cNvSpPr>
            <a:spLocks noGrp="1"/>
          </p:cNvSpPr>
          <p:nvPr>
            <p:ph type="ctrTitle"/>
          </p:nvPr>
        </p:nvSpPr>
        <p:spPr>
          <a:xfrm>
            <a:off x="1524000" y="1122363"/>
            <a:ext cx="9144000" cy="2387600"/>
          </a:xfrm>
        </p:spPr>
        <p:txBody>
          <a:bodyPr anchor="b"/>
          <a:lstStyle>
            <a:lvl1pPr algn="ctr">
              <a:defRPr sz="6000">
                <a:latin typeface="Arial Black" panose="020B0A04020102020204" pitchFamily="34" charset="0"/>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B05B8FB-380F-40DD-B863-7318C78BC8BF}"/>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5" name="Footer Placeholder 4">
            <a:extLst>
              <a:ext uri="{FF2B5EF4-FFF2-40B4-BE49-F238E27FC236}">
                <a16:creationId xmlns:a16="http://schemas.microsoft.com/office/drawing/2014/main" id="{8BDDDE36-BB18-43DF-8D37-3A520B09CFD2}"/>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B687E111-E09C-4881-8B9C-E1F26A4B277E}"/>
              </a:ext>
            </a:extLst>
          </p:cNvPr>
          <p:cNvSpPr>
            <a:spLocks noGrp="1"/>
          </p:cNvSpPr>
          <p:nvPr>
            <p:ph type="sldNum" sz="quarter" idx="12"/>
          </p:nvPr>
        </p:nvSpPr>
        <p:spPr/>
        <p:txBody>
          <a:bodyPr/>
          <a:lstStyle/>
          <a:p>
            <a:fld id="{4A536C35-7534-4FD6-A8CC-032A9AF8C4BA}" type="slidenum">
              <a:rPr lang="en-GB" smtClean="0"/>
              <a:t>‹#›</a:t>
            </a:fld>
            <a:endParaRPr lang="en-GB" dirty="0"/>
          </a:p>
        </p:txBody>
      </p:sp>
      <p:sp>
        <p:nvSpPr>
          <p:cNvPr id="7" name="Date Placeholder 3">
            <a:extLst>
              <a:ext uri="{FF2B5EF4-FFF2-40B4-BE49-F238E27FC236}">
                <a16:creationId xmlns:a16="http://schemas.microsoft.com/office/drawing/2014/main" id="{D0AC579C-1DF6-4368-8D8F-4F0051DF213F}"/>
              </a:ext>
            </a:extLst>
          </p:cNvPr>
          <p:cNvSpPr>
            <a:spLocks noGrp="1"/>
          </p:cNvSpPr>
          <p:nvPr>
            <p:ph type="dt" sz="half" idx="2"/>
          </p:nvPr>
        </p:nvSpPr>
        <p:spPr>
          <a:xfrm>
            <a:off x="0" y="6466354"/>
            <a:ext cx="4316506" cy="365125"/>
          </a:xfrm>
          <a:prstGeom prst="rect">
            <a:avLst/>
          </a:prstGeom>
        </p:spPr>
        <p:txBody>
          <a:bodyPr/>
          <a:lstStyle>
            <a:lvl1pPr>
              <a:defRPr sz="2000">
                <a:solidFill>
                  <a:schemeClr val="tx1"/>
                </a:solidFill>
                <a:latin typeface="Arial" panose="020B0604020202020204" pitchFamily="34" charset="0"/>
                <a:cs typeface="Arial" panose="020B0604020202020204" pitchFamily="34" charset="0"/>
              </a:defRPr>
            </a:lvl1pPr>
          </a:lstStyle>
          <a:p>
            <a:r>
              <a:rPr lang="en-GB" dirty="0"/>
              <a:t>sandi.dheensa@bristol.ac.uk</a:t>
            </a:r>
          </a:p>
        </p:txBody>
      </p:sp>
    </p:spTree>
    <p:extLst>
      <p:ext uri="{BB962C8B-B14F-4D97-AF65-F5344CB8AC3E}">
        <p14:creationId xmlns:p14="http://schemas.microsoft.com/office/powerpoint/2010/main" val="287005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485D5-9A30-4BC5-9728-DD5C495C048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480F83-B67F-472E-B720-14A1BA80C1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579435-F7F5-463A-8519-2DCF122A9D69}"/>
              </a:ext>
            </a:extLst>
          </p:cNvPr>
          <p:cNvSpPr>
            <a:spLocks noGrp="1"/>
          </p:cNvSpPr>
          <p:nvPr>
            <p:ph type="dt" sz="half" idx="10"/>
          </p:nvPr>
        </p:nvSpPr>
        <p:spPr>
          <a:xfrm>
            <a:off x="838200" y="6356350"/>
            <a:ext cx="2743200" cy="365125"/>
          </a:xfrm>
          <a:prstGeom prst="rect">
            <a:avLst/>
          </a:prstGeom>
        </p:spPr>
        <p:txBody>
          <a:bodyPr/>
          <a:lstStyle/>
          <a:p>
            <a:fld id="{42D5D0DF-EAE6-400A-8B33-85A82D4D7F1F}" type="datetimeFigureOut">
              <a:rPr lang="en-GB" smtClean="0"/>
              <a:t>15/10/2024</a:t>
            </a:fld>
            <a:endParaRPr lang="en-GB" dirty="0"/>
          </a:p>
        </p:txBody>
      </p:sp>
      <p:sp>
        <p:nvSpPr>
          <p:cNvPr id="5" name="Footer Placeholder 4">
            <a:extLst>
              <a:ext uri="{FF2B5EF4-FFF2-40B4-BE49-F238E27FC236}">
                <a16:creationId xmlns:a16="http://schemas.microsoft.com/office/drawing/2014/main" id="{9A67BD47-AE81-4E9B-AD75-6692F342061A}"/>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C2DE033F-F7B0-45D0-AF80-6EDA79A08906}"/>
              </a:ext>
            </a:extLst>
          </p:cNvPr>
          <p:cNvSpPr>
            <a:spLocks noGrp="1"/>
          </p:cNvSpPr>
          <p:nvPr>
            <p:ph type="sldNum" sz="quarter" idx="12"/>
          </p:nvPr>
        </p:nvSpPr>
        <p:spPr/>
        <p:txBody>
          <a:bodyPr/>
          <a:lstStyle/>
          <a:p>
            <a:fld id="{4A536C35-7534-4FD6-A8CC-032A9AF8C4BA}" type="slidenum">
              <a:rPr lang="en-GB" smtClean="0"/>
              <a:t>‹#›</a:t>
            </a:fld>
            <a:endParaRPr lang="en-GB" dirty="0"/>
          </a:p>
        </p:txBody>
      </p:sp>
    </p:spTree>
    <p:extLst>
      <p:ext uri="{BB962C8B-B14F-4D97-AF65-F5344CB8AC3E}">
        <p14:creationId xmlns:p14="http://schemas.microsoft.com/office/powerpoint/2010/main" val="2068816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5071F6-120F-4DBE-98E5-7B7AB54A344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C9F777-E483-48F4-AAE1-952C6160BA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1C55F1-9734-445E-9ED8-F215E19958DC}"/>
              </a:ext>
            </a:extLst>
          </p:cNvPr>
          <p:cNvSpPr>
            <a:spLocks noGrp="1"/>
          </p:cNvSpPr>
          <p:nvPr>
            <p:ph type="dt" sz="half" idx="10"/>
          </p:nvPr>
        </p:nvSpPr>
        <p:spPr>
          <a:xfrm>
            <a:off x="838200" y="6356350"/>
            <a:ext cx="2743200" cy="365125"/>
          </a:xfrm>
          <a:prstGeom prst="rect">
            <a:avLst/>
          </a:prstGeom>
        </p:spPr>
        <p:txBody>
          <a:bodyPr/>
          <a:lstStyle/>
          <a:p>
            <a:fld id="{42D5D0DF-EAE6-400A-8B33-85A82D4D7F1F}" type="datetimeFigureOut">
              <a:rPr lang="en-GB" smtClean="0"/>
              <a:t>15/10/2024</a:t>
            </a:fld>
            <a:endParaRPr lang="en-GB" dirty="0"/>
          </a:p>
        </p:txBody>
      </p:sp>
      <p:sp>
        <p:nvSpPr>
          <p:cNvPr id="5" name="Footer Placeholder 4">
            <a:extLst>
              <a:ext uri="{FF2B5EF4-FFF2-40B4-BE49-F238E27FC236}">
                <a16:creationId xmlns:a16="http://schemas.microsoft.com/office/drawing/2014/main" id="{33FA2114-894D-4437-B848-6917325E8D6C}"/>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F6B40A62-C8E1-4599-9CAB-48C23F0F46FE}"/>
              </a:ext>
            </a:extLst>
          </p:cNvPr>
          <p:cNvSpPr>
            <a:spLocks noGrp="1"/>
          </p:cNvSpPr>
          <p:nvPr>
            <p:ph type="sldNum" sz="quarter" idx="12"/>
          </p:nvPr>
        </p:nvSpPr>
        <p:spPr/>
        <p:txBody>
          <a:bodyPr/>
          <a:lstStyle/>
          <a:p>
            <a:fld id="{4A536C35-7534-4FD6-A8CC-032A9AF8C4BA}" type="slidenum">
              <a:rPr lang="en-GB" smtClean="0"/>
              <a:t>‹#›</a:t>
            </a:fld>
            <a:endParaRPr lang="en-GB" dirty="0"/>
          </a:p>
        </p:txBody>
      </p:sp>
    </p:spTree>
    <p:extLst>
      <p:ext uri="{BB962C8B-B14F-4D97-AF65-F5344CB8AC3E}">
        <p14:creationId xmlns:p14="http://schemas.microsoft.com/office/powerpoint/2010/main" val="2969695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6B0BDFD8-BDD2-5D45-BAC1-80236CEF9DE6}"/>
              </a:ext>
            </a:extLst>
          </p:cNvPr>
          <p:cNvSpPr>
            <a:spLocks noGrp="1"/>
          </p:cNvSpPr>
          <p:nvPr>
            <p:ph type="sldNum" sz="quarter" idx="4"/>
          </p:nvPr>
        </p:nvSpPr>
        <p:spPr>
          <a:xfrm>
            <a:off x="9843436" y="6419975"/>
            <a:ext cx="2176379" cy="289680"/>
          </a:xfrm>
          <a:prstGeom prst="rect">
            <a:avLst/>
          </a:prstGeom>
        </p:spPr>
        <p:txBody>
          <a:bodyPr/>
          <a:lstStyle>
            <a:lvl1pPr algn="r">
              <a:defRPr sz="1333" baseline="0">
                <a:solidFill>
                  <a:srgbClr val="008A26"/>
                </a:solidFill>
              </a:defRPr>
            </a:lvl1pPr>
          </a:lstStyle>
          <a:p>
            <a:fld id="{EAD1CAA2-85BA-9A44-88A0-508439A2FD79}" type="slidenum">
              <a:rPr lang="en-US" smtClean="0"/>
              <a:pPr/>
              <a:t>‹#›</a:t>
            </a:fld>
            <a:endParaRPr lang="en-US"/>
          </a:p>
        </p:txBody>
      </p:sp>
    </p:spTree>
    <p:extLst>
      <p:ext uri="{BB962C8B-B14F-4D97-AF65-F5344CB8AC3E}">
        <p14:creationId xmlns:p14="http://schemas.microsoft.com/office/powerpoint/2010/main" val="367803806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3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39A9E-C2AC-4407-BC07-ED024DA12B18}"/>
              </a:ext>
            </a:extLst>
          </p:cNvPr>
          <p:cNvSpPr>
            <a:spLocks noGrp="1"/>
          </p:cNvSpPr>
          <p:nvPr>
            <p:ph type="title"/>
          </p:nvPr>
        </p:nvSpPr>
        <p:spPr/>
        <p:txBody>
          <a:bodyPr/>
          <a:lstStyle>
            <a:lvl1pPr>
              <a:defRPr>
                <a:latin typeface="Arial Black" panose="020B0A040201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539EF647-D3B7-472E-BDB1-CA4B4BA53EC2}"/>
              </a:ext>
            </a:extLst>
          </p:cNvPr>
          <p:cNvSpPr>
            <a:spLocks noGrp="1"/>
          </p:cNvSpPr>
          <p:nvPr>
            <p:ph idx="1"/>
          </p:nvPr>
        </p:nvSpPr>
        <p:spPr/>
        <p:txBody>
          <a:bodyPr>
            <a:normAutofit/>
          </a:bodyPr>
          <a:lstStyle>
            <a:lvl1pPr>
              <a:defRPr sz="39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89577DCE-F804-41DC-97AE-30B43EF264BF}"/>
              </a:ext>
            </a:extLst>
          </p:cNvPr>
          <p:cNvSpPr>
            <a:spLocks noGrp="1"/>
          </p:cNvSpPr>
          <p:nvPr>
            <p:ph type="ftr" sz="quarter" idx="11"/>
          </p:nvPr>
        </p:nvSpPr>
        <p:spPr>
          <a:xfrm>
            <a:off x="4802079" y="6419320"/>
            <a:ext cx="4114800" cy="365125"/>
          </a:xfrm>
          <a:prstGeom prst="rect">
            <a:avLst/>
          </a:prstGeom>
        </p:spPr>
        <p:txBody>
          <a:bodyPr/>
          <a:lstStyle>
            <a:lvl1pPr>
              <a:defRPr sz="1400">
                <a:solidFill>
                  <a:schemeClr val="tx1"/>
                </a:solidFill>
                <a:latin typeface="Roboto" panose="02000000000000000000" pitchFamily="2" charset="0"/>
                <a:ea typeface="Roboto" panose="02000000000000000000" pitchFamily="2" charset="0"/>
                <a:cs typeface="Roboto" panose="02000000000000000000" pitchFamily="2" charset="0"/>
              </a:defRPr>
            </a:lvl1pPr>
          </a:lstStyle>
          <a:p>
            <a:r>
              <a:rPr lang="en-GB" dirty="0"/>
              <a:t>National Domestic Abuse Helpline 0808 2000 247</a:t>
            </a:r>
          </a:p>
        </p:txBody>
      </p:sp>
      <p:pic>
        <p:nvPicPr>
          <p:cNvPr id="9" name="Picture 8" descr="Text&#10;&#10;Description automatically generated">
            <a:extLst>
              <a:ext uri="{FF2B5EF4-FFF2-40B4-BE49-F238E27FC236}">
                <a16:creationId xmlns:a16="http://schemas.microsoft.com/office/drawing/2014/main" id="{3DA3FF80-DEDC-D1FB-85B8-38FD1C99E13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258301" y="6345765"/>
            <a:ext cx="2933699" cy="512233"/>
          </a:xfrm>
          <a:prstGeom prst="rect">
            <a:avLst/>
          </a:prstGeom>
        </p:spPr>
      </p:pic>
    </p:spTree>
    <p:extLst>
      <p:ext uri="{BB962C8B-B14F-4D97-AF65-F5344CB8AC3E}">
        <p14:creationId xmlns:p14="http://schemas.microsoft.com/office/powerpoint/2010/main" val="4279857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ABBF9-3A89-45B8-8E21-AD044E0BEE28}"/>
              </a:ext>
            </a:extLst>
          </p:cNvPr>
          <p:cNvSpPr>
            <a:spLocks noGrp="1"/>
          </p:cNvSpPr>
          <p:nvPr>
            <p:ph type="title"/>
          </p:nvPr>
        </p:nvSpPr>
        <p:spPr>
          <a:xfrm>
            <a:off x="831850" y="1709738"/>
            <a:ext cx="10515600" cy="2852737"/>
          </a:xfrm>
        </p:spPr>
        <p:txBody>
          <a:bodyPr anchor="b"/>
          <a:lstStyle>
            <a:lvl1pPr>
              <a:defRPr sz="6000">
                <a:latin typeface="Arial Black" panose="020B0A04020102020204" pitchFamily="34" charset="0"/>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99A684A-7E5B-417D-B1C3-9DF3E6A5A8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E33E0009-4BF1-4949-BDEA-54060B2B9833}"/>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C5A2A128-0869-4D40-A2F6-E4292AD07DBB}"/>
              </a:ext>
            </a:extLst>
          </p:cNvPr>
          <p:cNvSpPr>
            <a:spLocks noGrp="1"/>
          </p:cNvSpPr>
          <p:nvPr>
            <p:ph type="sldNum" sz="quarter" idx="12"/>
          </p:nvPr>
        </p:nvSpPr>
        <p:spPr/>
        <p:txBody>
          <a:bodyPr/>
          <a:lstStyle/>
          <a:p>
            <a:fld id="{4A536C35-7534-4FD6-A8CC-032A9AF8C4BA}" type="slidenum">
              <a:rPr lang="en-GB" smtClean="0"/>
              <a:t>‹#›</a:t>
            </a:fld>
            <a:endParaRPr lang="en-GB" dirty="0"/>
          </a:p>
        </p:txBody>
      </p:sp>
      <p:sp>
        <p:nvSpPr>
          <p:cNvPr id="8" name="Date Placeholder 3">
            <a:extLst>
              <a:ext uri="{FF2B5EF4-FFF2-40B4-BE49-F238E27FC236}">
                <a16:creationId xmlns:a16="http://schemas.microsoft.com/office/drawing/2014/main" id="{46859784-E16C-4DFE-A682-1D14640B6D01}"/>
              </a:ext>
            </a:extLst>
          </p:cNvPr>
          <p:cNvSpPr>
            <a:spLocks noGrp="1"/>
          </p:cNvSpPr>
          <p:nvPr>
            <p:ph type="dt" sz="half" idx="2"/>
          </p:nvPr>
        </p:nvSpPr>
        <p:spPr>
          <a:xfrm>
            <a:off x="0" y="6466354"/>
            <a:ext cx="4316506" cy="365125"/>
          </a:xfrm>
          <a:prstGeom prst="rect">
            <a:avLst/>
          </a:prstGeom>
        </p:spPr>
        <p:txBody>
          <a:bodyPr/>
          <a:lstStyle>
            <a:lvl1pPr>
              <a:defRPr sz="2000">
                <a:solidFill>
                  <a:schemeClr val="tx1"/>
                </a:solidFill>
                <a:latin typeface="Arial" panose="020B0604020202020204" pitchFamily="34" charset="0"/>
                <a:cs typeface="Arial" panose="020B0604020202020204" pitchFamily="34" charset="0"/>
              </a:defRPr>
            </a:lvl1pPr>
          </a:lstStyle>
          <a:p>
            <a:r>
              <a:rPr lang="en-GB" dirty="0"/>
              <a:t>sandi.dheensa@outlook.com</a:t>
            </a:r>
          </a:p>
        </p:txBody>
      </p:sp>
      <p:pic>
        <p:nvPicPr>
          <p:cNvPr id="9" name="Picture 8" descr="Text&#10;&#10;Description automatically generated">
            <a:extLst>
              <a:ext uri="{FF2B5EF4-FFF2-40B4-BE49-F238E27FC236}">
                <a16:creationId xmlns:a16="http://schemas.microsoft.com/office/drawing/2014/main" id="{BACC2114-F8B3-E42C-EC32-847B0AB86631}"/>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190545" y="6345767"/>
            <a:ext cx="2933699" cy="512233"/>
          </a:xfrm>
          <a:prstGeom prst="rect">
            <a:avLst/>
          </a:prstGeom>
        </p:spPr>
      </p:pic>
    </p:spTree>
    <p:extLst>
      <p:ext uri="{BB962C8B-B14F-4D97-AF65-F5344CB8AC3E}">
        <p14:creationId xmlns:p14="http://schemas.microsoft.com/office/powerpoint/2010/main" val="2416504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547F-D42C-4C8C-AD0E-C5728DBF343F}"/>
              </a:ext>
            </a:extLst>
          </p:cNvPr>
          <p:cNvSpPr>
            <a:spLocks noGrp="1"/>
          </p:cNvSpPr>
          <p:nvPr>
            <p:ph type="title"/>
          </p:nvPr>
        </p:nvSpPr>
        <p:spPr/>
        <p:txBody>
          <a:bodyPr/>
          <a:lstStyle>
            <a:lvl1pPr>
              <a:defRPr>
                <a:latin typeface="Arial Black" panose="020B0A040201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F012BA6D-25D5-4A73-8304-152B52FBDEEA}"/>
              </a:ext>
            </a:extLst>
          </p:cNvPr>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3ED59388-F475-40B1-9139-6C5EBEB7DC56}"/>
              </a:ext>
            </a:extLst>
          </p:cNvPr>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0" name="Picture 9" descr="Text&#10;&#10;Description automatically generated">
            <a:extLst>
              <a:ext uri="{FF2B5EF4-FFF2-40B4-BE49-F238E27FC236}">
                <a16:creationId xmlns:a16="http://schemas.microsoft.com/office/drawing/2014/main" id="{CE249233-BDCA-2003-7D13-83F3A09F61C9}"/>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258301" y="6345767"/>
            <a:ext cx="2933699" cy="512233"/>
          </a:xfrm>
          <a:prstGeom prst="rect">
            <a:avLst/>
          </a:prstGeom>
        </p:spPr>
      </p:pic>
      <p:sp>
        <p:nvSpPr>
          <p:cNvPr id="8" name="Footer Placeholder 4">
            <a:extLst>
              <a:ext uri="{FF2B5EF4-FFF2-40B4-BE49-F238E27FC236}">
                <a16:creationId xmlns:a16="http://schemas.microsoft.com/office/drawing/2014/main" id="{89577DCE-F804-41DC-97AE-30B43EF264BF}"/>
              </a:ext>
            </a:extLst>
          </p:cNvPr>
          <p:cNvSpPr>
            <a:spLocks noGrp="1"/>
          </p:cNvSpPr>
          <p:nvPr>
            <p:ph type="ftr" sz="quarter" idx="11"/>
          </p:nvPr>
        </p:nvSpPr>
        <p:spPr>
          <a:xfrm>
            <a:off x="4802079" y="6419320"/>
            <a:ext cx="4114800" cy="365125"/>
          </a:xfrm>
          <a:prstGeom prst="rect">
            <a:avLst/>
          </a:prstGeom>
        </p:spPr>
        <p:txBody>
          <a:bodyPr/>
          <a:lstStyle>
            <a:lvl1pPr>
              <a:defRPr sz="1400">
                <a:solidFill>
                  <a:schemeClr val="tx1"/>
                </a:solidFill>
                <a:latin typeface="Roboto" panose="02000000000000000000" pitchFamily="2" charset="0"/>
                <a:ea typeface="Roboto" panose="02000000000000000000" pitchFamily="2" charset="0"/>
                <a:cs typeface="Roboto" panose="02000000000000000000" pitchFamily="2" charset="0"/>
              </a:defRPr>
            </a:lvl1pPr>
          </a:lstStyle>
          <a:p>
            <a:r>
              <a:rPr lang="en-GB" dirty="0"/>
              <a:t>National Domestic Abuse Helpline 0808 2000 247</a:t>
            </a:r>
          </a:p>
        </p:txBody>
      </p:sp>
    </p:spTree>
    <p:extLst>
      <p:ext uri="{BB962C8B-B14F-4D97-AF65-F5344CB8AC3E}">
        <p14:creationId xmlns:p14="http://schemas.microsoft.com/office/powerpoint/2010/main" val="2232235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4945B-D451-4053-A2DB-B6E013BAE15A}"/>
              </a:ext>
            </a:extLst>
          </p:cNvPr>
          <p:cNvSpPr>
            <a:spLocks noGrp="1"/>
          </p:cNvSpPr>
          <p:nvPr>
            <p:ph type="title"/>
          </p:nvPr>
        </p:nvSpPr>
        <p:spPr>
          <a:xfrm>
            <a:off x="839788" y="365125"/>
            <a:ext cx="10515600" cy="1325563"/>
          </a:xfrm>
        </p:spPr>
        <p:txBody>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87524AFE-0481-4802-BCB3-6370915F59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FE2885-91B0-4C36-B181-0A16717A14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FFAEC21-E387-49C9-8FA7-6FE3DB6669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D62F65-E426-4988-823D-CC152A3AC2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 name="Picture 9" descr="Text&#10;&#10;Description automatically generated">
            <a:extLst>
              <a:ext uri="{FF2B5EF4-FFF2-40B4-BE49-F238E27FC236}">
                <a16:creationId xmlns:a16="http://schemas.microsoft.com/office/drawing/2014/main" id="{7F0E790C-03F4-58E8-D108-4425196492E9}"/>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258301" y="6345767"/>
            <a:ext cx="2933699" cy="512233"/>
          </a:xfrm>
          <a:prstGeom prst="rect">
            <a:avLst/>
          </a:prstGeom>
        </p:spPr>
      </p:pic>
      <p:sp>
        <p:nvSpPr>
          <p:cNvPr id="11" name="Footer Placeholder 4">
            <a:extLst>
              <a:ext uri="{FF2B5EF4-FFF2-40B4-BE49-F238E27FC236}">
                <a16:creationId xmlns:a16="http://schemas.microsoft.com/office/drawing/2014/main" id="{ED69F942-9FE1-E17B-08C6-C305D8907AD6}"/>
              </a:ext>
            </a:extLst>
          </p:cNvPr>
          <p:cNvSpPr>
            <a:spLocks noGrp="1"/>
          </p:cNvSpPr>
          <p:nvPr>
            <p:ph type="ftr" sz="quarter" idx="11"/>
          </p:nvPr>
        </p:nvSpPr>
        <p:spPr>
          <a:xfrm>
            <a:off x="4802079" y="6419320"/>
            <a:ext cx="4114800" cy="365125"/>
          </a:xfrm>
          <a:prstGeom prst="rect">
            <a:avLst/>
          </a:prstGeom>
        </p:spPr>
        <p:txBody>
          <a:bodyPr/>
          <a:lstStyle>
            <a:lvl1pPr>
              <a:defRPr sz="1400">
                <a:solidFill>
                  <a:schemeClr val="tx1"/>
                </a:solidFill>
                <a:latin typeface="Roboto" panose="02000000000000000000" pitchFamily="2" charset="0"/>
                <a:ea typeface="Roboto" panose="02000000000000000000" pitchFamily="2" charset="0"/>
                <a:cs typeface="Roboto" panose="02000000000000000000" pitchFamily="2" charset="0"/>
              </a:defRPr>
            </a:lvl1pPr>
          </a:lstStyle>
          <a:p>
            <a:r>
              <a:rPr lang="en-GB" dirty="0"/>
              <a:t>National Domestic Abuse Helpline 0808 2000 247</a:t>
            </a:r>
          </a:p>
        </p:txBody>
      </p:sp>
    </p:spTree>
    <p:extLst>
      <p:ext uri="{BB962C8B-B14F-4D97-AF65-F5344CB8AC3E}">
        <p14:creationId xmlns:p14="http://schemas.microsoft.com/office/powerpoint/2010/main" val="1162357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C3F54-2F67-463B-8E89-860D29832E96}"/>
              </a:ext>
            </a:extLst>
          </p:cNvPr>
          <p:cNvSpPr>
            <a:spLocks noGrp="1"/>
          </p:cNvSpPr>
          <p:nvPr>
            <p:ph type="title"/>
          </p:nvPr>
        </p:nvSpPr>
        <p:spPr/>
        <p:txBody>
          <a:bodyPr/>
          <a:lstStyle>
            <a:lvl1pPr>
              <a:defRPr>
                <a:latin typeface="Arial Black" panose="020B0A04020102020204" pitchFamily="34" charset="0"/>
              </a:defRPr>
            </a:lvl1pPr>
          </a:lstStyle>
          <a:p>
            <a:r>
              <a:rPr lang="en-US" dirty="0"/>
              <a:t>Click to edit Master title style</a:t>
            </a:r>
            <a:endParaRPr lang="en-GB" dirty="0"/>
          </a:p>
        </p:txBody>
      </p:sp>
      <p:pic>
        <p:nvPicPr>
          <p:cNvPr id="3" name="Picture 2" descr="Text&#10;&#10;Description automatically generated">
            <a:extLst>
              <a:ext uri="{FF2B5EF4-FFF2-40B4-BE49-F238E27FC236}">
                <a16:creationId xmlns:a16="http://schemas.microsoft.com/office/drawing/2014/main" id="{E0AB5866-A246-834D-01CE-B9490EF88F8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8995236" y="6345767"/>
            <a:ext cx="2933699" cy="512233"/>
          </a:xfrm>
          <a:prstGeom prst="rect">
            <a:avLst/>
          </a:prstGeom>
        </p:spPr>
      </p:pic>
      <p:sp>
        <p:nvSpPr>
          <p:cNvPr id="6" name="Footer Placeholder 4">
            <a:extLst>
              <a:ext uri="{FF2B5EF4-FFF2-40B4-BE49-F238E27FC236}">
                <a16:creationId xmlns:a16="http://schemas.microsoft.com/office/drawing/2014/main" id="{D771DEFF-B5A9-6CD7-8457-71E3A3D1EE1E}"/>
              </a:ext>
            </a:extLst>
          </p:cNvPr>
          <p:cNvSpPr>
            <a:spLocks noGrp="1"/>
          </p:cNvSpPr>
          <p:nvPr>
            <p:ph type="ftr" sz="quarter" idx="11"/>
          </p:nvPr>
        </p:nvSpPr>
        <p:spPr>
          <a:xfrm>
            <a:off x="4802079" y="6419320"/>
            <a:ext cx="4114800" cy="365125"/>
          </a:xfrm>
          <a:prstGeom prst="rect">
            <a:avLst/>
          </a:prstGeom>
        </p:spPr>
        <p:txBody>
          <a:bodyPr/>
          <a:lstStyle>
            <a:lvl1pPr>
              <a:defRPr sz="1400">
                <a:solidFill>
                  <a:schemeClr val="tx1"/>
                </a:solidFill>
                <a:latin typeface="Roboto" panose="02000000000000000000" pitchFamily="2" charset="0"/>
                <a:ea typeface="Roboto" panose="02000000000000000000" pitchFamily="2" charset="0"/>
                <a:cs typeface="Roboto" panose="02000000000000000000" pitchFamily="2" charset="0"/>
              </a:defRPr>
            </a:lvl1pPr>
          </a:lstStyle>
          <a:p>
            <a:r>
              <a:rPr lang="en-GB" dirty="0"/>
              <a:t>National Domestic Abuse Helpline 0808 2000 247</a:t>
            </a:r>
          </a:p>
        </p:txBody>
      </p:sp>
    </p:spTree>
    <p:extLst>
      <p:ext uri="{BB962C8B-B14F-4D97-AF65-F5344CB8AC3E}">
        <p14:creationId xmlns:p14="http://schemas.microsoft.com/office/powerpoint/2010/main" val="2827998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7788FD-E6A1-4860-A8ED-CC4EB5875578}"/>
              </a:ext>
            </a:extLst>
          </p:cNvPr>
          <p:cNvSpPr>
            <a:spLocks noGrp="1"/>
          </p:cNvSpPr>
          <p:nvPr>
            <p:ph type="dt" sz="half" idx="10"/>
          </p:nvPr>
        </p:nvSpPr>
        <p:spPr>
          <a:xfrm>
            <a:off x="838200" y="6356350"/>
            <a:ext cx="2743200" cy="365125"/>
          </a:xfrm>
          <a:prstGeom prst="rect">
            <a:avLst/>
          </a:prstGeom>
        </p:spPr>
        <p:txBody>
          <a:bodyPr/>
          <a:lstStyle/>
          <a:p>
            <a:fld id="{42D5D0DF-EAE6-400A-8B33-85A82D4D7F1F}" type="datetimeFigureOut">
              <a:rPr lang="en-GB" smtClean="0"/>
              <a:t>15/10/2024</a:t>
            </a:fld>
            <a:endParaRPr lang="en-GB" dirty="0"/>
          </a:p>
        </p:txBody>
      </p:sp>
      <p:sp>
        <p:nvSpPr>
          <p:cNvPr id="3" name="Footer Placeholder 2">
            <a:extLst>
              <a:ext uri="{FF2B5EF4-FFF2-40B4-BE49-F238E27FC236}">
                <a16:creationId xmlns:a16="http://schemas.microsoft.com/office/drawing/2014/main" id="{7433D34A-7680-43C9-B3C0-DAC8B5DA9123}"/>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4" name="Slide Number Placeholder 3">
            <a:extLst>
              <a:ext uri="{FF2B5EF4-FFF2-40B4-BE49-F238E27FC236}">
                <a16:creationId xmlns:a16="http://schemas.microsoft.com/office/drawing/2014/main" id="{B5C99BF5-0066-4967-BC15-D8C6D34831A9}"/>
              </a:ext>
            </a:extLst>
          </p:cNvPr>
          <p:cNvSpPr>
            <a:spLocks noGrp="1"/>
          </p:cNvSpPr>
          <p:nvPr>
            <p:ph type="sldNum" sz="quarter" idx="12"/>
          </p:nvPr>
        </p:nvSpPr>
        <p:spPr/>
        <p:txBody>
          <a:bodyPr/>
          <a:lstStyle/>
          <a:p>
            <a:fld id="{4A536C35-7534-4FD6-A8CC-032A9AF8C4BA}" type="slidenum">
              <a:rPr lang="en-GB" smtClean="0"/>
              <a:t>‹#›</a:t>
            </a:fld>
            <a:endParaRPr lang="en-GB" dirty="0"/>
          </a:p>
        </p:txBody>
      </p:sp>
    </p:spTree>
    <p:extLst>
      <p:ext uri="{BB962C8B-B14F-4D97-AF65-F5344CB8AC3E}">
        <p14:creationId xmlns:p14="http://schemas.microsoft.com/office/powerpoint/2010/main" val="946443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53282-58E4-4E86-A585-CBEE212BC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77F8F3-B092-41AA-AC61-178095C846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633642E-4A05-4981-AC62-53CCF68621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2AE952-4848-4983-8AA6-1633068DE1D3}"/>
              </a:ext>
            </a:extLst>
          </p:cNvPr>
          <p:cNvSpPr>
            <a:spLocks noGrp="1"/>
          </p:cNvSpPr>
          <p:nvPr>
            <p:ph type="dt" sz="half" idx="10"/>
          </p:nvPr>
        </p:nvSpPr>
        <p:spPr>
          <a:xfrm>
            <a:off x="838200" y="6356350"/>
            <a:ext cx="2743200" cy="365125"/>
          </a:xfrm>
          <a:prstGeom prst="rect">
            <a:avLst/>
          </a:prstGeom>
        </p:spPr>
        <p:txBody>
          <a:bodyPr/>
          <a:lstStyle/>
          <a:p>
            <a:fld id="{42D5D0DF-EAE6-400A-8B33-85A82D4D7F1F}" type="datetimeFigureOut">
              <a:rPr lang="en-GB" smtClean="0"/>
              <a:t>15/10/2024</a:t>
            </a:fld>
            <a:endParaRPr lang="en-GB" dirty="0"/>
          </a:p>
        </p:txBody>
      </p:sp>
      <p:sp>
        <p:nvSpPr>
          <p:cNvPr id="6" name="Footer Placeholder 5">
            <a:extLst>
              <a:ext uri="{FF2B5EF4-FFF2-40B4-BE49-F238E27FC236}">
                <a16:creationId xmlns:a16="http://schemas.microsoft.com/office/drawing/2014/main" id="{57D05C1B-AFFA-4152-A4D3-D107F787632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2B94184F-B084-44BA-8D01-E69DDB4CF5D7}"/>
              </a:ext>
            </a:extLst>
          </p:cNvPr>
          <p:cNvSpPr>
            <a:spLocks noGrp="1"/>
          </p:cNvSpPr>
          <p:nvPr>
            <p:ph type="sldNum" sz="quarter" idx="12"/>
          </p:nvPr>
        </p:nvSpPr>
        <p:spPr/>
        <p:txBody>
          <a:bodyPr/>
          <a:lstStyle/>
          <a:p>
            <a:fld id="{4A536C35-7534-4FD6-A8CC-032A9AF8C4BA}" type="slidenum">
              <a:rPr lang="en-GB" smtClean="0"/>
              <a:t>‹#›</a:t>
            </a:fld>
            <a:endParaRPr lang="en-GB" dirty="0"/>
          </a:p>
        </p:txBody>
      </p:sp>
    </p:spTree>
    <p:extLst>
      <p:ext uri="{BB962C8B-B14F-4D97-AF65-F5344CB8AC3E}">
        <p14:creationId xmlns:p14="http://schemas.microsoft.com/office/powerpoint/2010/main" val="1080008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AFE2F-4E5E-4C9D-9710-038335A2BD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8A77441-CF1C-4AA0-9D44-6D935F8604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6BBD160-BFC2-4A0C-BF7E-86A5CBCF9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F2C969-82C1-4591-9DE3-790FE654911C}"/>
              </a:ext>
            </a:extLst>
          </p:cNvPr>
          <p:cNvSpPr>
            <a:spLocks noGrp="1"/>
          </p:cNvSpPr>
          <p:nvPr>
            <p:ph type="dt" sz="half" idx="10"/>
          </p:nvPr>
        </p:nvSpPr>
        <p:spPr>
          <a:xfrm>
            <a:off x="838200" y="6356350"/>
            <a:ext cx="2743200" cy="365125"/>
          </a:xfrm>
          <a:prstGeom prst="rect">
            <a:avLst/>
          </a:prstGeom>
        </p:spPr>
        <p:txBody>
          <a:bodyPr/>
          <a:lstStyle/>
          <a:p>
            <a:fld id="{42D5D0DF-EAE6-400A-8B33-85A82D4D7F1F}" type="datetimeFigureOut">
              <a:rPr lang="en-GB" smtClean="0"/>
              <a:t>15/10/2024</a:t>
            </a:fld>
            <a:endParaRPr lang="en-GB" dirty="0"/>
          </a:p>
        </p:txBody>
      </p:sp>
      <p:sp>
        <p:nvSpPr>
          <p:cNvPr id="6" name="Footer Placeholder 5">
            <a:extLst>
              <a:ext uri="{FF2B5EF4-FFF2-40B4-BE49-F238E27FC236}">
                <a16:creationId xmlns:a16="http://schemas.microsoft.com/office/drawing/2014/main" id="{FCDD604E-D9A9-452D-9BDF-3D00357C0676}"/>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1164D71A-45F6-4976-8ECF-A3A9BEEB5599}"/>
              </a:ext>
            </a:extLst>
          </p:cNvPr>
          <p:cNvSpPr>
            <a:spLocks noGrp="1"/>
          </p:cNvSpPr>
          <p:nvPr>
            <p:ph type="sldNum" sz="quarter" idx="12"/>
          </p:nvPr>
        </p:nvSpPr>
        <p:spPr/>
        <p:txBody>
          <a:bodyPr/>
          <a:lstStyle/>
          <a:p>
            <a:fld id="{4A536C35-7534-4FD6-A8CC-032A9AF8C4BA}" type="slidenum">
              <a:rPr lang="en-GB" smtClean="0"/>
              <a:t>‹#›</a:t>
            </a:fld>
            <a:endParaRPr lang="en-GB" dirty="0"/>
          </a:p>
        </p:txBody>
      </p:sp>
    </p:spTree>
    <p:extLst>
      <p:ext uri="{BB962C8B-B14F-4D97-AF65-F5344CB8AC3E}">
        <p14:creationId xmlns:p14="http://schemas.microsoft.com/office/powerpoint/2010/main" val="3613572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861F14-86F8-4C2A-AA6B-189F2E14F0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2198F4-36D9-444A-B6EE-431C1C5370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516AA2B4-C5F7-44F6-BFFF-D57BCA8CE2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36C35-7534-4FD6-A8CC-032A9AF8C4BA}" type="slidenum">
              <a:rPr lang="en-GB" smtClean="0"/>
              <a:t>‹#›</a:t>
            </a:fld>
            <a:endParaRPr lang="en-GB" dirty="0"/>
          </a:p>
        </p:txBody>
      </p:sp>
      <p:sp>
        <p:nvSpPr>
          <p:cNvPr id="7" name="Date Placeholder 3">
            <a:extLst>
              <a:ext uri="{FF2B5EF4-FFF2-40B4-BE49-F238E27FC236}">
                <a16:creationId xmlns:a16="http://schemas.microsoft.com/office/drawing/2014/main" id="{68594380-E2B8-4E7E-9720-E3F7A5AFD355}"/>
              </a:ext>
            </a:extLst>
          </p:cNvPr>
          <p:cNvSpPr>
            <a:spLocks noGrp="1"/>
          </p:cNvSpPr>
          <p:nvPr>
            <p:ph type="dt" sz="half" idx="2"/>
          </p:nvPr>
        </p:nvSpPr>
        <p:spPr>
          <a:xfrm>
            <a:off x="0" y="6466354"/>
            <a:ext cx="4316506" cy="365125"/>
          </a:xfrm>
          <a:prstGeom prst="rect">
            <a:avLst/>
          </a:prstGeom>
        </p:spPr>
        <p:txBody>
          <a:bodyPr/>
          <a:lstStyle>
            <a:lvl1pPr>
              <a:defRPr sz="2000">
                <a:solidFill>
                  <a:schemeClr val="tx1"/>
                </a:solidFill>
                <a:latin typeface="Arial" panose="020B0604020202020204" pitchFamily="34" charset="0"/>
                <a:cs typeface="Arial" panose="020B0604020202020204" pitchFamily="34" charset="0"/>
              </a:defRPr>
            </a:lvl1pPr>
          </a:lstStyle>
          <a:p>
            <a:r>
              <a:rPr lang="en-GB" dirty="0"/>
              <a:t>sandi.dheensa@bristol.ac.uk</a:t>
            </a:r>
          </a:p>
        </p:txBody>
      </p:sp>
      <p:sp>
        <p:nvSpPr>
          <p:cNvPr id="5" name="TextBox 4">
            <a:extLst>
              <a:ext uri="{FF2B5EF4-FFF2-40B4-BE49-F238E27FC236}">
                <a16:creationId xmlns:a16="http://schemas.microsoft.com/office/drawing/2014/main" id="{73333A6C-AFFA-9E16-AAF5-DBC74C580765}"/>
              </a:ext>
            </a:extLst>
          </p:cNvPr>
          <p:cNvSpPr txBox="1"/>
          <p:nvPr userDrawn="1">
            <p:extLst>
              <p:ext uri="{1162E1C5-73C7-4A58-AE30-91384D911F3F}">
                <p184:classification xmlns:p184="http://schemas.microsoft.com/office/powerpoint/2018/4/main" val="ftr"/>
              </p:ext>
            </p:extLst>
          </p:nvPr>
        </p:nvSpPr>
        <p:spPr>
          <a:xfrm>
            <a:off x="63500" y="6642100"/>
            <a:ext cx="998538"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Macmillan Internal</a:t>
            </a:r>
          </a:p>
        </p:txBody>
      </p:sp>
    </p:spTree>
    <p:extLst>
      <p:ext uri="{BB962C8B-B14F-4D97-AF65-F5344CB8AC3E}">
        <p14:creationId xmlns:p14="http://schemas.microsoft.com/office/powerpoint/2010/main" val="865709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93A85AB1-54A1-7600-07F1-691FC01FA01A}"/>
              </a:ext>
            </a:extLst>
          </p:cNvPr>
          <p:cNvSpPr>
            <a:spLocks noGrp="1"/>
          </p:cNvSpPr>
          <p:nvPr>
            <p:ph type="title" idx="4294967295"/>
          </p:nvPr>
        </p:nvSpPr>
        <p:spPr>
          <a:xfrm>
            <a:off x="598153" y="2396925"/>
            <a:ext cx="6745873" cy="194412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fontScale="90000"/>
          </a:bodyPr>
          <a:lstStyle>
            <a:lvl1pPr algn="ctr" defTabSz="914400" rtl="0" eaLnBrk="1" latinLnBrk="0" hangingPunct="1">
              <a:lnSpc>
                <a:spcPct val="90000"/>
              </a:lnSpc>
              <a:spcBef>
                <a:spcPct val="0"/>
              </a:spcBef>
              <a:buNone/>
              <a:defRPr sz="4800" b="0" i="0" kern="1200">
                <a:solidFill>
                  <a:srgbClr val="008A26"/>
                </a:solidFill>
                <a:latin typeface="Cera Pro Macmillan Black" pitchFamily="2" charset="0"/>
                <a:ea typeface="+mj-ea"/>
                <a:cs typeface="+mj-cs"/>
              </a:defRPr>
            </a:lvl1pPr>
          </a:lstStyle>
          <a:p>
            <a:pPr algn="l">
              <a:lnSpc>
                <a:spcPct val="150000"/>
              </a:lnSpc>
              <a:defRPr/>
            </a:pPr>
            <a:r>
              <a:rPr lang="en-US" sz="3200" b="1" kern="1200" dirty="0">
                <a:solidFill>
                  <a:schemeClr val="tx1"/>
                </a:solidFill>
                <a:latin typeface="Arial" panose="020B0604020202020204" pitchFamily="34" charset="0"/>
                <a:cs typeface="Arial" panose="020B0604020202020204" pitchFamily="34" charset="0"/>
              </a:rPr>
              <a:t>Enhancing the Cancer Workforce Response to Domestic Abuse</a:t>
            </a:r>
            <a:br>
              <a:rPr lang="en-US" sz="3200" b="1" kern="1200" dirty="0">
                <a:solidFill>
                  <a:schemeClr val="tx1"/>
                </a:solidFill>
                <a:latin typeface="Arial" panose="020B0604020202020204" pitchFamily="34" charset="0"/>
                <a:cs typeface="Arial" panose="020B0604020202020204" pitchFamily="34" charset="0"/>
              </a:rPr>
            </a:br>
            <a:endParaRPr lang="en-US" sz="3200" b="1" kern="1200" dirty="0">
              <a:solidFill>
                <a:schemeClr val="tx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FF92E79-50B3-E5AA-3C31-244EA174B15B}"/>
              </a:ext>
              <a:ext uri="{C183D7F6-B498-43B3-948B-1728B52AA6E4}">
                <adec:decorative xmlns:adec="http://schemas.microsoft.com/office/drawing/2017/decorative" val="1"/>
              </a:ext>
            </a:extLst>
          </p:cNvPr>
          <p:cNvSpPr>
            <a:spLocks noGrp="1"/>
          </p:cNvSpPr>
          <p:nvPr>
            <p:ph type="sldNum" sz="quarter" idx="4"/>
          </p:nvPr>
        </p:nvSpPr>
        <p:spPr>
          <a:xfrm>
            <a:off x="8610600" y="6356350"/>
            <a:ext cx="2743200" cy="365125"/>
          </a:xfrm>
        </p:spPr>
        <p:txBody>
          <a:bodyPr vert="horz" lIns="91440" tIns="45720" rIns="91440" bIns="45720" rtlCol="0" anchor="ctr">
            <a:normAutofit/>
          </a:bodyPr>
          <a:lstStyle/>
          <a:p>
            <a:pPr>
              <a:spcAft>
                <a:spcPts val="600"/>
              </a:spcAft>
            </a:pPr>
            <a:fld id="{EAD1CAA2-85BA-9A44-88A0-508439A2FD79}" type="slidenum">
              <a:rPr lang="en-US" sz="1200" smtClean="0">
                <a:solidFill>
                  <a:schemeClr val="tx1">
                    <a:tint val="75000"/>
                  </a:schemeClr>
                </a:solidFill>
              </a:rPr>
              <a:pPr>
                <a:spcAft>
                  <a:spcPts val="600"/>
                </a:spcAft>
              </a:pPr>
              <a:t>1</a:t>
            </a:fld>
            <a:endParaRPr lang="en-US" sz="1200">
              <a:solidFill>
                <a:schemeClr val="tx1">
                  <a:tint val="75000"/>
                </a:schemeClr>
              </a:solidFill>
            </a:endParaRPr>
          </a:p>
        </p:txBody>
      </p:sp>
      <p:sp>
        <p:nvSpPr>
          <p:cNvPr id="14" name="Text Placeholder 2">
            <a:extLst>
              <a:ext uri="{FF2B5EF4-FFF2-40B4-BE49-F238E27FC236}">
                <a16:creationId xmlns:a16="http://schemas.microsoft.com/office/drawing/2014/main" id="{DBAFAD55-5E1C-A9D5-9431-E5D5A705A80F}"/>
              </a:ext>
            </a:extLst>
          </p:cNvPr>
          <p:cNvSpPr>
            <a:spLocks noGrp="1"/>
          </p:cNvSpPr>
          <p:nvPr/>
        </p:nvSpPr>
        <p:spPr>
          <a:xfrm>
            <a:off x="2690309" y="1404396"/>
            <a:ext cx="6944480" cy="556219"/>
          </a:xfrm>
          <a:prstGeom prst="rect">
            <a:avLst/>
          </a:prstGeom>
        </p:spPr>
        <p:txBody>
          <a:bodyPr lIns="121920" tIns="60960" rIns="121920" bIns="60960" anchor="t"/>
          <a:lstStyle>
            <a:lvl1pPr marL="0" indent="0" algn="ctr" defTabSz="914400" rtl="0" eaLnBrk="1" latinLnBrk="0" hangingPunct="1">
              <a:lnSpc>
                <a:spcPct val="90000"/>
              </a:lnSpc>
              <a:spcBef>
                <a:spcPts val="1000"/>
              </a:spcBef>
              <a:buFont typeface="Arial" panose="020B0604020202020204" pitchFamily="34" charset="0"/>
              <a:buNone/>
              <a:defRPr sz="2100" b="1" i="0" kern="1200">
                <a:solidFill>
                  <a:schemeClr val="tx1"/>
                </a:solidFill>
                <a:latin typeface="Cera Pro Macmillan"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800" dirty="0"/>
          </a:p>
        </p:txBody>
      </p:sp>
      <p:pic>
        <p:nvPicPr>
          <p:cNvPr id="4" name="Picture 3" descr="A person and person sitting on a bench&#10;&#10;Description automatically generated">
            <a:extLst>
              <a:ext uri="{FF2B5EF4-FFF2-40B4-BE49-F238E27FC236}">
                <a16:creationId xmlns:a16="http://schemas.microsoft.com/office/drawing/2014/main" id="{EC74CD98-2BFF-A48B-A992-1C52299E24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44026" y="254000"/>
            <a:ext cx="4581525" cy="6467475"/>
          </a:xfrm>
          <a:prstGeom prst="rect">
            <a:avLst/>
          </a:prstGeom>
        </p:spPr>
      </p:pic>
    </p:spTree>
    <p:extLst>
      <p:ext uri="{BB962C8B-B14F-4D97-AF65-F5344CB8AC3E}">
        <p14:creationId xmlns:p14="http://schemas.microsoft.com/office/powerpoint/2010/main" val="3424511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green rectangle with white text&#10;&#10;Description automatically generated">
            <a:extLst>
              <a:ext uri="{FF2B5EF4-FFF2-40B4-BE49-F238E27FC236}">
                <a16:creationId xmlns:a16="http://schemas.microsoft.com/office/drawing/2014/main" id="{47A6D3CA-7FBE-A0DE-D7A3-2087F48DAE78}"/>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096000" y="125377"/>
            <a:ext cx="4617308" cy="6389409"/>
          </a:xfrm>
          <a:prstGeom prst="rect">
            <a:avLst/>
          </a:prstGeom>
        </p:spPr>
      </p:pic>
      <p:pic>
        <p:nvPicPr>
          <p:cNvPr id="7" name="Picture 6" descr="A person and person sitting on a bench&#10;&#10;Description automatically generated">
            <a:extLst>
              <a:ext uri="{FF2B5EF4-FFF2-40B4-BE49-F238E27FC236}">
                <a16:creationId xmlns:a16="http://schemas.microsoft.com/office/drawing/2014/main" id="{7CB9F018-7CEA-3AB1-526F-C762B795C45C}"/>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241485" y="125377"/>
            <a:ext cx="4617308" cy="6527239"/>
          </a:xfrm>
          <a:prstGeom prst="rect">
            <a:avLst/>
          </a:prstGeom>
        </p:spPr>
      </p:pic>
    </p:spTree>
    <p:extLst>
      <p:ext uri="{BB962C8B-B14F-4D97-AF65-F5344CB8AC3E}">
        <p14:creationId xmlns:p14="http://schemas.microsoft.com/office/powerpoint/2010/main" val="3282916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47AD9-2B3F-0CF4-1E57-59A167946426}"/>
              </a:ext>
            </a:extLst>
          </p:cNvPr>
          <p:cNvSpPr>
            <a:spLocks noGrp="1"/>
          </p:cNvSpPr>
          <p:nvPr>
            <p:ph type="title"/>
          </p:nvPr>
        </p:nvSpPr>
        <p:spPr>
          <a:xfrm>
            <a:off x="586740" y="125095"/>
            <a:ext cx="10515600" cy="1325563"/>
          </a:xfrm>
        </p:spPr>
        <p:txBody>
          <a:bodyPr>
            <a:normAutofit/>
          </a:bodyPr>
          <a:lstStyle/>
          <a:p>
            <a:r>
              <a:rPr lang="en-GB" sz="4000" b="1" dirty="0">
                <a:latin typeface="Arial" panose="020B0604020202020204" pitchFamily="34" charset="0"/>
                <a:cs typeface="Arial" panose="020B0604020202020204" pitchFamily="34" charset="0"/>
              </a:rPr>
              <a:t>A toolkit for cancer professionals</a:t>
            </a:r>
          </a:p>
        </p:txBody>
      </p:sp>
      <p:sp>
        <p:nvSpPr>
          <p:cNvPr id="3" name="Content Placeholder 2">
            <a:extLst>
              <a:ext uri="{FF2B5EF4-FFF2-40B4-BE49-F238E27FC236}">
                <a16:creationId xmlns:a16="http://schemas.microsoft.com/office/drawing/2014/main" id="{321B7BED-34F4-7527-BC3D-C577F7DE7F9D}"/>
              </a:ext>
            </a:extLst>
          </p:cNvPr>
          <p:cNvSpPr>
            <a:spLocks noGrp="1"/>
          </p:cNvSpPr>
          <p:nvPr>
            <p:ph idx="1"/>
          </p:nvPr>
        </p:nvSpPr>
        <p:spPr>
          <a:xfrm>
            <a:off x="580633" y="1415578"/>
            <a:ext cx="7299960" cy="4781308"/>
          </a:xfrm>
        </p:spPr>
        <p:txBody>
          <a:bodyPr>
            <a:noAutofit/>
          </a:bodyPr>
          <a:lstStyle/>
          <a:p>
            <a:r>
              <a:rPr lang="en-GB" sz="2400" dirty="0"/>
              <a:t>Quick reference guides</a:t>
            </a:r>
          </a:p>
          <a:p>
            <a:r>
              <a:rPr lang="en-GB" sz="2400" dirty="0"/>
              <a:t>Terminology and definitions</a:t>
            </a:r>
          </a:p>
          <a:p>
            <a:r>
              <a:rPr lang="en-GB" sz="2400" dirty="0"/>
              <a:t>Who is at risk?</a:t>
            </a:r>
          </a:p>
          <a:p>
            <a:r>
              <a:rPr lang="en-GB" sz="2400" dirty="0"/>
              <a:t>Domestic abuse in the cancer setting</a:t>
            </a:r>
          </a:p>
          <a:p>
            <a:r>
              <a:rPr lang="en-GB" sz="2400" dirty="0"/>
              <a:t>Red flags to look out for</a:t>
            </a:r>
          </a:p>
          <a:p>
            <a:r>
              <a:rPr lang="en-GB" sz="2400" dirty="0"/>
              <a:t>What to do if you suspect someone is experiencing domestic abuse</a:t>
            </a:r>
          </a:p>
          <a:p>
            <a:r>
              <a:rPr lang="en-GB" sz="2400" dirty="0"/>
              <a:t>Risk management</a:t>
            </a:r>
          </a:p>
          <a:p>
            <a:r>
              <a:rPr lang="en-GB" sz="2400" dirty="0"/>
              <a:t>Caring for yourself</a:t>
            </a:r>
          </a:p>
          <a:p>
            <a:r>
              <a:rPr lang="en-GB" sz="2400" dirty="0"/>
              <a:t>References </a:t>
            </a:r>
          </a:p>
          <a:p>
            <a:r>
              <a:rPr lang="en-GB" sz="2400" dirty="0"/>
              <a:t>Positive feedback</a:t>
            </a:r>
          </a:p>
        </p:txBody>
      </p:sp>
      <p:pic>
        <p:nvPicPr>
          <p:cNvPr id="4" name="Picture 3">
            <a:extLst>
              <a:ext uri="{FF2B5EF4-FFF2-40B4-BE49-F238E27FC236}">
                <a16:creationId xmlns:a16="http://schemas.microsoft.com/office/drawing/2014/main" id="{90200373-CBCA-DE4F-1AC7-A1D76EB89298}"/>
              </a:ext>
            </a:extLst>
          </p:cNvPr>
          <p:cNvPicPr>
            <a:picLocks noChangeAspect="1"/>
          </p:cNvPicPr>
          <p:nvPr/>
        </p:nvPicPr>
        <p:blipFill>
          <a:blip r:embed="rId3"/>
          <a:stretch>
            <a:fillRect/>
          </a:stretch>
        </p:blipFill>
        <p:spPr>
          <a:xfrm>
            <a:off x="8275321" y="1057759"/>
            <a:ext cx="3683484" cy="5139127"/>
          </a:xfrm>
          <a:prstGeom prst="rect">
            <a:avLst/>
          </a:prstGeom>
        </p:spPr>
      </p:pic>
    </p:spTree>
    <p:extLst>
      <p:ext uri="{BB962C8B-B14F-4D97-AF65-F5344CB8AC3E}">
        <p14:creationId xmlns:p14="http://schemas.microsoft.com/office/powerpoint/2010/main" val="3613468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BECAA0-6803-C49C-5EAE-0CDC733AB9F5}"/>
              </a:ext>
            </a:extLst>
          </p:cNvPr>
          <p:cNvSpPr>
            <a:spLocks noGrp="1"/>
          </p:cNvSpPr>
          <p:nvPr>
            <p:ph type="title"/>
          </p:nvPr>
        </p:nvSpPr>
        <p:spPr>
          <a:xfrm>
            <a:off x="392430" y="411163"/>
            <a:ext cx="11022330" cy="1006475"/>
          </a:xfrm>
        </p:spPr>
        <p:txBody>
          <a:bodyPr>
            <a:normAutofit fontScale="90000"/>
          </a:bodyPr>
          <a:lstStyle/>
          <a:p>
            <a:r>
              <a:rPr lang="en-GB" sz="4000" b="1" dirty="0">
                <a:latin typeface="Arial" panose="020B0604020202020204" pitchFamily="34" charset="0"/>
                <a:cs typeface="Arial" panose="020B0604020202020204" pitchFamily="34" charset="0"/>
              </a:rPr>
              <a:t>Key reflections, relevant to the cancer workforce</a:t>
            </a:r>
          </a:p>
        </p:txBody>
      </p:sp>
      <p:sp>
        <p:nvSpPr>
          <p:cNvPr id="4" name="Content Placeholder 3">
            <a:extLst>
              <a:ext uri="{FF2B5EF4-FFF2-40B4-BE49-F238E27FC236}">
                <a16:creationId xmlns:a16="http://schemas.microsoft.com/office/drawing/2014/main" id="{125AF165-85D6-D26E-4411-D91F8F08C32C}"/>
              </a:ext>
            </a:extLst>
          </p:cNvPr>
          <p:cNvSpPr>
            <a:spLocks noGrp="1"/>
          </p:cNvSpPr>
          <p:nvPr>
            <p:ph idx="1"/>
          </p:nvPr>
        </p:nvSpPr>
        <p:spPr>
          <a:xfrm>
            <a:off x="506730" y="2080260"/>
            <a:ext cx="11178540" cy="3874769"/>
          </a:xfrm>
        </p:spPr>
        <p:txBody>
          <a:bodyPr>
            <a:normAutofit fontScale="55000" lnSpcReduction="20000"/>
          </a:bodyPr>
          <a:lstStyle/>
          <a:p>
            <a:pPr lvl="0"/>
            <a:r>
              <a:rPr lang="en-GB" sz="4000" dirty="0"/>
              <a:t>A diagnosis of </a:t>
            </a:r>
            <a:r>
              <a:rPr lang="en-GB" sz="4000" b="1" dirty="0"/>
              <a:t>cancer can be a trigger </a:t>
            </a:r>
            <a:r>
              <a:rPr lang="en-GB" sz="4000" dirty="0"/>
              <a:t>for DA to start or exciting DA to escalate</a:t>
            </a:r>
          </a:p>
          <a:p>
            <a:pPr marL="0" lvl="0" indent="0">
              <a:buNone/>
            </a:pPr>
            <a:endParaRPr lang="en-GB" sz="4000" dirty="0"/>
          </a:p>
          <a:p>
            <a:pPr lvl="0"/>
            <a:r>
              <a:rPr lang="en-GB" sz="4000" b="1" dirty="0"/>
              <a:t>The perpetrator </a:t>
            </a:r>
            <a:r>
              <a:rPr lang="en-GB" sz="4000" dirty="0"/>
              <a:t>of DA, could be the patient, patient’s partner, close family member</a:t>
            </a:r>
          </a:p>
          <a:p>
            <a:pPr marL="0" lvl="0" indent="0">
              <a:buNone/>
            </a:pPr>
            <a:endParaRPr lang="en-GB" sz="4000" dirty="0"/>
          </a:p>
          <a:p>
            <a:pPr lvl="0"/>
            <a:r>
              <a:rPr lang="en-GB" sz="4000" dirty="0"/>
              <a:t>Victim/survivors of DA, view </a:t>
            </a:r>
            <a:r>
              <a:rPr lang="en-GB" sz="4000" b="1" dirty="0"/>
              <a:t>cancer professionals as trusted people </a:t>
            </a:r>
            <a:r>
              <a:rPr lang="en-GB" sz="4000" dirty="0"/>
              <a:t>to talk to</a:t>
            </a:r>
          </a:p>
          <a:p>
            <a:pPr marL="0" lvl="0" indent="0">
              <a:buNone/>
            </a:pPr>
            <a:endParaRPr lang="en-GB" sz="4000" dirty="0"/>
          </a:p>
          <a:p>
            <a:pPr lvl="0"/>
            <a:r>
              <a:rPr lang="en-GB" sz="4000" dirty="0"/>
              <a:t>Victim / survivors of DA, </a:t>
            </a:r>
            <a:r>
              <a:rPr lang="en-GB" sz="4000" b="1" dirty="0"/>
              <a:t>view cancer hospital appointments as safe places</a:t>
            </a:r>
          </a:p>
          <a:p>
            <a:pPr marL="0" lvl="0" indent="0">
              <a:buNone/>
            </a:pPr>
            <a:endParaRPr lang="en-GB" sz="4000" dirty="0"/>
          </a:p>
          <a:p>
            <a:pPr lvl="0"/>
            <a:r>
              <a:rPr lang="en-GB" sz="4000" dirty="0"/>
              <a:t>On the whole, victim/survivors </a:t>
            </a:r>
            <a:r>
              <a:rPr lang="en-GB" sz="4000" b="1" dirty="0"/>
              <a:t>want staff to identify and respond </a:t>
            </a:r>
            <a:r>
              <a:rPr lang="en-GB" sz="4000" dirty="0"/>
              <a:t>to what they see</a:t>
            </a:r>
          </a:p>
        </p:txBody>
      </p:sp>
    </p:spTree>
    <p:extLst>
      <p:ext uri="{BB962C8B-B14F-4D97-AF65-F5344CB8AC3E}">
        <p14:creationId xmlns:p14="http://schemas.microsoft.com/office/powerpoint/2010/main" val="1838584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BECAA0-6803-C49C-5EAE-0CDC733AB9F5}"/>
              </a:ext>
            </a:extLst>
          </p:cNvPr>
          <p:cNvSpPr>
            <a:spLocks noGrp="1"/>
          </p:cNvSpPr>
          <p:nvPr>
            <p:ph type="title"/>
          </p:nvPr>
        </p:nvSpPr>
        <p:spPr>
          <a:xfrm>
            <a:off x="403860" y="262890"/>
            <a:ext cx="11022330" cy="1006475"/>
          </a:xfrm>
        </p:spPr>
        <p:txBody>
          <a:bodyPr>
            <a:normAutofit fontScale="90000"/>
          </a:bodyPr>
          <a:lstStyle/>
          <a:p>
            <a:r>
              <a:rPr lang="en-GB" sz="4000" b="1" dirty="0">
                <a:latin typeface="Arial" panose="020B0604020202020204" pitchFamily="34" charset="0"/>
                <a:cs typeface="Arial" panose="020B0604020202020204" pitchFamily="34" charset="0"/>
              </a:rPr>
              <a:t>Remember the intersection of cancer and domestic abuse</a:t>
            </a:r>
          </a:p>
        </p:txBody>
      </p:sp>
      <p:sp>
        <p:nvSpPr>
          <p:cNvPr id="4" name="Content Placeholder 3">
            <a:extLst>
              <a:ext uri="{FF2B5EF4-FFF2-40B4-BE49-F238E27FC236}">
                <a16:creationId xmlns:a16="http://schemas.microsoft.com/office/drawing/2014/main" id="{125AF165-85D6-D26E-4411-D91F8F08C32C}"/>
              </a:ext>
            </a:extLst>
          </p:cNvPr>
          <p:cNvSpPr>
            <a:spLocks noGrp="1"/>
          </p:cNvSpPr>
          <p:nvPr>
            <p:ph idx="1"/>
          </p:nvPr>
        </p:nvSpPr>
        <p:spPr>
          <a:xfrm>
            <a:off x="403860" y="1463039"/>
            <a:ext cx="11384280" cy="4983481"/>
          </a:xfrm>
        </p:spPr>
        <p:txBody>
          <a:bodyPr>
            <a:normAutofit fontScale="92500" lnSpcReduction="20000"/>
          </a:bodyPr>
          <a:lstStyle/>
          <a:p>
            <a:r>
              <a:rPr lang="en-GB" sz="2400" dirty="0"/>
              <a:t>Research says </a:t>
            </a:r>
          </a:p>
          <a:p>
            <a:pPr lvl="1"/>
            <a:r>
              <a:rPr lang="en-GB" sz="2000" dirty="0"/>
              <a:t>1:5 people in the UK will be a victim / survivor of DA</a:t>
            </a:r>
          </a:p>
          <a:p>
            <a:pPr lvl="1"/>
            <a:r>
              <a:rPr lang="en-GB" sz="2000" dirty="0"/>
              <a:t>1:2 people born in the UK will have a cancer diagnosis in their lifetime</a:t>
            </a:r>
          </a:p>
          <a:p>
            <a:pPr marL="457200" lvl="1" indent="0">
              <a:buNone/>
            </a:pPr>
            <a:endParaRPr lang="en-GB" sz="2000" dirty="0"/>
          </a:p>
          <a:p>
            <a:r>
              <a:rPr lang="en-GB" sz="2400" dirty="0"/>
              <a:t>DA can affect cancer diagnosis, care, treatment and recovery</a:t>
            </a:r>
          </a:p>
          <a:p>
            <a:pPr marL="0" indent="0">
              <a:buNone/>
            </a:pPr>
            <a:endParaRPr lang="en-GB" sz="2400" dirty="0"/>
          </a:p>
          <a:p>
            <a:r>
              <a:rPr lang="en-GB" sz="2400" dirty="0"/>
              <a:t>Relevant to the whole cancer workforce</a:t>
            </a:r>
          </a:p>
          <a:p>
            <a:pPr marL="0" indent="0">
              <a:buNone/>
            </a:pPr>
            <a:endParaRPr lang="en-GB" sz="2400" dirty="0"/>
          </a:p>
          <a:p>
            <a:r>
              <a:rPr lang="en-GB" sz="2400" dirty="0"/>
              <a:t>Remember to think ‘outside the cancer box’</a:t>
            </a:r>
          </a:p>
          <a:p>
            <a:pPr marL="0" indent="0">
              <a:buNone/>
            </a:pPr>
            <a:endParaRPr lang="en-GB" sz="2400" dirty="0"/>
          </a:p>
          <a:p>
            <a:r>
              <a:rPr lang="en-GB" sz="2400" dirty="0"/>
              <a:t>Cancer can mask DA ‘red flags’</a:t>
            </a:r>
          </a:p>
          <a:p>
            <a:pPr marL="0" indent="0">
              <a:buNone/>
            </a:pPr>
            <a:endParaRPr lang="en-GB" sz="2400" dirty="0"/>
          </a:p>
          <a:p>
            <a:r>
              <a:rPr lang="en-GB" sz="2400" dirty="0"/>
              <a:t>Have a lower threshold of suspicion </a:t>
            </a:r>
          </a:p>
          <a:p>
            <a:pPr marL="0" indent="0">
              <a:buNone/>
            </a:pPr>
            <a:r>
              <a:rPr lang="en-GB" sz="1800" i="1" dirty="0">
                <a:effectLst/>
                <a:ea typeface="Calibri" panose="020F0502020204030204" pitchFamily="34" charset="0"/>
              </a:rPr>
              <a:t>“Abusers will </a:t>
            </a:r>
            <a:r>
              <a:rPr lang="en-GB" sz="1800" i="1" dirty="0">
                <a:ea typeface="Calibri" panose="020F0502020204030204" pitchFamily="34" charset="0"/>
              </a:rPr>
              <a:t>use discussions around how hard it is for partners and spouses </a:t>
            </a:r>
            <a:r>
              <a:rPr lang="en-GB" sz="1800" i="1" dirty="0">
                <a:effectLst/>
                <a:ea typeface="Calibri" panose="020F0502020204030204" pitchFamily="34" charset="0"/>
              </a:rPr>
              <a:t>to their benefit. When someone shouts &amp; swears at you it’s abuse.” (abus</a:t>
            </a:r>
            <a:r>
              <a:rPr lang="en-GB" sz="1800" i="1" dirty="0">
                <a:ea typeface="Calibri" panose="020F0502020204030204" pitchFamily="34" charset="0"/>
              </a:rPr>
              <a:t>e and cancer survivor)</a:t>
            </a:r>
            <a:r>
              <a:rPr lang="en-GB" sz="1800" i="1" dirty="0">
                <a:effectLst/>
                <a:ea typeface="Calibri" panose="020F0502020204030204" pitchFamily="34" charset="0"/>
              </a:rPr>
              <a:t> </a:t>
            </a:r>
            <a:endParaRPr lang="en-GB" sz="1800" i="1" dirty="0">
              <a:ea typeface="Calibri" panose="020F0502020204030204" pitchFamily="34" charset="0"/>
            </a:endParaRPr>
          </a:p>
          <a:p>
            <a:endParaRPr lang="en-GB" sz="2400" dirty="0"/>
          </a:p>
        </p:txBody>
      </p:sp>
    </p:spTree>
    <p:extLst>
      <p:ext uri="{BB962C8B-B14F-4D97-AF65-F5344CB8AC3E}">
        <p14:creationId xmlns:p14="http://schemas.microsoft.com/office/powerpoint/2010/main" val="2045536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BECAA0-6803-C49C-5EAE-0CDC733AB9F5}"/>
              </a:ext>
            </a:extLst>
          </p:cNvPr>
          <p:cNvSpPr>
            <a:spLocks noGrp="1"/>
          </p:cNvSpPr>
          <p:nvPr>
            <p:ph type="title"/>
          </p:nvPr>
        </p:nvSpPr>
        <p:spPr>
          <a:xfrm>
            <a:off x="403860" y="262890"/>
            <a:ext cx="11022330" cy="1006475"/>
          </a:xfrm>
        </p:spPr>
        <p:txBody>
          <a:bodyPr>
            <a:normAutofit/>
          </a:bodyPr>
          <a:lstStyle/>
          <a:p>
            <a:r>
              <a:rPr lang="en-GB" sz="4000" b="1" dirty="0">
                <a:latin typeface="Arial" panose="020B0604020202020204" pitchFamily="34" charset="0"/>
                <a:cs typeface="Arial" panose="020B0604020202020204" pitchFamily="34" charset="0"/>
              </a:rPr>
              <a:t>Next Steps</a:t>
            </a:r>
          </a:p>
        </p:txBody>
      </p:sp>
      <p:sp>
        <p:nvSpPr>
          <p:cNvPr id="4" name="Content Placeholder 3">
            <a:extLst>
              <a:ext uri="{FF2B5EF4-FFF2-40B4-BE49-F238E27FC236}">
                <a16:creationId xmlns:a16="http://schemas.microsoft.com/office/drawing/2014/main" id="{125AF165-85D6-D26E-4411-D91F8F08C32C}"/>
              </a:ext>
            </a:extLst>
          </p:cNvPr>
          <p:cNvSpPr>
            <a:spLocks noGrp="1"/>
          </p:cNvSpPr>
          <p:nvPr>
            <p:ph idx="1"/>
          </p:nvPr>
        </p:nvSpPr>
        <p:spPr>
          <a:xfrm>
            <a:off x="403860" y="1451610"/>
            <a:ext cx="11483340" cy="5143500"/>
          </a:xfrm>
        </p:spPr>
        <p:txBody>
          <a:bodyPr>
            <a:normAutofit fontScale="85000" lnSpcReduction="10000"/>
          </a:bodyPr>
          <a:lstStyle/>
          <a:p>
            <a:r>
              <a:rPr lang="en-GB" sz="3200" dirty="0"/>
              <a:t>Opportunities to embed key learning into existing training structures</a:t>
            </a:r>
          </a:p>
          <a:p>
            <a:pPr lvl="1"/>
            <a:r>
              <a:rPr lang="en-GB" dirty="0"/>
              <a:t>Safeguarding / Domestic Abuse</a:t>
            </a:r>
          </a:p>
          <a:p>
            <a:pPr lvl="1"/>
            <a:r>
              <a:rPr lang="en-GB" dirty="0"/>
              <a:t>Cancer related training / induction / communication skills</a:t>
            </a:r>
          </a:p>
          <a:p>
            <a:pPr marL="0" indent="0">
              <a:buNone/>
            </a:pPr>
            <a:endParaRPr lang="en-GB" sz="3200" dirty="0"/>
          </a:p>
          <a:p>
            <a:r>
              <a:rPr lang="en-GB" sz="3200" dirty="0"/>
              <a:t>Raise awareness and access to the Macmillan cancer and domestic abuse cancer professional’s toolkit</a:t>
            </a:r>
          </a:p>
          <a:p>
            <a:pPr marL="0" indent="0">
              <a:buNone/>
            </a:pPr>
            <a:endParaRPr lang="en-GB" sz="3200" dirty="0"/>
          </a:p>
          <a:p>
            <a:r>
              <a:rPr lang="en-GB" sz="3200" dirty="0"/>
              <a:t>SWAG Cancer Alliance funding – 18 months</a:t>
            </a:r>
          </a:p>
          <a:p>
            <a:pPr lvl="1"/>
            <a:r>
              <a:rPr lang="en-GB" dirty="0"/>
              <a:t>Dedicated cancer and domestic abuse expertise to roll-out Macmillan training across all SWAG Trusts and explore a training model within Integrated Care Systems and Primary Care.</a:t>
            </a:r>
          </a:p>
          <a:p>
            <a:pPr lvl="1"/>
            <a:r>
              <a:rPr lang="en-GB" dirty="0"/>
              <a:t>Develop a sustainable future cancer workforce training model</a:t>
            </a:r>
            <a:endParaRPr lang="en-GB" sz="2400" dirty="0"/>
          </a:p>
          <a:p>
            <a:pPr marL="0" indent="0">
              <a:buNone/>
            </a:pPr>
            <a:endParaRPr lang="en-GB" sz="2400" dirty="0"/>
          </a:p>
          <a:p>
            <a:pPr marL="0" indent="0">
              <a:buNone/>
            </a:pPr>
            <a:endParaRPr lang="en-GB" sz="2400" dirty="0"/>
          </a:p>
          <a:p>
            <a:pPr marL="0" indent="0">
              <a:buNone/>
            </a:pPr>
            <a:r>
              <a:rPr lang="en-GB" sz="1600" b="1" dirty="0"/>
              <a:t>SWAG </a:t>
            </a:r>
            <a:r>
              <a:rPr lang="en-GB" sz="1600" dirty="0"/>
              <a:t>– Somerset Wiltshire Avon and Gloucestershire Cancer Alliance </a:t>
            </a:r>
          </a:p>
        </p:txBody>
      </p:sp>
    </p:spTree>
    <p:extLst>
      <p:ext uri="{BB962C8B-B14F-4D97-AF65-F5344CB8AC3E}">
        <p14:creationId xmlns:p14="http://schemas.microsoft.com/office/powerpoint/2010/main" val="4083300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9D064-9D7D-AB53-C00B-D05B06F6B61D}"/>
              </a:ext>
            </a:extLst>
          </p:cNvPr>
          <p:cNvSpPr>
            <a:spLocks noGrp="1"/>
          </p:cNvSpPr>
          <p:nvPr>
            <p:ph type="title" idx="4294967295"/>
          </p:nvPr>
        </p:nvSpPr>
        <p:spPr>
          <a:xfrm>
            <a:off x="398150" y="282094"/>
            <a:ext cx="7089569" cy="1088099"/>
          </a:xfrm>
        </p:spPr>
        <p:txBody>
          <a:bodyPr/>
          <a:lstStyle/>
          <a:p>
            <a:r>
              <a:rPr lang="en-GB" b="1" dirty="0">
                <a:solidFill>
                  <a:srgbClr val="109449"/>
                </a:solidFill>
                <a:latin typeface="Arial" panose="020B0604020202020204" pitchFamily="34" charset="0"/>
                <a:cs typeface="Arial" panose="020B0604020202020204" pitchFamily="34" charset="0"/>
              </a:rPr>
              <a:t>What can you do now?</a:t>
            </a:r>
          </a:p>
        </p:txBody>
      </p:sp>
      <p:sp>
        <p:nvSpPr>
          <p:cNvPr id="7" name="Content Placeholder 6">
            <a:extLst>
              <a:ext uri="{FF2B5EF4-FFF2-40B4-BE49-F238E27FC236}">
                <a16:creationId xmlns:a16="http://schemas.microsoft.com/office/drawing/2014/main" id="{EAE447B5-000C-0817-59DD-E8E5636AED01}"/>
              </a:ext>
            </a:extLst>
          </p:cNvPr>
          <p:cNvSpPr>
            <a:spLocks noGrp="1"/>
          </p:cNvSpPr>
          <p:nvPr>
            <p:ph idx="4294967295"/>
          </p:nvPr>
        </p:nvSpPr>
        <p:spPr>
          <a:xfrm>
            <a:off x="398150" y="2335953"/>
            <a:ext cx="6388978" cy="2891307"/>
          </a:xfrm>
        </p:spPr>
        <p:txBody>
          <a:bodyPr>
            <a:noAutofit/>
          </a:bodyPr>
          <a:lstStyle/>
          <a:p>
            <a:pPr marL="742950" indent="-742950">
              <a:lnSpc>
                <a:spcPct val="100000"/>
              </a:lnSpc>
              <a:buAutoNum type="arabicParenR"/>
            </a:pPr>
            <a:r>
              <a:rPr lang="en-GB" sz="2800" dirty="0">
                <a:solidFill>
                  <a:srgbClr val="109449"/>
                </a:solidFill>
              </a:rPr>
              <a:t>Read and share the toolkit</a:t>
            </a:r>
          </a:p>
          <a:p>
            <a:pPr marL="742950" indent="-742950">
              <a:lnSpc>
                <a:spcPct val="100000"/>
              </a:lnSpc>
              <a:buAutoNum type="arabicParenR"/>
            </a:pPr>
            <a:endParaRPr lang="en-GB" sz="2800" dirty="0">
              <a:solidFill>
                <a:srgbClr val="109449"/>
              </a:solidFill>
            </a:endParaRPr>
          </a:p>
          <a:p>
            <a:pPr marL="742950" indent="-742950">
              <a:lnSpc>
                <a:spcPct val="100000"/>
              </a:lnSpc>
              <a:buAutoNum type="arabicParenR"/>
            </a:pPr>
            <a:endParaRPr lang="en-GB" sz="2800" dirty="0">
              <a:solidFill>
                <a:srgbClr val="109449"/>
              </a:solidFill>
            </a:endParaRPr>
          </a:p>
          <a:p>
            <a:pPr marL="742950" indent="-742950">
              <a:lnSpc>
                <a:spcPct val="100000"/>
              </a:lnSpc>
              <a:buAutoNum type="arabicParenR"/>
            </a:pPr>
            <a:r>
              <a:rPr lang="en-GB" sz="2800" dirty="0">
                <a:solidFill>
                  <a:srgbClr val="109449"/>
                </a:solidFill>
              </a:rPr>
              <a:t>Join our National Working Group</a:t>
            </a:r>
          </a:p>
          <a:p>
            <a:pPr marL="742950" indent="-742950">
              <a:lnSpc>
                <a:spcPct val="100000"/>
              </a:lnSpc>
              <a:buAutoNum type="arabicParenR"/>
            </a:pPr>
            <a:endParaRPr lang="en-GB" sz="3200" dirty="0">
              <a:solidFill>
                <a:srgbClr val="109449"/>
              </a:solidFill>
            </a:endParaRPr>
          </a:p>
          <a:p>
            <a:pPr marL="742950" indent="-742950">
              <a:lnSpc>
                <a:spcPct val="100000"/>
              </a:lnSpc>
              <a:buAutoNum type="arabicParenR"/>
            </a:pPr>
            <a:endParaRPr lang="en-GB" sz="3200" dirty="0">
              <a:solidFill>
                <a:srgbClr val="109449"/>
              </a:solidFill>
            </a:endParaRPr>
          </a:p>
        </p:txBody>
      </p:sp>
      <p:pic>
        <p:nvPicPr>
          <p:cNvPr id="5" name="Picture 4">
            <a:extLst>
              <a:ext uri="{FF2B5EF4-FFF2-40B4-BE49-F238E27FC236}">
                <a16:creationId xmlns:a16="http://schemas.microsoft.com/office/drawing/2014/main" id="{6416C0CD-D8F4-3DF4-BDB8-6D901FA9095B}"/>
              </a:ext>
            </a:extLst>
          </p:cNvPr>
          <p:cNvPicPr>
            <a:picLocks noChangeAspect="1"/>
          </p:cNvPicPr>
          <p:nvPr/>
        </p:nvPicPr>
        <p:blipFill>
          <a:blip r:embed="rId3"/>
          <a:stretch>
            <a:fillRect/>
          </a:stretch>
        </p:blipFill>
        <p:spPr>
          <a:xfrm>
            <a:off x="6920871" y="0"/>
            <a:ext cx="5271130" cy="778476"/>
          </a:xfrm>
          <a:prstGeom prst="rect">
            <a:avLst/>
          </a:prstGeom>
        </p:spPr>
      </p:pic>
      <p:pic>
        <p:nvPicPr>
          <p:cNvPr id="4" name="Content Placeholder 5" descr="A qr code with a few black squares&#10;&#10;Description automatically generated">
            <a:extLst>
              <a:ext uri="{FF2B5EF4-FFF2-40B4-BE49-F238E27FC236}">
                <a16:creationId xmlns:a16="http://schemas.microsoft.com/office/drawing/2014/main" id="{955E47C1-71E8-3DB6-05B4-B0C6D7D88CCD}"/>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281971" y="1660000"/>
            <a:ext cx="4012104" cy="4012104"/>
          </a:xfrm>
          <a:prstGeom prst="rect">
            <a:avLst/>
          </a:prstGeom>
        </p:spPr>
      </p:pic>
    </p:spTree>
    <p:extLst>
      <p:ext uri="{BB962C8B-B14F-4D97-AF65-F5344CB8AC3E}">
        <p14:creationId xmlns:p14="http://schemas.microsoft.com/office/powerpoint/2010/main" val="323279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F44F59-2AFE-7DBA-E058-D5C020820497}"/>
              </a:ext>
            </a:extLst>
          </p:cNvPr>
          <p:cNvSpPr txBox="1"/>
          <p:nvPr/>
        </p:nvSpPr>
        <p:spPr>
          <a:xfrm>
            <a:off x="1371600" y="1691640"/>
            <a:ext cx="9784080" cy="3250505"/>
          </a:xfrm>
          <a:prstGeom prst="rect">
            <a:avLst/>
          </a:prstGeom>
          <a:noFill/>
        </p:spPr>
        <p:txBody>
          <a:bodyPr wrap="square">
            <a:spAutoFit/>
          </a:bodyPr>
          <a:lstStyle/>
          <a:p>
            <a:pPr>
              <a:lnSpc>
                <a:spcPct val="150000"/>
              </a:lnSpc>
            </a:pPr>
            <a:r>
              <a:rPr lang="en-GB" sz="2800" b="1" dirty="0">
                <a:latin typeface="Cera Pro Macmillan" panose="00000500000000000000" pitchFamily="2" charset="0"/>
              </a:rPr>
              <a:t>“Having to turn to my abuser for help during my cancer treatment, after spending years trying to escape the abusive relationship, was the number one source of stress, fear, and misery during cancer treatment—much worse than the treatment and the cancer itself.”</a:t>
            </a:r>
          </a:p>
        </p:txBody>
      </p:sp>
    </p:spTree>
    <p:extLst>
      <p:ext uri="{BB962C8B-B14F-4D97-AF65-F5344CB8AC3E}">
        <p14:creationId xmlns:p14="http://schemas.microsoft.com/office/powerpoint/2010/main" val="372283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CA9261E-7532-45D7-1D07-EF1A1B681EB9}"/>
              </a:ext>
            </a:extLst>
          </p:cNvPr>
          <p:cNvPicPr>
            <a:picLocks noChangeAspect="1"/>
          </p:cNvPicPr>
          <p:nvPr/>
        </p:nvPicPr>
        <p:blipFill>
          <a:blip r:embed="rId3"/>
          <a:stretch>
            <a:fillRect/>
          </a:stretch>
        </p:blipFill>
        <p:spPr>
          <a:xfrm>
            <a:off x="2801584" y="266700"/>
            <a:ext cx="9390416" cy="1386840"/>
          </a:xfrm>
          <a:prstGeom prst="rect">
            <a:avLst/>
          </a:prstGeom>
        </p:spPr>
      </p:pic>
      <p:pic>
        <p:nvPicPr>
          <p:cNvPr id="6" name="Picture 5" descr="A green mug with a brown liquid and flowers&#10;&#10;Description automatically generated">
            <a:extLst>
              <a:ext uri="{FF2B5EF4-FFF2-40B4-BE49-F238E27FC236}">
                <a16:creationId xmlns:a16="http://schemas.microsoft.com/office/drawing/2014/main" id="{28BA9C2B-163D-1AC8-D958-460A7BD3D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57625" y="1653540"/>
            <a:ext cx="4143375" cy="4114800"/>
          </a:xfrm>
          <a:prstGeom prst="rect">
            <a:avLst/>
          </a:prstGeom>
        </p:spPr>
      </p:pic>
    </p:spTree>
    <p:extLst>
      <p:ext uri="{BB962C8B-B14F-4D97-AF65-F5344CB8AC3E}">
        <p14:creationId xmlns:p14="http://schemas.microsoft.com/office/powerpoint/2010/main" val="4132297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C73DF8-A67D-6493-3D01-035A401B2AB6}"/>
              </a:ext>
            </a:extLst>
          </p:cNvPr>
          <p:cNvSpPr>
            <a:spLocks noGrp="1"/>
          </p:cNvSpPr>
          <p:nvPr>
            <p:ph type="title"/>
          </p:nvPr>
        </p:nvSpPr>
        <p:spPr>
          <a:xfrm>
            <a:off x="524518" y="967409"/>
            <a:ext cx="11142963" cy="5103419"/>
          </a:xfrm>
        </p:spPr>
        <p:txBody>
          <a:bodyPr>
            <a:normAutofit/>
          </a:bodyPr>
          <a:lstStyle/>
          <a:p>
            <a:pPr>
              <a:lnSpc>
                <a:spcPct val="150000"/>
              </a:lnSpc>
            </a:pPr>
            <a:r>
              <a:rPr lang="en-GB" sz="3200" dirty="0">
                <a:solidFill>
                  <a:srgbClr val="333333"/>
                </a:solidFill>
                <a:latin typeface="Arial" panose="020B0604020202020204" pitchFamily="34" charset="0"/>
                <a:cs typeface="Arial" panose="020B0604020202020204" pitchFamily="34" charset="0"/>
              </a:rPr>
              <a:t>D</a:t>
            </a:r>
            <a:r>
              <a:rPr lang="en-GB" sz="3200" b="0" i="0" dirty="0">
                <a:solidFill>
                  <a:srgbClr val="333333"/>
                </a:solidFill>
                <a:effectLst/>
                <a:latin typeface="Arial" panose="020B0604020202020204" pitchFamily="34" charset="0"/>
                <a:cs typeface="Arial" panose="020B0604020202020204" pitchFamily="34" charset="0"/>
              </a:rPr>
              <a:t>omestic abuse is an incident or pattern of incidents of </a:t>
            </a:r>
            <a:r>
              <a:rPr lang="en-GB" sz="2800" b="0" i="0" dirty="0">
                <a:solidFill>
                  <a:srgbClr val="333333"/>
                </a:solidFill>
                <a:effectLst/>
                <a:latin typeface="Arial" panose="020B0604020202020204" pitchFamily="34" charset="0"/>
                <a:cs typeface="Arial" panose="020B0604020202020204" pitchFamily="34" charset="0"/>
              </a:rPr>
              <a:t>controlling</a:t>
            </a:r>
            <a:r>
              <a:rPr lang="en-GB" sz="3200" b="0" i="0" dirty="0">
                <a:solidFill>
                  <a:srgbClr val="333333"/>
                </a:solidFill>
                <a:effectLst/>
                <a:latin typeface="Arial" panose="020B0604020202020204" pitchFamily="34" charset="0"/>
                <a:cs typeface="Arial" panose="020B0604020202020204" pitchFamily="34" charset="0"/>
              </a:rPr>
              <a:t>, coercive, threatening, degrading and violent behaviour, including sexual violence, in the majority of cases by a partner or ex-partner, but also by a family member or carer.</a:t>
            </a:r>
            <a:br>
              <a:rPr lang="en-GB" sz="3200" kern="0" dirty="0">
                <a:latin typeface="Arial" panose="020B0604020202020204" pitchFamily="34" charset="0"/>
                <a:ea typeface="Roboto" panose="02000000000000000000" pitchFamily="2" charset="0"/>
                <a:cs typeface="Arial" panose="020B0604020202020204" pitchFamily="34" charset="0"/>
              </a:rPr>
            </a:br>
            <a:endParaRPr lang="en-GB" sz="3200" b="1" dirty="0">
              <a:latin typeface="Arial" panose="020B0604020202020204" pitchFamily="34" charset="0"/>
              <a:ea typeface="Roboto" panose="02000000000000000000" pitchFamily="2" charset="0"/>
              <a:cs typeface="Arial" panose="020B0604020202020204" pitchFamily="34" charset="0"/>
            </a:endParaRPr>
          </a:p>
        </p:txBody>
      </p:sp>
      <p:pic>
        <p:nvPicPr>
          <p:cNvPr id="6" name="Picture 5">
            <a:extLst>
              <a:ext uri="{FF2B5EF4-FFF2-40B4-BE49-F238E27FC236}">
                <a16:creationId xmlns:a16="http://schemas.microsoft.com/office/drawing/2014/main" id="{12DF6A0D-394A-9625-12A1-B516932F6B46}"/>
              </a:ext>
            </a:extLst>
          </p:cNvPr>
          <p:cNvPicPr>
            <a:picLocks noChangeAspect="1"/>
          </p:cNvPicPr>
          <p:nvPr/>
        </p:nvPicPr>
        <p:blipFill>
          <a:blip r:embed="rId3"/>
          <a:stretch>
            <a:fillRect/>
          </a:stretch>
        </p:blipFill>
        <p:spPr>
          <a:xfrm>
            <a:off x="8593715" y="0"/>
            <a:ext cx="3598285" cy="531419"/>
          </a:xfrm>
          <a:prstGeom prst="rect">
            <a:avLst/>
          </a:prstGeom>
        </p:spPr>
      </p:pic>
    </p:spTree>
    <p:extLst>
      <p:ext uri="{BB962C8B-B14F-4D97-AF65-F5344CB8AC3E}">
        <p14:creationId xmlns:p14="http://schemas.microsoft.com/office/powerpoint/2010/main" val="3320770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3A54D-6A13-CC48-617A-0C53400D8C24}"/>
              </a:ext>
            </a:extLst>
          </p:cNvPr>
          <p:cNvSpPr>
            <a:spLocks noGrp="1"/>
          </p:cNvSpPr>
          <p:nvPr>
            <p:ph type="title"/>
          </p:nvPr>
        </p:nvSpPr>
        <p:spPr>
          <a:xfrm>
            <a:off x="838200" y="2379455"/>
            <a:ext cx="10515600" cy="1325563"/>
          </a:xfrm>
        </p:spPr>
        <p:txBody>
          <a:bodyPr>
            <a:normAutofit fontScale="90000"/>
          </a:bodyPr>
          <a:lstStyle/>
          <a:p>
            <a:pPr>
              <a:lnSpc>
                <a:spcPct val="150000"/>
              </a:lnSpc>
            </a:pPr>
            <a:r>
              <a:rPr lang="en-GB" sz="4000" b="1" kern="100" dirty="0">
                <a:latin typeface="Arial" panose="020B0604020202020204" pitchFamily="34" charset="0"/>
                <a:ea typeface="Calibri" panose="020F0502020204030204" pitchFamily="34" charset="0"/>
                <a:cs typeface="Arial" panose="020B0604020202020204" pitchFamily="34" charset="0"/>
              </a:rPr>
              <a:t>C</a:t>
            </a:r>
            <a:r>
              <a:rPr lang="en-GB" sz="4000" b="1" kern="100" dirty="0">
                <a:effectLst/>
                <a:latin typeface="Arial" panose="020B0604020202020204" pitchFamily="34" charset="0"/>
                <a:ea typeface="Calibri" panose="020F0502020204030204" pitchFamily="34" charset="0"/>
                <a:cs typeface="Arial" panose="020B0604020202020204" pitchFamily="34" charset="0"/>
              </a:rPr>
              <a:t>ancer and domestic abuse are both extremely common </a:t>
            </a:r>
            <a:r>
              <a:rPr lang="en-GB" sz="4000" kern="100" dirty="0">
                <a:effectLst/>
                <a:latin typeface="Calibri" panose="020F0502020204030204" pitchFamily="34" charset="0"/>
                <a:ea typeface="Calibri" panose="020F0502020204030204" pitchFamily="34" charset="0"/>
                <a:cs typeface="Times New Roman" panose="02020603050405020304" pitchFamily="18" charset="0"/>
              </a:rPr>
              <a:t>and therefore some peoples experience of these two things will unfortunately overlap. </a:t>
            </a:r>
            <a:endParaRPr lang="en-GB" sz="4000" dirty="0"/>
          </a:p>
        </p:txBody>
      </p:sp>
    </p:spTree>
    <p:extLst>
      <p:ext uri="{BB962C8B-B14F-4D97-AF65-F5344CB8AC3E}">
        <p14:creationId xmlns:p14="http://schemas.microsoft.com/office/powerpoint/2010/main" val="2169638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17F1A8A9-C5E6-BFEF-0A6D-87545BC5ECFA}"/>
              </a:ext>
            </a:extLst>
          </p:cNvPr>
          <p:cNvSpPr txBox="1">
            <a:spLocks noGrp="1"/>
          </p:cNvSpPr>
          <p:nvPr>
            <p:ph type="title"/>
          </p:nvPr>
        </p:nvSpPr>
        <p:spPr>
          <a:xfrm>
            <a:off x="450574" y="308114"/>
            <a:ext cx="11290851" cy="748747"/>
          </a:xfrm>
          <a:prstGeom prst="rect">
            <a:avLst/>
          </a:prstGeom>
        </p:spPr>
        <p:txBody>
          <a:bodyP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lnSpc>
                <a:spcPct val="150000"/>
              </a:lnSpc>
            </a:pPr>
            <a:r>
              <a:rPr lang="en-GB" sz="2400" b="1" dirty="0">
                <a:solidFill>
                  <a:srgbClr val="008A26"/>
                </a:solidFill>
                <a:latin typeface="Cera Pro Macmillan Black" panose="00000A00000000000000" pitchFamily="2" charset="0"/>
              </a:rPr>
              <a:t>Phase 1 : S</a:t>
            </a:r>
            <a:r>
              <a:rPr lang="en-GB" sz="2400" dirty="0">
                <a:solidFill>
                  <a:srgbClr val="008A26"/>
                </a:solidFill>
                <a:latin typeface="Cera Pro Macmillan Black" panose="00000A00000000000000" pitchFamily="2" charset="0"/>
              </a:rPr>
              <a:t>urveys and interviews with cancer professionals and survivors</a:t>
            </a:r>
          </a:p>
        </p:txBody>
      </p:sp>
      <p:sp>
        <p:nvSpPr>
          <p:cNvPr id="5" name="Title 5">
            <a:extLst>
              <a:ext uri="{FF2B5EF4-FFF2-40B4-BE49-F238E27FC236}">
                <a16:creationId xmlns:a16="http://schemas.microsoft.com/office/drawing/2014/main" id="{265D2A32-6716-CE48-71CF-E6539302AD79}"/>
              </a:ext>
            </a:extLst>
          </p:cNvPr>
          <p:cNvSpPr txBox="1">
            <a:spLocks/>
          </p:cNvSpPr>
          <p:nvPr/>
        </p:nvSpPr>
        <p:spPr>
          <a:xfrm>
            <a:off x="583096" y="1046921"/>
            <a:ext cx="11877262" cy="512859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nSpc>
                <a:spcPct val="200000"/>
              </a:lnSpc>
            </a:pPr>
            <a:r>
              <a:rPr lang="en-GB" sz="1500" dirty="0"/>
              <a:t>1. Domestic abuse did not stop and often worsened after a cancer diagnosis. </a:t>
            </a:r>
          </a:p>
          <a:p>
            <a:pPr>
              <a:lnSpc>
                <a:spcPct val="200000"/>
              </a:lnSpc>
            </a:pPr>
            <a:r>
              <a:rPr lang="en-GB" sz="1500" dirty="0"/>
              <a:t>2. Abuse affected cancer treatment, surgery, and recovery in ways that led to pain and suffering. </a:t>
            </a:r>
          </a:p>
          <a:p>
            <a:pPr>
              <a:lnSpc>
                <a:spcPct val="200000"/>
              </a:lnSpc>
            </a:pPr>
            <a:r>
              <a:rPr lang="en-GB" sz="1500" dirty="0"/>
              <a:t>3. Most cancer professionals agreed that they have a responsibility to identify and respond to domestic abuse.</a:t>
            </a:r>
          </a:p>
          <a:p>
            <a:pPr>
              <a:lnSpc>
                <a:spcPct val="200000"/>
              </a:lnSpc>
            </a:pPr>
            <a:r>
              <a:rPr lang="en-GB" sz="1500" dirty="0"/>
              <a:t>4. Of the victim-survivors, just 9/20 reported that they had disclosed domestic abuse to cancer professionals. </a:t>
            </a:r>
          </a:p>
          <a:p>
            <a:pPr>
              <a:lnSpc>
                <a:spcPct val="200000"/>
              </a:lnSpc>
            </a:pPr>
            <a:r>
              <a:rPr lang="en-GB" sz="1500" dirty="0"/>
              <a:t>5. When referred to services, victim-survivors reported that the cancer setting led them to get domestic abuse support for the first time. </a:t>
            </a:r>
          </a:p>
          <a:p>
            <a:pPr>
              <a:lnSpc>
                <a:spcPct val="200000"/>
              </a:lnSpc>
            </a:pPr>
            <a:r>
              <a:rPr lang="en-GB" sz="1500" dirty="0"/>
              <a:t>6. Professionals and victim-survivors felt that the cancer setting provided a unique opportunity for domestic abuse to be identified and responded to.</a:t>
            </a:r>
          </a:p>
          <a:p>
            <a:pPr>
              <a:lnSpc>
                <a:spcPct val="200000"/>
              </a:lnSpc>
            </a:pPr>
            <a:r>
              <a:rPr lang="en-GB" sz="1500" dirty="0"/>
              <a:t>7. But lack of confidence and knowledge was a barrier to a good response.</a:t>
            </a:r>
          </a:p>
          <a:p>
            <a:pPr>
              <a:lnSpc>
                <a:spcPct val="200000"/>
              </a:lnSpc>
            </a:pPr>
            <a:r>
              <a:rPr lang="en-GB" sz="1500" dirty="0"/>
              <a:t>8. Victim-survivors wanted professionals to make the setting a clear safe space for disclosure and offer support and signposting</a:t>
            </a:r>
          </a:p>
          <a:p>
            <a:pPr>
              <a:lnSpc>
                <a:spcPct val="200000"/>
              </a:lnSpc>
            </a:pPr>
            <a:r>
              <a:rPr lang="en-GB" sz="1500" dirty="0"/>
              <a:t>9. Professionals were eager to improve their response to domestic abuse.</a:t>
            </a:r>
            <a:endParaRPr lang="en-GB" sz="1500" dirty="0">
              <a:solidFill>
                <a:srgbClr val="008A26"/>
              </a:solidFill>
              <a:latin typeface="Cera Pro Macmillan Black" panose="00000A00000000000000" pitchFamily="2" charset="0"/>
            </a:endParaRPr>
          </a:p>
        </p:txBody>
      </p:sp>
    </p:spTree>
    <p:extLst>
      <p:ext uri="{BB962C8B-B14F-4D97-AF65-F5344CB8AC3E}">
        <p14:creationId xmlns:p14="http://schemas.microsoft.com/office/powerpoint/2010/main" val="1002026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DFB0-6E6C-8CB8-9036-8DAAE0EF0EC7}"/>
              </a:ext>
            </a:extLst>
          </p:cNvPr>
          <p:cNvSpPr>
            <a:spLocks noGrp="1"/>
          </p:cNvSpPr>
          <p:nvPr>
            <p:ph type="title"/>
          </p:nvPr>
        </p:nvSpPr>
        <p:spPr>
          <a:xfrm>
            <a:off x="838200" y="682487"/>
            <a:ext cx="10770704" cy="2060023"/>
          </a:xfrm>
        </p:spPr>
        <p:txBody>
          <a:bodyPr>
            <a:normAutofit/>
          </a:bodyPr>
          <a:lstStyle/>
          <a:p>
            <a:r>
              <a:rPr lang="en-GB" sz="4000" b="1" dirty="0">
                <a:latin typeface="Cera Pro Macmillan" panose="00000500000000000000" pitchFamily="2" charset="0"/>
              </a:rPr>
              <a:t>“I had thought that cancer would make the abuse stop but it gave an excuse for it to get worse”</a:t>
            </a:r>
          </a:p>
        </p:txBody>
      </p:sp>
      <p:sp>
        <p:nvSpPr>
          <p:cNvPr id="3" name="Content Placeholder 2">
            <a:extLst>
              <a:ext uri="{FF2B5EF4-FFF2-40B4-BE49-F238E27FC236}">
                <a16:creationId xmlns:a16="http://schemas.microsoft.com/office/drawing/2014/main" id="{73CC422F-B266-DC5B-E241-8065B81531BC}"/>
              </a:ext>
            </a:extLst>
          </p:cNvPr>
          <p:cNvSpPr>
            <a:spLocks noGrp="1"/>
          </p:cNvSpPr>
          <p:nvPr>
            <p:ph idx="1"/>
          </p:nvPr>
        </p:nvSpPr>
        <p:spPr>
          <a:xfrm>
            <a:off x="965752" y="2965312"/>
            <a:ext cx="10515600" cy="3210201"/>
          </a:xfrm>
        </p:spPr>
        <p:txBody>
          <a:bodyPr>
            <a:normAutofit lnSpcReduction="10000"/>
          </a:bodyPr>
          <a:lstStyle/>
          <a:p>
            <a:pPr marL="0" indent="0">
              <a:lnSpc>
                <a:spcPct val="150000"/>
              </a:lnSpc>
              <a:buNone/>
            </a:pPr>
            <a:r>
              <a:rPr lang="en-GB" sz="2800" dirty="0">
                <a:latin typeface="Cera Pro Macmillan" panose="00000500000000000000" pitchFamily="2" charset="0"/>
              </a:rPr>
              <a:t>Victim-survivors were overall extremely positive about their cancer care and thought these professionals were well-placed to ‘make a difference’ regarding domestic abuse: </a:t>
            </a:r>
            <a:r>
              <a:rPr lang="en-GB" sz="2800" b="1" dirty="0">
                <a:latin typeface="Cera Pro Macmillan" panose="00000500000000000000" pitchFamily="2" charset="0"/>
              </a:rPr>
              <a:t>“Some amazing health workers out there who could make such a difference”</a:t>
            </a:r>
          </a:p>
        </p:txBody>
      </p:sp>
    </p:spTree>
    <p:extLst>
      <p:ext uri="{BB962C8B-B14F-4D97-AF65-F5344CB8AC3E}">
        <p14:creationId xmlns:p14="http://schemas.microsoft.com/office/powerpoint/2010/main" val="16018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848FF4-024D-DDD2-9A71-703F4B02BE5B}"/>
              </a:ext>
            </a:extLst>
          </p:cNvPr>
          <p:cNvSpPr txBox="1"/>
          <p:nvPr/>
        </p:nvSpPr>
        <p:spPr>
          <a:xfrm>
            <a:off x="1604345" y="1119913"/>
            <a:ext cx="9776228" cy="3521157"/>
          </a:xfrm>
          <a:prstGeom prst="rect">
            <a:avLst/>
          </a:prstGeom>
          <a:noFill/>
        </p:spPr>
        <p:txBody>
          <a:bodyPr wrap="square">
            <a:spAutoFit/>
          </a:bodyPr>
          <a:lstStyle/>
          <a:p>
            <a:pPr>
              <a:lnSpc>
                <a:spcPct val="250000"/>
              </a:lnSpc>
            </a:pPr>
            <a:r>
              <a:rPr lang="en-GB" sz="2400" dirty="0">
                <a:solidFill>
                  <a:srgbClr val="109449"/>
                </a:solidFill>
                <a:latin typeface="Arial" panose="020B0604020202020204" pitchFamily="34" charset="0"/>
                <a:ea typeface="Calibri" panose="020F0502020204030204" pitchFamily="34" charset="0"/>
                <a:cs typeface="Arial" panose="020B0604020202020204" pitchFamily="34" charset="0"/>
              </a:rPr>
              <a:t>O</a:t>
            </a:r>
            <a:r>
              <a:rPr lang="en-GB" sz="2400" dirty="0">
                <a:solidFill>
                  <a:srgbClr val="109449"/>
                </a:solidFill>
                <a:effectLst/>
                <a:latin typeface="Arial" panose="020B0604020202020204" pitchFamily="34" charset="0"/>
                <a:ea typeface="Calibri" panose="020F0502020204030204" pitchFamily="34" charset="0"/>
                <a:cs typeface="Arial" panose="020B0604020202020204" pitchFamily="34" charset="0"/>
              </a:rPr>
              <a:t>ur mission statement: </a:t>
            </a:r>
          </a:p>
          <a:p>
            <a:pPr>
              <a:lnSpc>
                <a:spcPct val="150000"/>
              </a:lnSpc>
            </a:pPr>
            <a:r>
              <a:rPr lang="en-GB" sz="2800" b="1" dirty="0">
                <a:solidFill>
                  <a:srgbClr val="109449"/>
                </a:solidFill>
                <a:effectLst/>
                <a:latin typeface="Arial" panose="020B0604020202020204" pitchFamily="34" charset="0"/>
                <a:ea typeface="Calibri" panose="020F0502020204030204" pitchFamily="34" charset="0"/>
                <a:cs typeface="Arial" panose="020B0604020202020204" pitchFamily="34" charset="0"/>
              </a:rPr>
              <a:t>We want the cancer setting to offer a safe time and space for victim-survivors of domestic abuse to get the support they need, from skilled and confident healthcare workers and cancer professionals.</a:t>
            </a:r>
            <a:endParaRPr lang="en-GB" sz="2800" dirty="0">
              <a:solidFill>
                <a:srgbClr val="109449"/>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3" name="Picture 2" descr="Text&#10;&#10;Description automatically generated">
            <a:extLst>
              <a:ext uri="{FF2B5EF4-FFF2-40B4-BE49-F238E27FC236}">
                <a16:creationId xmlns:a16="http://schemas.microsoft.com/office/drawing/2014/main" id="{9C7366CA-2123-B716-DA2D-25E9FC51287B}"/>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995236" y="6345767"/>
            <a:ext cx="2933699" cy="512233"/>
          </a:xfrm>
          <a:prstGeom prst="rect">
            <a:avLst/>
          </a:prstGeom>
        </p:spPr>
      </p:pic>
      <p:pic>
        <p:nvPicPr>
          <p:cNvPr id="4" name="Picture 3">
            <a:extLst>
              <a:ext uri="{FF2B5EF4-FFF2-40B4-BE49-F238E27FC236}">
                <a16:creationId xmlns:a16="http://schemas.microsoft.com/office/drawing/2014/main" id="{BB2BA1F5-0212-EB8C-53FC-729B97F16F84}"/>
              </a:ext>
            </a:extLst>
          </p:cNvPr>
          <p:cNvPicPr>
            <a:picLocks noChangeAspect="1"/>
          </p:cNvPicPr>
          <p:nvPr/>
        </p:nvPicPr>
        <p:blipFill>
          <a:blip r:embed="rId4"/>
          <a:stretch>
            <a:fillRect/>
          </a:stretch>
        </p:blipFill>
        <p:spPr>
          <a:xfrm>
            <a:off x="8593715" y="0"/>
            <a:ext cx="3598285" cy="531419"/>
          </a:xfrm>
          <a:prstGeom prst="rect">
            <a:avLst/>
          </a:prstGeom>
        </p:spPr>
      </p:pic>
    </p:spTree>
    <p:extLst>
      <p:ext uri="{BB962C8B-B14F-4D97-AF65-F5344CB8AC3E}">
        <p14:creationId xmlns:p14="http://schemas.microsoft.com/office/powerpoint/2010/main" val="1206357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6E46BE-C052-E6F0-DDF2-9AA196975F5A}"/>
              </a:ext>
            </a:extLst>
          </p:cNvPr>
          <p:cNvSpPr>
            <a:spLocks noGrp="1"/>
          </p:cNvSpPr>
          <p:nvPr>
            <p:ph sz="half" idx="4294967295"/>
          </p:nvPr>
        </p:nvSpPr>
        <p:spPr>
          <a:xfrm>
            <a:off x="1086679" y="2267882"/>
            <a:ext cx="5432425" cy="3208061"/>
          </a:xfrm>
        </p:spPr>
        <p:txBody>
          <a:bodyPr>
            <a:normAutofit/>
          </a:bodyPr>
          <a:lstStyle/>
          <a:p>
            <a:pPr>
              <a:lnSpc>
                <a:spcPct val="100000"/>
              </a:lnSpc>
              <a:spcBef>
                <a:spcPts val="0"/>
              </a:spcBef>
            </a:pPr>
            <a:r>
              <a:rPr lang="en-GB" sz="2100" dirty="0">
                <a:solidFill>
                  <a:srgbClr val="000000"/>
                </a:solidFill>
                <a:effectLst/>
                <a:latin typeface="Cera Pro Macmillan" panose="00000500000000000000" pitchFamily="2" charset="0"/>
                <a:ea typeface="Calibri" panose="020F0502020204030204" pitchFamily="34" charset="0"/>
              </a:rPr>
              <a:t>Macmillan Domestic Abus</a:t>
            </a:r>
            <a:r>
              <a:rPr lang="en-GB" sz="2100" dirty="0">
                <a:solidFill>
                  <a:srgbClr val="000000"/>
                </a:solidFill>
                <a:latin typeface="Cera Pro Macmillan" panose="00000500000000000000" pitchFamily="2" charset="0"/>
                <a:ea typeface="Calibri" panose="020F0502020204030204" pitchFamily="34" charset="0"/>
              </a:rPr>
              <a:t>e </a:t>
            </a:r>
            <a:r>
              <a:rPr lang="en-GB" sz="2100" dirty="0">
                <a:solidFill>
                  <a:srgbClr val="000000"/>
                </a:solidFill>
                <a:effectLst/>
                <a:latin typeface="Cera Pro Macmillan" panose="00000500000000000000" pitchFamily="2" charset="0"/>
                <a:ea typeface="Calibri" panose="020F0502020204030204" pitchFamily="34" charset="0"/>
              </a:rPr>
              <a:t>Co-ordinators trained 1080 staff across the two locations.</a:t>
            </a:r>
          </a:p>
          <a:p>
            <a:pPr marL="0" indent="0">
              <a:lnSpc>
                <a:spcPct val="100000"/>
              </a:lnSpc>
              <a:spcBef>
                <a:spcPts val="0"/>
              </a:spcBef>
              <a:buNone/>
            </a:pPr>
            <a:endParaRPr lang="en-GB" sz="2100" dirty="0">
              <a:solidFill>
                <a:srgbClr val="000000"/>
              </a:solidFill>
              <a:effectLst/>
              <a:latin typeface="Cera Pro Macmillan" panose="00000500000000000000" pitchFamily="2" charset="0"/>
              <a:ea typeface="Calibri" panose="020F0502020204030204" pitchFamily="34" charset="0"/>
            </a:endParaRPr>
          </a:p>
          <a:p>
            <a:pPr>
              <a:lnSpc>
                <a:spcPct val="100000"/>
              </a:lnSpc>
              <a:spcBef>
                <a:spcPts val="0"/>
              </a:spcBef>
            </a:pPr>
            <a:r>
              <a:rPr lang="en-GB" sz="2100" dirty="0">
                <a:solidFill>
                  <a:srgbClr val="000000"/>
                </a:solidFill>
                <a:effectLst/>
                <a:latin typeface="Cera Pro Macmillan" panose="00000500000000000000" pitchFamily="2" charset="0"/>
                <a:ea typeface="Calibri" panose="020F0502020204030204" pitchFamily="34" charset="0"/>
              </a:rPr>
              <a:t>Training significantly increased confidence in asking about and responding to domestic abuse and reduced perceived barriers to doing so</a:t>
            </a:r>
            <a:r>
              <a:rPr lang="en-GB" sz="2100" dirty="0">
                <a:solidFill>
                  <a:srgbClr val="000000"/>
                </a:solidFill>
                <a:latin typeface="Cera Pro Macmillan" panose="00000500000000000000" pitchFamily="2" charset="0"/>
                <a:ea typeface="Calibri" panose="020F0502020204030204" pitchFamily="34" charset="0"/>
              </a:rPr>
              <a:t>. </a:t>
            </a:r>
            <a:r>
              <a:rPr lang="en-GB" sz="1200" dirty="0">
                <a:solidFill>
                  <a:srgbClr val="000000"/>
                </a:solidFill>
                <a:latin typeface="Cera Pro Macmillan" panose="00000500000000000000" pitchFamily="2" charset="0"/>
                <a:ea typeface="Calibri" panose="020F0502020204030204" pitchFamily="34" charset="0"/>
              </a:rPr>
              <a:t>(Dheensa, forthcoming)</a:t>
            </a:r>
          </a:p>
        </p:txBody>
      </p:sp>
      <p:pic>
        <p:nvPicPr>
          <p:cNvPr id="10" name="Picture 9" descr="A group of buildings with windows&#10;&#10;Description automatically generated">
            <a:extLst>
              <a:ext uri="{FF2B5EF4-FFF2-40B4-BE49-F238E27FC236}">
                <a16:creationId xmlns:a16="http://schemas.microsoft.com/office/drawing/2014/main" id="{FD4D2B4E-26D0-E5D4-A63D-C6721DBB2E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1458" y="1684337"/>
            <a:ext cx="4610100" cy="1838325"/>
          </a:xfrm>
          <a:prstGeom prst="rect">
            <a:avLst/>
          </a:prstGeom>
        </p:spPr>
      </p:pic>
      <p:pic>
        <p:nvPicPr>
          <p:cNvPr id="12" name="Picture 11" descr="A close-up of a building&#10;&#10;Description automatically generated">
            <a:extLst>
              <a:ext uri="{FF2B5EF4-FFF2-40B4-BE49-F238E27FC236}">
                <a16:creationId xmlns:a16="http://schemas.microsoft.com/office/drawing/2014/main" id="{A395DE7C-3B9E-05DA-60F6-8CEC227EBC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29500" y="3871913"/>
            <a:ext cx="3924300" cy="2603500"/>
          </a:xfrm>
          <a:prstGeom prst="rect">
            <a:avLst/>
          </a:prstGeom>
        </p:spPr>
      </p:pic>
      <p:sp>
        <p:nvSpPr>
          <p:cNvPr id="6" name="Title 5">
            <a:extLst>
              <a:ext uri="{FF2B5EF4-FFF2-40B4-BE49-F238E27FC236}">
                <a16:creationId xmlns:a16="http://schemas.microsoft.com/office/drawing/2014/main" id="{1112862D-A3E1-1A13-E2CF-2F18B3E712C7}"/>
              </a:ext>
            </a:extLst>
          </p:cNvPr>
          <p:cNvSpPr txBox="1">
            <a:spLocks/>
          </p:cNvSpPr>
          <p:nvPr/>
        </p:nvSpPr>
        <p:spPr>
          <a:xfrm>
            <a:off x="606286" y="283714"/>
            <a:ext cx="10747514" cy="1225998"/>
          </a:xfrm>
          <a:prstGeom prst="rect">
            <a:avLst/>
          </a:prstGeom>
        </p:spPr>
        <p:txBody>
          <a:bodyPr vert="horz" lIns="91440" tIns="45720" rIns="91440" bIns="45720" rtlCol="0" anchor="ctr">
            <a:normAutofit lnSpcReduction="1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lnSpc>
                <a:spcPct val="150000"/>
              </a:lnSpc>
            </a:pPr>
            <a:r>
              <a:rPr lang="en-GB" sz="2800" b="1" dirty="0">
                <a:solidFill>
                  <a:srgbClr val="008A26"/>
                </a:solidFill>
                <a:latin typeface="Cera Pro Macmillan Black" panose="00000A00000000000000" pitchFamily="2" charset="0"/>
              </a:rPr>
              <a:t>Phase 2 : </a:t>
            </a:r>
            <a:r>
              <a:rPr lang="en-GB" sz="2800" dirty="0">
                <a:solidFill>
                  <a:srgbClr val="008A26"/>
                </a:solidFill>
                <a:latin typeface="Cera Pro Macmillan Black" panose="00000A00000000000000" pitchFamily="2" charset="0"/>
              </a:rPr>
              <a:t>Evaluation of domestic abuse training for the cancer workforce</a:t>
            </a:r>
          </a:p>
        </p:txBody>
      </p:sp>
    </p:spTree>
    <p:extLst>
      <p:ext uri="{BB962C8B-B14F-4D97-AF65-F5344CB8AC3E}">
        <p14:creationId xmlns:p14="http://schemas.microsoft.com/office/powerpoint/2010/main" val="1950250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5">
            <a:extLst>
              <a:ext uri="{FF2B5EF4-FFF2-40B4-BE49-F238E27FC236}">
                <a16:creationId xmlns:a16="http://schemas.microsoft.com/office/drawing/2014/main" id="{CEE32639-D1EE-3A65-2254-2234BD391FB9}"/>
              </a:ext>
            </a:extLst>
          </p:cNvPr>
          <p:cNvSpPr txBox="1">
            <a:spLocks/>
          </p:cNvSpPr>
          <p:nvPr/>
        </p:nvSpPr>
        <p:spPr>
          <a:xfrm>
            <a:off x="722243" y="2645914"/>
            <a:ext cx="10747514" cy="122599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lnSpc>
                <a:spcPct val="150000"/>
              </a:lnSpc>
            </a:pPr>
            <a:r>
              <a:rPr lang="en-GB" sz="2800" b="1" dirty="0">
                <a:solidFill>
                  <a:srgbClr val="008A26"/>
                </a:solidFill>
                <a:latin typeface="Cera Pro Macmillan Black" panose="00000A00000000000000" pitchFamily="2" charset="0"/>
              </a:rPr>
              <a:t>Marion</a:t>
            </a:r>
            <a:endParaRPr lang="en-GB" sz="2800" dirty="0">
              <a:solidFill>
                <a:srgbClr val="008A26"/>
              </a:solidFill>
              <a:latin typeface="Cera Pro Macmillan Black" panose="00000A00000000000000" pitchFamily="2" charset="0"/>
            </a:endParaRPr>
          </a:p>
        </p:txBody>
      </p:sp>
    </p:spTree>
    <p:extLst>
      <p:ext uri="{BB962C8B-B14F-4D97-AF65-F5344CB8AC3E}">
        <p14:creationId xmlns:p14="http://schemas.microsoft.com/office/powerpoint/2010/main" val="285517418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4573</TotalTime>
  <Words>2482</Words>
  <Application>Microsoft Office PowerPoint</Application>
  <PresentationFormat>Widescreen</PresentationFormat>
  <Paragraphs>179</Paragraphs>
  <Slides>16</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Arial Black</vt:lpstr>
      <vt:lpstr>Calibri</vt:lpstr>
      <vt:lpstr>Cera Pro Macmillan</vt:lpstr>
      <vt:lpstr>Cera Pro Macmillan Black</vt:lpstr>
      <vt:lpstr>Roboto</vt:lpstr>
      <vt:lpstr>1_Office Theme</vt:lpstr>
      <vt:lpstr>Enhancing the Cancer Workforce Response to Domestic Abuse </vt:lpstr>
      <vt:lpstr>PowerPoint Presentation</vt:lpstr>
      <vt:lpstr>Domestic abuse is an incident or pattern of incidents of controlling, coercive, threatening, degrading and violent behaviour, including sexual violence, in the majority of cases by a partner or ex-partner, but also by a family member or carer. </vt:lpstr>
      <vt:lpstr>Cancer and domestic abuse are both extremely common and therefore some peoples experience of these two things will unfortunately overlap. </vt:lpstr>
      <vt:lpstr>Phase 1 : Surveys and interviews with cancer professionals and survivors</vt:lpstr>
      <vt:lpstr>“I had thought that cancer would make the abuse stop but it gave an excuse for it to get worse”</vt:lpstr>
      <vt:lpstr>PowerPoint Presentation</vt:lpstr>
      <vt:lpstr>PowerPoint Presentation</vt:lpstr>
      <vt:lpstr>PowerPoint Presentation</vt:lpstr>
      <vt:lpstr>PowerPoint Presentation</vt:lpstr>
      <vt:lpstr>A toolkit for cancer professionals</vt:lpstr>
      <vt:lpstr>Key reflections, relevant to the cancer workforce</vt:lpstr>
      <vt:lpstr>Remember the intersection of cancer and domestic abuse</vt:lpstr>
      <vt:lpstr>Next Steps</vt:lpstr>
      <vt:lpstr>What can you do now?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Sandi Dheensa</dc:creator>
  <cp:lastModifiedBy>MALIN, Nikki (NHS SOUTH, CENTRAL AND WEST COMMISSIONING SUPPORT UNIT)</cp:lastModifiedBy>
  <cp:revision>66</cp:revision>
  <dcterms:created xsi:type="dcterms:W3CDTF">2022-04-04T14:13:06Z</dcterms:created>
  <dcterms:modified xsi:type="dcterms:W3CDTF">2024-10-15T11:11:06Z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3db33b4-a63f-4007-aaec-b423b3a8a4c5_Enabled">
    <vt:lpwstr>true</vt:lpwstr>
  </property>
  <property fmtid="{D5CDD505-2E9C-101B-9397-08002B2CF9AE}" pid="3" name="MSIP_Label_33db33b4-a63f-4007-aaec-b423b3a8a4c5_SetDate">
    <vt:lpwstr>2024-09-24T08:31:57Z</vt:lpwstr>
  </property>
  <property fmtid="{D5CDD505-2E9C-101B-9397-08002B2CF9AE}" pid="4" name="MSIP_Label_33db33b4-a63f-4007-aaec-b423b3a8a4c5_Method">
    <vt:lpwstr>Privileged</vt:lpwstr>
  </property>
  <property fmtid="{D5CDD505-2E9C-101B-9397-08002B2CF9AE}" pid="5" name="MSIP_Label_33db33b4-a63f-4007-aaec-b423b3a8a4c5_Name">
    <vt:lpwstr>Internal</vt:lpwstr>
  </property>
  <property fmtid="{D5CDD505-2E9C-101B-9397-08002B2CF9AE}" pid="6" name="MSIP_Label_33db33b4-a63f-4007-aaec-b423b3a8a4c5_SiteId">
    <vt:lpwstr>d01b6c12-fc67-4721-9818-7931d8b9a472</vt:lpwstr>
  </property>
  <property fmtid="{D5CDD505-2E9C-101B-9397-08002B2CF9AE}" pid="7" name="MSIP_Label_33db33b4-a63f-4007-aaec-b423b3a8a4c5_ActionId">
    <vt:lpwstr>31bb93ae-caa6-4f12-9c1f-95228bc43bc5</vt:lpwstr>
  </property>
  <property fmtid="{D5CDD505-2E9C-101B-9397-08002B2CF9AE}" pid="8" name="MSIP_Label_33db33b4-a63f-4007-aaec-b423b3a8a4c5_ContentBits">
    <vt:lpwstr>2</vt:lpwstr>
  </property>
  <property fmtid="{D5CDD505-2E9C-101B-9397-08002B2CF9AE}" pid="9" name="ClassificationContentMarkingFooterLocations">
    <vt:lpwstr>1_Office Theme:5</vt:lpwstr>
  </property>
  <property fmtid="{D5CDD505-2E9C-101B-9397-08002B2CF9AE}" pid="10" name="ClassificationContentMarkingFooterText">
    <vt:lpwstr>Macmillan Internal</vt:lpwstr>
  </property>
</Properties>
</file>