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8"/>
  </p:notesMasterIdLst>
  <p:sldIdLst>
    <p:sldId id="257" r:id="rId5"/>
    <p:sldId id="2147472458" r:id="rId6"/>
    <p:sldId id="2147472456" r:id="rId7"/>
    <p:sldId id="2147472497" r:id="rId8"/>
    <p:sldId id="2147472457" r:id="rId9"/>
    <p:sldId id="2147472459" r:id="rId10"/>
    <p:sldId id="2147472460" r:id="rId11"/>
    <p:sldId id="2147472461" r:id="rId12"/>
    <p:sldId id="2147472462" r:id="rId13"/>
    <p:sldId id="2147472469" r:id="rId14"/>
    <p:sldId id="2147472470" r:id="rId15"/>
    <p:sldId id="2147472471" r:id="rId16"/>
    <p:sldId id="2147472472" r:id="rId17"/>
    <p:sldId id="2147472473" r:id="rId18"/>
    <p:sldId id="2147472491" r:id="rId19"/>
    <p:sldId id="2147472486" r:id="rId20"/>
    <p:sldId id="2147472475" r:id="rId21"/>
    <p:sldId id="2147472474" r:id="rId22"/>
    <p:sldId id="2147472476" r:id="rId23"/>
    <p:sldId id="2147472484" r:id="rId24"/>
    <p:sldId id="2147472478" r:id="rId25"/>
    <p:sldId id="2147472494" r:id="rId26"/>
    <p:sldId id="2147472485" r:id="rId27"/>
    <p:sldId id="2147472480" r:id="rId28"/>
    <p:sldId id="2147472490" r:id="rId29"/>
    <p:sldId id="2147472498" r:id="rId30"/>
    <p:sldId id="2147472482" r:id="rId31"/>
    <p:sldId id="2147472477" r:id="rId32"/>
    <p:sldId id="2147472487" r:id="rId33"/>
    <p:sldId id="2147472479" r:id="rId34"/>
    <p:sldId id="2147472483" r:id="rId35"/>
    <p:sldId id="2147472492" r:id="rId36"/>
    <p:sldId id="21474724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E03B08-F8D2-BC42-06C3-B837C669BC19}" name="BELL, Stephanie (NHS BUCKINGHAMSHIRE, OXFORDSHIRE AND BERKSHIRE WEST INTEGRATED CARE BOARD)" initials="BB" userId="S::stephanie.bell3@nhs.net::9451db62-526a-47b9-983e-6a5c5ca612a8" providerId="AD"/>
  <p188:author id="{81C44D17-064F-9EBA-3CCD-09A1D54B7C39}" name="BEECH, Nicola (NHS BUCKINGHAMSHIRE, OXFORDSHIRE AND BERKSHIRE WEST ICB - 15A)" initials="B1" userId="S::nicola.beech@nhs.net::298a5816-8757-4ae0-9006-c8edc4be32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7030A0"/>
    <a:srgbClr val="8710E8"/>
    <a:srgbClr val="01ABAA"/>
    <a:srgbClr val="81D2E3"/>
    <a:srgbClr val="FF0066"/>
    <a:srgbClr val="ED008D"/>
    <a:srgbClr val="0070C0"/>
    <a:srgbClr val="005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F3D80E-7C14-CE5C-2936-C1A0294C77B9}" v="17" dt="2025-09-25T13:55:36.6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CC405-3EFC-452B-83F2-6E19980A4FF0}" type="datetimeFigureOut">
              <a:rPr lang="en-GB" smtClean="0"/>
              <a:t>25/09/2025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C787-2A06-456F-BA0F-E066B078D0AB}" type="slidenum">
              <a:rPr lang="en-GB" smtClean="0"/>
              <a:t>‹#›</a:t>
            </a:fld>
            <a:endParaRPr lang="en-GB"/>
          </a:p>
        </p:txBody>
      </p:sp>
    </p:spTree>
    <p:extLst>
      <p:ext uri="{BB962C8B-B14F-4D97-AF65-F5344CB8AC3E}">
        <p14:creationId xmlns:p14="http://schemas.microsoft.com/office/powerpoint/2010/main" val="30702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0420-9F3B-C060-CF2A-32CA53419E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850F0C-3EAA-70B0-BDB5-69F8EBC1F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9EB143-FDBB-5E4C-D56C-00AE55C73669}"/>
              </a:ext>
            </a:extLst>
          </p:cNvPr>
          <p:cNvSpPr>
            <a:spLocks noGrp="1"/>
          </p:cNvSpPr>
          <p:nvPr>
            <p:ph type="dt" sz="half" idx="10"/>
          </p:nvPr>
        </p:nvSpPr>
        <p:spPr/>
        <p:txBody>
          <a:bodyPr/>
          <a:lstStyle/>
          <a:p>
            <a:fld id="{EE844616-B60C-45C1-892C-ACF7985A8EA7}" type="datetime1">
              <a:rPr lang="en-GB" smtClean="0"/>
              <a:t>25/09/2025</a:t>
            </a:fld>
            <a:endParaRPr lang="en-GB"/>
          </a:p>
        </p:txBody>
      </p:sp>
      <p:sp>
        <p:nvSpPr>
          <p:cNvPr id="5" name="Footer Placeholder 4">
            <a:extLst>
              <a:ext uri="{FF2B5EF4-FFF2-40B4-BE49-F238E27FC236}">
                <a16:creationId xmlns:a16="http://schemas.microsoft.com/office/drawing/2014/main" id="{0A883FE2-9BCD-A220-84C5-EF3551E20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BAE9B2-44DD-E5E4-454D-66964AB1628D}"/>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85549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D591-D37C-CF9A-FFC6-64C382E1CDB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D38E84-50FD-8C97-98BF-D4B77EE40C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0B787C-D446-7122-0872-660507824CB8}"/>
              </a:ext>
            </a:extLst>
          </p:cNvPr>
          <p:cNvSpPr>
            <a:spLocks noGrp="1"/>
          </p:cNvSpPr>
          <p:nvPr>
            <p:ph type="dt" sz="half" idx="10"/>
          </p:nvPr>
        </p:nvSpPr>
        <p:spPr/>
        <p:txBody>
          <a:bodyPr/>
          <a:lstStyle/>
          <a:p>
            <a:fld id="{B70CA4CB-656A-44A4-B057-33F5E3B093B3}" type="datetime1">
              <a:rPr lang="en-GB" smtClean="0"/>
              <a:t>25/09/2025</a:t>
            </a:fld>
            <a:endParaRPr lang="en-GB"/>
          </a:p>
        </p:txBody>
      </p:sp>
      <p:sp>
        <p:nvSpPr>
          <p:cNvPr id="5" name="Footer Placeholder 4">
            <a:extLst>
              <a:ext uri="{FF2B5EF4-FFF2-40B4-BE49-F238E27FC236}">
                <a16:creationId xmlns:a16="http://schemas.microsoft.com/office/drawing/2014/main" id="{600FF684-80FB-C1C7-D32D-CDE2F1A2E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0A76BF-91D0-47A5-BB69-44FE0998EBCB}"/>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367417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D8B14-079C-2A75-FAB7-87A4A971EC3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845820-EE1E-7844-0332-B794686B4B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B93D9C-7DB8-18C6-A3A6-6C23AAF6BF8F}"/>
              </a:ext>
            </a:extLst>
          </p:cNvPr>
          <p:cNvSpPr>
            <a:spLocks noGrp="1"/>
          </p:cNvSpPr>
          <p:nvPr>
            <p:ph type="dt" sz="half" idx="10"/>
          </p:nvPr>
        </p:nvSpPr>
        <p:spPr/>
        <p:txBody>
          <a:bodyPr/>
          <a:lstStyle/>
          <a:p>
            <a:fld id="{CE7815EE-94CF-449C-8325-196A2DB00187}" type="datetime1">
              <a:rPr lang="en-GB" smtClean="0"/>
              <a:t>25/09/2025</a:t>
            </a:fld>
            <a:endParaRPr lang="en-GB"/>
          </a:p>
        </p:txBody>
      </p:sp>
      <p:sp>
        <p:nvSpPr>
          <p:cNvPr id="5" name="Footer Placeholder 4">
            <a:extLst>
              <a:ext uri="{FF2B5EF4-FFF2-40B4-BE49-F238E27FC236}">
                <a16:creationId xmlns:a16="http://schemas.microsoft.com/office/drawing/2014/main" id="{1DEA6889-C777-1C42-ECC4-FFC9289AA1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8BE2F-BAE6-1705-616E-652A98EA37AF}"/>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216933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F7FB-A087-C6A7-5C42-81B34FC3D0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694104-1FB7-16E6-9C52-C6705A5B89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DBFA5F-6357-4473-844A-3C429F642762}"/>
              </a:ext>
            </a:extLst>
          </p:cNvPr>
          <p:cNvSpPr>
            <a:spLocks noGrp="1"/>
          </p:cNvSpPr>
          <p:nvPr>
            <p:ph type="dt" sz="half" idx="10"/>
          </p:nvPr>
        </p:nvSpPr>
        <p:spPr/>
        <p:txBody>
          <a:bodyPr/>
          <a:lstStyle/>
          <a:p>
            <a:fld id="{3AB2675D-3296-4D8B-B10C-EFB387517316}" type="datetime1">
              <a:rPr lang="en-GB" smtClean="0"/>
              <a:t>25/09/2025</a:t>
            </a:fld>
            <a:endParaRPr lang="en-GB"/>
          </a:p>
        </p:txBody>
      </p:sp>
      <p:sp>
        <p:nvSpPr>
          <p:cNvPr id="5" name="Footer Placeholder 4">
            <a:extLst>
              <a:ext uri="{FF2B5EF4-FFF2-40B4-BE49-F238E27FC236}">
                <a16:creationId xmlns:a16="http://schemas.microsoft.com/office/drawing/2014/main" id="{B3DE8649-6300-FDD1-003D-0A668BEA2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290B33-EA60-97DD-FF84-BE8BD52830A2}"/>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24009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6884-B57D-9B70-8129-40C208594B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A264F7-2929-B493-42AC-9E960B63A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D9E568-9CF1-A76D-EB9C-4CD836918690}"/>
              </a:ext>
            </a:extLst>
          </p:cNvPr>
          <p:cNvSpPr>
            <a:spLocks noGrp="1"/>
          </p:cNvSpPr>
          <p:nvPr>
            <p:ph type="dt" sz="half" idx="10"/>
          </p:nvPr>
        </p:nvSpPr>
        <p:spPr/>
        <p:txBody>
          <a:bodyPr/>
          <a:lstStyle/>
          <a:p>
            <a:fld id="{29631EB1-1F2C-42E7-A4ED-805E45F2E215}" type="datetime1">
              <a:rPr lang="en-GB" smtClean="0"/>
              <a:t>25/09/2025</a:t>
            </a:fld>
            <a:endParaRPr lang="en-GB"/>
          </a:p>
        </p:txBody>
      </p:sp>
      <p:sp>
        <p:nvSpPr>
          <p:cNvPr id="5" name="Footer Placeholder 4">
            <a:extLst>
              <a:ext uri="{FF2B5EF4-FFF2-40B4-BE49-F238E27FC236}">
                <a16:creationId xmlns:a16="http://schemas.microsoft.com/office/drawing/2014/main" id="{4465E408-05C3-0654-9DC5-5216E0789A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9C2F0F-BE50-B807-ACB8-B62B91DBE5E8}"/>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161296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19D0-A1EB-9330-D7E5-DE4030DADD7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869AAB-9323-5E40-2594-86D07E58EA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77BE63-7403-8882-6AEC-75C28FEE35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E7B8DC9-DCE2-E51E-9B87-6B2F54A78012}"/>
              </a:ext>
            </a:extLst>
          </p:cNvPr>
          <p:cNvSpPr>
            <a:spLocks noGrp="1"/>
          </p:cNvSpPr>
          <p:nvPr>
            <p:ph type="dt" sz="half" idx="10"/>
          </p:nvPr>
        </p:nvSpPr>
        <p:spPr/>
        <p:txBody>
          <a:bodyPr/>
          <a:lstStyle/>
          <a:p>
            <a:fld id="{AA645EDA-C019-4332-960F-0B8E41842EA2}" type="datetime1">
              <a:rPr lang="en-GB" smtClean="0"/>
              <a:t>25/09/2025</a:t>
            </a:fld>
            <a:endParaRPr lang="en-GB"/>
          </a:p>
        </p:txBody>
      </p:sp>
      <p:sp>
        <p:nvSpPr>
          <p:cNvPr id="6" name="Footer Placeholder 5">
            <a:extLst>
              <a:ext uri="{FF2B5EF4-FFF2-40B4-BE49-F238E27FC236}">
                <a16:creationId xmlns:a16="http://schemas.microsoft.com/office/drawing/2014/main" id="{02BBC968-C13D-732D-CFBD-CDF1BBCE6D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701F89-CB22-E852-299F-4D8A33DE7E28}"/>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264573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71AC-ADCF-2067-9AC9-41609417AA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44D41E1-A617-DE6E-1131-EF9B2F011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3DE836-11B8-405B-C2E2-469EB5614A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DFEAA3-6AB9-FE88-7E96-57B838A3A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172EB1-9A75-F590-FA18-9E223FE89B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1704F44-D9A6-18BB-E9B6-999B5C250D33}"/>
              </a:ext>
            </a:extLst>
          </p:cNvPr>
          <p:cNvSpPr>
            <a:spLocks noGrp="1"/>
          </p:cNvSpPr>
          <p:nvPr>
            <p:ph type="dt" sz="half" idx="10"/>
          </p:nvPr>
        </p:nvSpPr>
        <p:spPr/>
        <p:txBody>
          <a:bodyPr/>
          <a:lstStyle/>
          <a:p>
            <a:fld id="{3758364D-CD0B-4A41-BBA4-E028A3C41917}" type="datetime1">
              <a:rPr lang="en-GB" smtClean="0"/>
              <a:t>25/09/2025</a:t>
            </a:fld>
            <a:endParaRPr lang="en-GB"/>
          </a:p>
        </p:txBody>
      </p:sp>
      <p:sp>
        <p:nvSpPr>
          <p:cNvPr id="8" name="Footer Placeholder 7">
            <a:extLst>
              <a:ext uri="{FF2B5EF4-FFF2-40B4-BE49-F238E27FC236}">
                <a16:creationId xmlns:a16="http://schemas.microsoft.com/office/drawing/2014/main" id="{A79C5B16-0B41-180F-F450-3F8431A3B6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A6D662-3BBE-28F0-E1E8-F3FD3D2885B1}"/>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209037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98A2-F857-BD71-A90D-C1FDC2A37D2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30B1B8-9CEE-428E-AE79-BD284FE47192}"/>
              </a:ext>
            </a:extLst>
          </p:cNvPr>
          <p:cNvSpPr>
            <a:spLocks noGrp="1"/>
          </p:cNvSpPr>
          <p:nvPr>
            <p:ph type="dt" sz="half" idx="10"/>
          </p:nvPr>
        </p:nvSpPr>
        <p:spPr/>
        <p:txBody>
          <a:bodyPr/>
          <a:lstStyle/>
          <a:p>
            <a:fld id="{A0D433E7-6F91-4FFF-8F62-13296FAEF670}" type="datetime1">
              <a:rPr lang="en-GB" smtClean="0"/>
              <a:t>25/09/2025</a:t>
            </a:fld>
            <a:endParaRPr lang="en-GB"/>
          </a:p>
        </p:txBody>
      </p:sp>
      <p:sp>
        <p:nvSpPr>
          <p:cNvPr id="4" name="Footer Placeholder 3">
            <a:extLst>
              <a:ext uri="{FF2B5EF4-FFF2-40B4-BE49-F238E27FC236}">
                <a16:creationId xmlns:a16="http://schemas.microsoft.com/office/drawing/2014/main" id="{450DCD7A-65FA-7D74-9E53-ABBA2632C3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9A069C4-215C-0E57-944E-69FF4EECF810}"/>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121884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DABAA-14AC-5CD1-72E7-F01225BFAF13}"/>
              </a:ext>
            </a:extLst>
          </p:cNvPr>
          <p:cNvSpPr>
            <a:spLocks noGrp="1"/>
          </p:cNvSpPr>
          <p:nvPr>
            <p:ph type="dt" sz="half" idx="10"/>
          </p:nvPr>
        </p:nvSpPr>
        <p:spPr/>
        <p:txBody>
          <a:bodyPr/>
          <a:lstStyle/>
          <a:p>
            <a:fld id="{27ABB766-548D-4817-AEA7-6B6EC53E12AC}" type="datetime1">
              <a:rPr lang="en-GB" smtClean="0"/>
              <a:t>25/09/2025</a:t>
            </a:fld>
            <a:endParaRPr lang="en-GB"/>
          </a:p>
        </p:txBody>
      </p:sp>
      <p:sp>
        <p:nvSpPr>
          <p:cNvPr id="3" name="Footer Placeholder 2">
            <a:extLst>
              <a:ext uri="{FF2B5EF4-FFF2-40B4-BE49-F238E27FC236}">
                <a16:creationId xmlns:a16="http://schemas.microsoft.com/office/drawing/2014/main" id="{8AEF362B-5589-F29A-0BBB-69108E4DF2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A56220D-ABA4-3CE3-8003-83F7BBB7FF67}"/>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424741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401B-F44E-9F84-EFD5-6A9A5FFE50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8D2BFB-8303-AB5F-8739-A5D14B3F9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AC340B-29C8-91C4-A593-E9590068F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448749-1F5A-DC60-5827-2634683827B6}"/>
              </a:ext>
            </a:extLst>
          </p:cNvPr>
          <p:cNvSpPr>
            <a:spLocks noGrp="1"/>
          </p:cNvSpPr>
          <p:nvPr>
            <p:ph type="dt" sz="half" idx="10"/>
          </p:nvPr>
        </p:nvSpPr>
        <p:spPr/>
        <p:txBody>
          <a:bodyPr/>
          <a:lstStyle/>
          <a:p>
            <a:fld id="{0BB034BB-F590-429C-91D6-5CE97118946C}" type="datetime1">
              <a:rPr lang="en-GB" smtClean="0"/>
              <a:t>25/09/2025</a:t>
            </a:fld>
            <a:endParaRPr lang="en-GB"/>
          </a:p>
        </p:txBody>
      </p:sp>
      <p:sp>
        <p:nvSpPr>
          <p:cNvPr id="6" name="Footer Placeholder 5">
            <a:extLst>
              <a:ext uri="{FF2B5EF4-FFF2-40B4-BE49-F238E27FC236}">
                <a16:creationId xmlns:a16="http://schemas.microsoft.com/office/drawing/2014/main" id="{73EBD87F-706B-65C4-492A-3B9F5F78E2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580D24-A912-3AB9-3225-1B11A2C5E664}"/>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24169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1091-88CC-C857-C87A-449FFC7C29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B1258E-4564-3608-F4A9-3DEA5B2BE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AFCD57-97EB-88DD-1DB4-0EABBB571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234555-8BFA-E587-558E-2022051B3415}"/>
              </a:ext>
            </a:extLst>
          </p:cNvPr>
          <p:cNvSpPr>
            <a:spLocks noGrp="1"/>
          </p:cNvSpPr>
          <p:nvPr>
            <p:ph type="dt" sz="half" idx="10"/>
          </p:nvPr>
        </p:nvSpPr>
        <p:spPr/>
        <p:txBody>
          <a:bodyPr/>
          <a:lstStyle/>
          <a:p>
            <a:fld id="{8B75DB3E-9D33-4A94-AD84-B89D3EDF0C1B}" type="datetime1">
              <a:rPr lang="en-GB" smtClean="0"/>
              <a:t>25/09/2025</a:t>
            </a:fld>
            <a:endParaRPr lang="en-GB"/>
          </a:p>
        </p:txBody>
      </p:sp>
      <p:sp>
        <p:nvSpPr>
          <p:cNvPr id="6" name="Footer Placeholder 5">
            <a:extLst>
              <a:ext uri="{FF2B5EF4-FFF2-40B4-BE49-F238E27FC236}">
                <a16:creationId xmlns:a16="http://schemas.microsoft.com/office/drawing/2014/main" id="{F0FDEC7C-C2A8-0AC3-5495-C9975C3AFFC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1301E3-0119-0968-0901-4A1B6C6EA238}"/>
              </a:ext>
            </a:extLst>
          </p:cNvPr>
          <p:cNvSpPr>
            <a:spLocks noGrp="1"/>
          </p:cNvSpPr>
          <p:nvPr>
            <p:ph type="sldNum" sz="quarter" idx="12"/>
          </p:nvPr>
        </p:nvSpPr>
        <p:spPr/>
        <p:txBody>
          <a:bodyPr/>
          <a:lstStyle/>
          <a:p>
            <a:fld id="{30916248-1575-4D68-B685-83B6B91252A1}" type="slidenum">
              <a:rPr lang="en-GB" smtClean="0"/>
              <a:t>‹#›</a:t>
            </a:fld>
            <a:endParaRPr lang="en-GB"/>
          </a:p>
        </p:txBody>
      </p:sp>
    </p:spTree>
    <p:extLst>
      <p:ext uri="{BB962C8B-B14F-4D97-AF65-F5344CB8AC3E}">
        <p14:creationId xmlns:p14="http://schemas.microsoft.com/office/powerpoint/2010/main" val="30673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C0960-1357-201A-81B1-2C01EC580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CBBEED0-EDAB-ED13-9C88-0DA3D3156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9CA424-5641-1DD7-DC3B-3FB369380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6AE8C-E228-4E2B-858F-7ED6FB8F19CB}" type="datetime1">
              <a:rPr lang="en-GB" smtClean="0"/>
              <a:t>25/09/2025</a:t>
            </a:fld>
            <a:endParaRPr lang="en-GB"/>
          </a:p>
        </p:txBody>
      </p:sp>
      <p:sp>
        <p:nvSpPr>
          <p:cNvPr id="5" name="Footer Placeholder 4">
            <a:extLst>
              <a:ext uri="{FF2B5EF4-FFF2-40B4-BE49-F238E27FC236}">
                <a16:creationId xmlns:a16="http://schemas.microsoft.com/office/drawing/2014/main" id="{A0CA9A38-77D6-4BA6-1132-ABC4C8018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5E966F1-AA71-21FF-351C-8804E0593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916248-1575-4D68-B685-83B6B91252A1}" type="slidenum">
              <a:rPr lang="en-GB" smtClean="0"/>
              <a:t>‹#›</a:t>
            </a:fld>
            <a:endParaRPr lang="en-GB"/>
          </a:p>
        </p:txBody>
      </p:sp>
    </p:spTree>
    <p:extLst>
      <p:ext uri="{BB962C8B-B14F-4D97-AF65-F5344CB8AC3E}">
        <p14:creationId xmlns:p14="http://schemas.microsoft.com/office/powerpoint/2010/main" val="195526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learnzone.org.uk/courses/course.php?id=324" TargetMode="External"/><Relationship Id="rId13" Type="http://schemas.openxmlformats.org/officeDocument/2006/relationships/image" Target="../media/image1.jpeg"/><Relationship Id="rId3" Type="http://schemas.openxmlformats.org/officeDocument/2006/relationships/hyperlink" Target="https://view.officeapps.live.com/op/view.aspx?src=https%3A%2F%2Fwww.cancerresearchuk.org%2Fsites%2Fdefault%2Ffiles%2Fncda_2014_datacollectiontemplate.xlsx&amp;wdOrigin=BROWSELINK" TargetMode="External"/><Relationship Id="rId7" Type="http://schemas.openxmlformats.org/officeDocument/2006/relationships/hyperlink" Target="https://www.macmillan.org.uk/healthcare-professionals/cancer-pathways/prevention-and-diagnosis/safety-netting" TargetMode="External"/><Relationship Id="rId12" Type="http://schemas.openxmlformats.org/officeDocument/2006/relationships/image" Target="../media/image13.png"/><Relationship Id="rId2" Type="http://schemas.openxmlformats.org/officeDocument/2006/relationships/hyperlink" Target="https://view.officeapps.live.com/op/view.aspx?src=https%3A%2F%2Fwww.cancerresearchuk.org%2Fsites%2Fdefault%2Ffiles%2Fncda_data_proforma_-_indivdiual_patients_0.docx&amp;wdOrigin=BROWSELINK" TargetMode="External"/><Relationship Id="rId1" Type="http://schemas.openxmlformats.org/officeDocument/2006/relationships/slideLayout" Target="../slideLayouts/slideLayout7.xml"/><Relationship Id="rId6" Type="http://schemas.openxmlformats.org/officeDocument/2006/relationships/hyperlink" Target="https://www.cancerresearchuk.org/sites/default/files/cruk_ng12_interactive_symptoms_guide.pdf" TargetMode="External"/><Relationship Id="rId11" Type="http://schemas.openxmlformats.org/officeDocument/2006/relationships/hyperlink" Target="https://www.gatewayc.org.uk/courses/improving-the-quality-of-your-referral/" TargetMode="External"/><Relationship Id="rId5" Type="http://schemas.openxmlformats.org/officeDocument/2006/relationships/hyperlink" Target="https://publications.cancerresearchuk.org/products/symptom-reference-guide-infographic" TargetMode="External"/><Relationship Id="rId10" Type="http://schemas.openxmlformats.org/officeDocument/2006/relationships/hyperlink" Target="https://www.cancerresearchuk.org/health-professional/diagnosis/primary-care/remote-consultations" TargetMode="External"/><Relationship Id="rId4" Type="http://schemas.openxmlformats.org/officeDocument/2006/relationships/hyperlink" Target="https://fingertips.phe.org.uk/profile/cancerservices" TargetMode="External"/><Relationship Id="rId9" Type="http://schemas.openxmlformats.org/officeDocument/2006/relationships/hyperlink" Target="https://www.cancerresearchuk.org/health-professional/awareness-and-preven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fingertips.phe.org.uk/profile/cancerservices"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doctors.net.uk/Login/Login.aspx?returnUrl=%2feClient%2fcruk%2fgcglu-2.0%2fmessage-2.html&amp;go=true" TargetMode="External"/><Relationship Id="rId3" Type="http://schemas.openxmlformats.org/officeDocument/2006/relationships/hyperlink" Target="https://thamesvalleycanceralliance.nhs.uk/our-work/cancer-screening-videos/" TargetMode="External"/><Relationship Id="rId7" Type="http://schemas.openxmlformats.org/officeDocument/2006/relationships/hyperlink" Target="https://assets.ctfassets.net/u7vsjnoopqo5/6Gnr7gdHHbwxElvpyYPC1Q/6b0ea4c1185233aa799f8f96f2a9d471/screening_vs_symptomatic_fit_graphic_england.pdf" TargetMode="External"/><Relationship Id="rId2" Type="http://schemas.openxmlformats.org/officeDocument/2006/relationships/hyperlink" Target="https://www.nice.org.uk/guidance/dg56" TargetMode="External"/><Relationship Id="rId1" Type="http://schemas.openxmlformats.org/officeDocument/2006/relationships/slideLayout" Target="../slideLayouts/slideLayout7.xml"/><Relationship Id="rId6" Type="http://schemas.openxmlformats.org/officeDocument/2006/relationships/hyperlink" Target="https://www.cancerresearchuk.org/health-professional/diagnosis/primary-care/primary-care-investigations/fit-symptomatic" TargetMode="External"/><Relationship Id="rId5" Type="http://schemas.openxmlformats.org/officeDocument/2006/relationships/hyperlink" Target="https://www.gatewayc.org.uk/resources-for-england/?utm_source=alliance&amp;utm_medium=social&amp;utm_campaign=apr24engnationalfitresources" TargetMode="External"/><Relationship Id="rId10" Type="http://schemas.openxmlformats.org/officeDocument/2006/relationships/image" Target="../media/image1.jpeg"/><Relationship Id="rId4" Type="http://schemas.openxmlformats.org/officeDocument/2006/relationships/hyperlink" Target="https://www.gatewayc.org.uk/courses/colorectal-cancer/" TargetMode="Externa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ublications.cancerresearchuk.org/products/key-things-know-about-fit-england"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jpeg"/><Relationship Id="rId2" Type="http://schemas.openxmlformats.org/officeDocument/2006/relationships/hyperlink" Target="https://www.cancerresearchuk.org/health-professional/cancer-statistics/statistics-by-cancer-type/bowel-cancer" TargetMode="External"/><Relationship Id="rId1" Type="http://schemas.openxmlformats.org/officeDocument/2006/relationships/slideLayout" Target="../slideLayouts/slideLayout7.xml"/><Relationship Id="rId6" Type="http://schemas.openxmlformats.org/officeDocument/2006/relationships/hyperlink" Target="https://www.bmj.com/content/371/bmj.m3273.full" TargetMode="External"/><Relationship Id="rId5" Type="http://schemas.openxmlformats.org/officeDocument/2006/relationships/image" Target="../media/image18.png"/><Relationship Id="rId4" Type="http://schemas.openxmlformats.org/officeDocument/2006/relationships/hyperlink" Target="https://www.cancerresearchuk.org/health-professional/cancer-statistics/statistics-by-cancer-type/bowel-cancer/risk-factor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bowelcanceruk.org.uk/about-bowel-cancer/our-publications/symptoms-poster/" TargetMode="External"/><Relationship Id="rId7" Type="http://schemas.openxmlformats.org/officeDocument/2006/relationships/image" Target="../media/image21.png"/><Relationship Id="rId2" Type="http://schemas.openxmlformats.org/officeDocument/2006/relationships/hyperlink" Target="https://www.bowelcanceruk.org.uk/about-bowel-cancer/our-publications/the-facts-about-bowel-cancer/"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bcuk.adidocdn.dev/Publications/Bowel_Cancer_UK_Facts_About_Bowel_Cancer_Z_Cards_2025.pdf"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prostatecanceruk.org/prostate-information-and-support/risk-and-symptoms/are-you-at-risk" TargetMode="External"/><Relationship Id="rId2" Type="http://schemas.openxmlformats.org/officeDocument/2006/relationships/hyperlink" Target="https://www.cancerresearchuk.org/health-professional/cancer-statistics/statistics-by-cancer-type/prostate-cancer/risk-factors#heading-Three" TargetMode="Externa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hyperlink" Target="https://www.cancerresearchuk.org/about-cancer/tests-and-scans/prostate-specific-antigen-psa-test" TargetMode="External"/><Relationship Id="rId2" Type="http://schemas.openxmlformats.org/officeDocument/2006/relationships/hyperlink" Target="https://prostatecanceruk.org/prostate-information-and-support/prostate-tests/psa-blood-test"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prostatecanceruk.org/media/r4ulb3wj/digital-rectal-exam-faqs-june-2025.pdf" TargetMode="External"/><Relationship Id="rId4" Type="http://schemas.openxmlformats.org/officeDocument/2006/relationships/hyperlink" Target="https://prostatecanceruk.org/about-us/news-and-views/2025/06/rectal-exam-poor-test"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gatewayc.org.uk/cancer-keys/sir-chris-hoys-story-a-family-history-of-prostate-cancer/?utm_source=brevo&amp;utm_campaign=wc%20041124%20Cancer_key_prostate&amp;utm_medium=email" TargetMode="External"/><Relationship Id="rId7" Type="http://schemas.openxmlformats.org/officeDocument/2006/relationships/hyperlink" Target="https://edu.prostatecanceruk.org/courses/prostate-cancer-essentials/" TargetMode="External"/><Relationship Id="rId2" Type="http://schemas.openxmlformats.org/officeDocument/2006/relationships/hyperlink" Target="https://www.cancerresearchuk.org/health-professional/cancer-statistics/statistics-by-cancer-type/prostate-cancer/risk-factors#heading-Two" TargetMode="External"/><Relationship Id="rId1" Type="http://schemas.openxmlformats.org/officeDocument/2006/relationships/slideLayout" Target="../slideLayouts/slideLayout7.xml"/><Relationship Id="rId6" Type="http://schemas.openxmlformats.org/officeDocument/2006/relationships/hyperlink" Target="https://www.gatewayc.org.uk/courses/prostate-cancer/" TargetMode="External"/><Relationship Id="rId5" Type="http://schemas.openxmlformats.org/officeDocument/2006/relationships/hyperlink" Target="https://www.bbc.co.uk/sounds/play/m0024vtd" TargetMode="External"/><Relationship Id="rId4" Type="http://schemas.openxmlformats.org/officeDocument/2006/relationships/hyperlink" Target="https://www.cancerresearchuk.org/sites/default/files/cruk_prostate_uk_guide_nov22_.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prostatecanceruk.org/prostate-information-and-support/risk-and-symptoms/are-you-at-risk/risk-campaign-resources" TargetMode="External"/><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1.jpeg"/><Relationship Id="rId2" Type="http://schemas.openxmlformats.org/officeDocument/2006/relationships/hyperlink" Target="https://prostatecanceruk.org/prostate-information-and-support/risk-and-symptoms/are-you-at-risk/infographic-what-is-my-risk" TargetMode="External"/><Relationship Id="rId1" Type="http://schemas.openxmlformats.org/officeDocument/2006/relationships/slideLayout" Target="../slideLayouts/slideLayout7.xml"/><Relationship Id="rId6" Type="http://schemas.openxmlformats.org/officeDocument/2006/relationships/hyperlink" Target="https://shop.prostatecanceruk.org/our-publications/all-publications/1in8-a3" TargetMode="External"/><Relationship Id="rId11" Type="http://schemas.openxmlformats.org/officeDocument/2006/relationships/image" Target="../media/image26.png"/><Relationship Id="rId5" Type="http://schemas.openxmlformats.org/officeDocument/2006/relationships/image" Target="../media/image24.png"/><Relationship Id="rId10" Type="http://schemas.openxmlformats.org/officeDocument/2006/relationships/hyperlink" Target="https://prostatecanceruk.org/prostate-information-and-support/risk-and-symptoms/trans-women-and-prostate-cancer" TargetMode="External"/><Relationship Id="rId4" Type="http://schemas.openxmlformats.org/officeDocument/2006/relationships/hyperlink" Target="https://shop.prostatecanceruk.org/our-publications/awareness/1in4-a3" TargetMode="External"/><Relationship Id="rId9" Type="http://schemas.openxmlformats.org/officeDocument/2006/relationships/hyperlink" Target="https://prostatecanceruk.org/prostate-information-and-support/further-information/other-languages#:~:text=Bengali%20%2D%20%E0%A6%AA%E0%A7%8D%E0%A6%B0%E0%A7%8B%E0%A6%B8%E0%A7%8D%E0%A6%9F%E0%A7%87%E0%A6%9F%20%E0%A6%95%E0%A7%8D%E0%A6%AF%E0%A6%BE%E0%A6%A8%E0%A7%8D%E0%A6%B8%E0%A6%BE%E0%A6%B0-,About%20prostate%20cancer,here%5D%20%2D%20%E0%A6%86%E0%A6%AA%E0%A6%A8%E0%A6%BE%E0%A6%B0%20%E0%A6%AA%E0%A7%8D%E0%A6%B0%E0%A6%B8%E0%A7%8D%E0%A6%9F%E0%A7%87%E0%A6%9F%20%E0%A6%B8%E0%A6%AE%E0%A7%8D%E0%A6%AC%E0%A6%A8%E0%A7%8D%E0%A6%A7%E0%A7%87%20%E0%A6%9C%E0%A6%BE%E0%A6%A8%E0%A7%81%E0%A6%A8"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breastcancernow.org/sites/default/files/publications/pdf/bcc71_-_breast_pain_-_web_pdf.pdf"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www.gatewayc.org.uk/podcast/breast-cancer-early-diagnosis-in-black-and-asian-women/?utm_source=brevo&amp;utm_campaign=WC_07_07_2025_Sarcoma_GP_reflection&amp;utm_medium=email" TargetMode="External"/><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hyperlink" Target="https://coppafeel.org/wp-content/uploads/2024/10/CoppaFeel_Generic-Poster_.pdf?_gl=1*1c0rtns*_up*MQ..*_ga*MjE1MDc3Mzg0LjE3NTI2NjQ5MzI.*_ga_4L2ZBY8SS5*czE3NTI2NjQ5MzEkbzEkZzEkdDE3NTI2NjQ5NDUkajQ2JGwwJGgw&amp;gclid=EAIaIQobChMI2srb7KDBjgMVeIdQBh0f2SxOEAAYASAAEgLKO_D_BwE&amp;gclsrc=aw.ds" TargetMode="External"/><Relationship Id="rId3" Type="http://schemas.openxmlformats.org/officeDocument/2006/relationships/hyperlink" Target="https://coppafeel.org/breast-cancer-info-and-advice/what-is-breast-cancer/resources-for-trans-and-non-binary-people/" TargetMode="External"/><Relationship Id="rId7" Type="http://schemas.openxmlformats.org/officeDocument/2006/relationships/hyperlink" Target="http://ttps:/coppafeel.org/breast-cancer-info-and-advice/materials-resources/order-resources-for-people-with-a-learning-disability/?_gl=1*oe5xzx*_up*MQ..*_gs*MQ..*_ga*MTQ1NTAwMTk2MS4xNzUyNjY0NzE3*_ga_4L2ZBY8SS5*czE3NTI2NjQ3MTYkbzEkZzEkdDE3NTI2NjQ3NTEkajI1JGwwJGgw&amp;gclid=EAIaIQobChMI2srb7KDBjgMVeIdQBh0f2SxOEAAYASAAEgLKO_D_BwE&amp;gclsrc=aw.ds" TargetMode="External"/><Relationship Id="rId12" Type="http://schemas.openxmlformats.org/officeDocument/2006/relationships/image" Target="../media/image1.jpeg"/><Relationship Id="rId2" Type="http://schemas.openxmlformats.org/officeDocument/2006/relationships/hyperlink" Target="https://breastcancernow.org/download-and-order-publications" TargetMode="Externa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hyperlink" Target="https://breastcancernow.org/media-assets/nvkjdbvw/bcn_901_wip25_cause-poster.pdf" TargetMode="External"/><Relationship Id="rId10" Type="http://schemas.openxmlformats.org/officeDocument/2006/relationships/hyperlink" Target="https://coppafeel.org/wp-content/uploads/2024/10/CoppaFeel-x-Outpatients-Posters_.pdf?_gl=1*avtcb0*_up*MQ..*_ga*MjE1MDc3Mzg0LjE3NTI2NjQ5MzI.*_ga_4L2ZBY8SS5*czE3NTI2NjQ5MzEkbzEkZzEkdDE3NTI2NjUwMjMkajYwJGwwJGgw&amp;gclid=EAIaIQobChMI2srb7KDBjgMVeIdQBh0f2SxOEAAYASAAEgLKO_D_BwE&amp;gclsrc=aw.ds" TargetMode="External"/><Relationship Id="rId4" Type="http://schemas.openxmlformats.org/officeDocument/2006/relationships/image" Target="../media/image26.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5.png"/><Relationship Id="rId7" Type="http://schemas.openxmlformats.org/officeDocument/2006/relationships/hyperlink" Target="https://www.cancerresearchuk.org/health-professional/cancer-statistics/statistics-by-cancer-type/lung-cancer/risk-factors" TargetMode="Externa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hyperlink" Target="https://youtu.be/vkxDGK9gF9s?si=-kslet06j9KLBpZA" TargetMode="External"/><Relationship Id="rId5" Type="http://schemas.openxmlformats.org/officeDocument/2006/relationships/hyperlink" Target="https://youtu.be/gIbmqYEf2ag?si=1R6tuV0neQf0rjzr" TargetMode="External"/><Relationship Id="rId4" Type="http://schemas.openxmlformats.org/officeDocument/2006/relationships/hyperlink" Target="https://www.gatewayc.org.uk/podcast/lung-cancer"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nice.org.uk/guidance/ng12/chapter/Recommendations-organised-by-site-of-cancer#lung-and-pleural-cancers" TargetMode="External"/><Relationship Id="rId2" Type="http://schemas.openxmlformats.org/officeDocument/2006/relationships/hyperlink" Target="https://bjgp.org/content/56/529/570"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hyperlink" Target="mailto:england.tvcaadmin@nhs.net" TargetMode="External"/><Relationship Id="rId2" Type="http://schemas.openxmlformats.org/officeDocument/2006/relationships/hyperlink" Target="https://www.nhs.uk/conditions/lung-cancer-screenin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hyperlink" Target="https://www.pancreaticcancer.org.uk/health-professionals/learning-and-development-for-health-professionals/diabetes-resources-for-health-professionals/" TargetMode="External"/><Relationship Id="rId7" Type="http://schemas.openxmlformats.org/officeDocument/2006/relationships/image" Target="../media/image1.jpeg"/><Relationship Id="rId2" Type="http://schemas.openxmlformats.org/officeDocument/2006/relationships/hyperlink" Target="https://www.nice.org.uk/guidance/ng12/chapter/Recommendations-organised-by-site-of-cancer#upper-gastrointestinal-tract-cancers" TargetMode="Externa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https://pancreaticcanceraction.org/healthcare-professionals/resources-for-pharmacists/" TargetMode="External"/><Relationship Id="rId4" Type="http://schemas.openxmlformats.org/officeDocument/2006/relationships/hyperlink" Target="https://pancreaticcanceraction.org/healthcare-professionals/gp-resourc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pancreaticcancer.org.uk/information/family-history-of-pancreatic-cancer/"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s://pancreaticcanceraction.org/help-and-support/online-resources/accessible-resources/" TargetMode="External"/><Relationship Id="rId7" Type="http://schemas.openxmlformats.org/officeDocument/2006/relationships/hyperlink" Target="https://pancreaticcanceraction.org/wp-content/uploads/2022/12/PCA0030V6_Signs-and-Symptoms_A4.pdf" TargetMode="External"/><Relationship Id="rId12" Type="http://schemas.openxmlformats.org/officeDocument/2006/relationships/image" Target="../media/image44.png"/><Relationship Id="rId2" Type="http://schemas.openxmlformats.org/officeDocument/2006/relationships/hyperlink" Target="https://pancreaticcanceraction.org/resources-in-other-languages/" TargetMode="Externa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jpeg"/><Relationship Id="rId5" Type="http://schemas.openxmlformats.org/officeDocument/2006/relationships/hyperlink" Target="https://pancreaticcanceraction.org/take-action/raise-awareness/downloadable-awareness-materials/facts-poster-thumbnail/" TargetMode="External"/><Relationship Id="rId10" Type="http://schemas.openxmlformats.org/officeDocument/2006/relationships/image" Target="../media/image43.png"/><Relationship Id="rId4" Type="http://schemas.openxmlformats.org/officeDocument/2006/relationships/hyperlink" Target="https://www.pancreaticcancer.org.uk/easy-read-booklets/" TargetMode="External"/><Relationship Id="rId9" Type="http://schemas.openxmlformats.org/officeDocument/2006/relationships/hyperlink" Target="https://pancreaticcanceraction.org/wp-content/uploads/2022/12/PCA0063V4_Risk-Factors_A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6niD3kdSYk0" TargetMode="External"/><Relationship Id="rId2" Type="http://schemas.openxmlformats.org/officeDocument/2006/relationships/hyperlink" Target="https://www.cancerresearchuk.org/health-professional/diagnosis/primary-care/managing-non-specific-symptoms-in-primary-care" TargetMode="Externa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hyperlink" Target="https://www.doctors.net.uk/Login/Login.aspx?returnUrl=%2feClient%2fcruk%2fgcglu-2.0%2fmessage-12.html&amp;go=true" TargetMode="External"/><Relationship Id="rId4" Type="http://schemas.openxmlformats.org/officeDocument/2006/relationships/hyperlink" Target="https://www.gatewayc.org.uk/courses/non-specific-symptoms/"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support.ardens.org.uk/support/solutions/articles/31000070239-referral-safety-netting-email-referral-tracking-" TargetMode="External"/><Relationship Id="rId3" Type="http://schemas.openxmlformats.org/officeDocument/2006/relationships/hyperlink" Target="https://www.cancerresearchuk.org/sites/default/files/safety_netting_summary_march_2024.pdf" TargetMode="External"/><Relationship Id="rId7" Type="http://schemas.openxmlformats.org/officeDocument/2006/relationships/hyperlink" Target="https://support.ardens.org.uk/support/solutions/articles/31000070061-referral-safety-netting-letter" TargetMode="Externa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hyperlink" Target="https://support.ardens.org.uk/support/solutions/articles/31000159725-cancer-recognition" TargetMode="External"/><Relationship Id="rId5" Type="http://schemas.openxmlformats.org/officeDocument/2006/relationships/hyperlink" Target="https://www.cancerresearchuk.org/health-professional/diagnosis/suspected-cancer-referral-best-practice/safety-netting" TargetMode="External"/><Relationship Id="rId10" Type="http://schemas.openxmlformats.org/officeDocument/2006/relationships/image" Target="../media/image1.jpeg"/><Relationship Id="rId4" Type="http://schemas.openxmlformats.org/officeDocument/2006/relationships/image" Target="../media/image46.png"/><Relationship Id="rId9" Type="http://schemas.openxmlformats.org/officeDocument/2006/relationships/hyperlink" Target="https://support.ardens.org.uk/support/solutions/articles/31000070183-referral-safety-netting-referral-trackin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mailto:england.tvcaadmin@nhs.net" TargetMode="External"/><Relationship Id="rId3" Type="http://schemas.openxmlformats.org/officeDocument/2006/relationships/image" Target="../media/image7.png"/><Relationship Id="rId7" Type="http://schemas.openxmlformats.org/officeDocument/2006/relationships/hyperlink" Target="http://hhttps:/vimeo.com/575430317/fb3a5258db"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www.cancerresearchuk.org/health-professional/learning-and-support/resources/gp-contract-guide" TargetMode="External"/><Relationship Id="rId5" Type="http://schemas.openxmlformats.org/officeDocument/2006/relationships/hyperlink" Target="https://www.cancerresearchuk.org/health-professional/learning-and-support/resources/gp-contract-guide/delivering-the-pcn-service" TargetMode="External"/><Relationship Id="rId4" Type="http://schemas.openxmlformats.org/officeDocument/2006/relationships/hyperlink" Target="https://www.england.nhs.uk/wp-content/uploads/2025/03/PRN01903-network-contract-des-contract-specification-2025-26-v1.1.pdf" TargetMode="External"/><Relationship Id="rId9"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ECB8-FD25-0DD1-203C-54C17A2C764C}"/>
              </a:ext>
            </a:extLst>
          </p:cNvPr>
          <p:cNvSpPr>
            <a:spLocks noGrp="1"/>
          </p:cNvSpPr>
          <p:nvPr>
            <p:ph type="ctrTitle"/>
          </p:nvPr>
        </p:nvSpPr>
        <p:spPr>
          <a:xfrm>
            <a:off x="360612" y="1833260"/>
            <a:ext cx="11646221" cy="1388608"/>
          </a:xfrm>
        </p:spPr>
        <p:txBody>
          <a:bodyPr anchor="t">
            <a:noAutofit/>
          </a:bodyPr>
          <a:lstStyle/>
          <a:p>
            <a:pPr algn="l"/>
            <a:r>
              <a:rPr lang="en-GB" sz="4000" b="1" dirty="0">
                <a:solidFill>
                  <a:srgbClr val="005EB8"/>
                </a:solidFill>
                <a:latin typeface="Arial"/>
                <a:cs typeface="Arial"/>
              </a:rPr>
              <a:t>Primary Care Referral Improvement Toolkit: </a:t>
            </a:r>
            <a:br>
              <a:rPr lang="en-GB" sz="4000" b="1" dirty="0">
                <a:solidFill>
                  <a:srgbClr val="005EB8"/>
                </a:solidFill>
                <a:latin typeface="Arial"/>
                <a:cs typeface="Arial"/>
              </a:rPr>
            </a:br>
            <a:r>
              <a:rPr lang="en-GB" sz="2400" dirty="0">
                <a:latin typeface="Arial"/>
                <a:cs typeface="Arial"/>
              </a:rPr>
              <a:t>An information and resource pack to support with early detection of cancer and referral practice</a:t>
            </a:r>
            <a:endParaRPr lang="en-GB" sz="4000" dirty="0">
              <a:latin typeface="Arial" panose="020B0604020202020204" pitchFamily="34" charset="0"/>
              <a:cs typeface="Arial" panose="020B0604020202020204" pitchFamily="34" charset="0"/>
            </a:endParaRPr>
          </a:p>
        </p:txBody>
      </p:sp>
      <p:pic>
        <p:nvPicPr>
          <p:cNvPr id="9" name="Picture 8" descr="A blue and white logo">
            <a:extLst>
              <a:ext uri="{FF2B5EF4-FFF2-40B4-BE49-F238E27FC236}">
                <a16:creationId xmlns:a16="http://schemas.microsoft.com/office/drawing/2014/main" id="{D7293B2B-4DD0-0F05-D667-FE7D9823F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8849" y="130594"/>
            <a:ext cx="3427984" cy="1043368"/>
          </a:xfrm>
          <a:prstGeom prst="rect">
            <a:avLst/>
          </a:prstGeom>
          <a:ln>
            <a:noFill/>
          </a:ln>
        </p:spPr>
      </p:pic>
      <p:sp>
        <p:nvSpPr>
          <p:cNvPr id="10" name="Title 1">
            <a:extLst>
              <a:ext uri="{FF2B5EF4-FFF2-40B4-BE49-F238E27FC236}">
                <a16:creationId xmlns:a16="http://schemas.microsoft.com/office/drawing/2014/main" id="{56C21BB5-E8F7-3E4E-0C46-8B40FE7222BD}"/>
              </a:ext>
            </a:extLst>
          </p:cNvPr>
          <p:cNvSpPr txBox="1">
            <a:spLocks/>
          </p:cNvSpPr>
          <p:nvPr/>
        </p:nvSpPr>
        <p:spPr>
          <a:xfrm>
            <a:off x="360611" y="4560887"/>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a:latin typeface="Arial"/>
                <a:cs typeface="Arial"/>
              </a:rPr>
              <a:t>Version: 1.0</a:t>
            </a:r>
          </a:p>
          <a:p>
            <a:pPr algn="l"/>
            <a:r>
              <a:rPr lang="en-GB" sz="2000">
                <a:latin typeface="Arial"/>
                <a:cs typeface="Arial"/>
              </a:rPr>
              <a:t>Date of publication: September 2025</a:t>
            </a:r>
          </a:p>
          <a:p>
            <a:pPr algn="l"/>
            <a:r>
              <a:rPr lang="en-GB" sz="2000">
                <a:latin typeface="Arial"/>
                <a:cs typeface="Arial"/>
              </a:rPr>
              <a:t>Date of review: September 2026</a:t>
            </a:r>
            <a:endParaRPr lang="en-GB"/>
          </a:p>
        </p:txBody>
      </p:sp>
      <p:pic>
        <p:nvPicPr>
          <p:cNvPr id="11" name="Picture 10">
            <a:extLst>
              <a:ext uri="{FF2B5EF4-FFF2-40B4-BE49-F238E27FC236}">
                <a16:creationId xmlns:a16="http://schemas.microsoft.com/office/drawing/2014/main" id="{1C40D28F-B13B-B86B-B75B-72C943563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8" y="5640968"/>
            <a:ext cx="12164365" cy="1204686"/>
          </a:xfrm>
          <a:prstGeom prst="rect">
            <a:avLst/>
          </a:prstGeom>
        </p:spPr>
      </p:pic>
      <p:pic>
        <p:nvPicPr>
          <p:cNvPr id="6" name="Picture 5">
            <a:extLst>
              <a:ext uri="{FF2B5EF4-FFF2-40B4-BE49-F238E27FC236}">
                <a16:creationId xmlns:a16="http://schemas.microsoft.com/office/drawing/2014/main" id="{697B4106-BB1B-8732-C94D-E4DB626B9071}"/>
              </a:ext>
            </a:extLst>
          </p:cNvPr>
          <p:cNvPicPr>
            <a:picLocks noChangeAspect="1"/>
          </p:cNvPicPr>
          <p:nvPr/>
        </p:nvPicPr>
        <p:blipFill>
          <a:blip r:embed="rId4"/>
          <a:srcRect l="38967" t="-4625" b="50314"/>
          <a:stretch>
            <a:fillRect/>
          </a:stretch>
        </p:blipFill>
        <p:spPr>
          <a:xfrm>
            <a:off x="161164" y="264888"/>
            <a:ext cx="1197227" cy="534562"/>
          </a:xfrm>
          <a:prstGeom prst="rect">
            <a:avLst/>
          </a:prstGeom>
          <a:ln>
            <a:noFill/>
          </a:ln>
        </p:spPr>
      </p:pic>
    </p:spTree>
    <p:extLst>
      <p:ext uri="{BB962C8B-B14F-4D97-AF65-F5344CB8AC3E}">
        <p14:creationId xmlns:p14="http://schemas.microsoft.com/office/powerpoint/2010/main" val="5881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E01F-EF5C-C730-B0F5-A8C1EC4B2D2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DD8EB4A-DF9D-3C4E-53BD-B563692DD5E8}"/>
              </a:ext>
            </a:extLst>
          </p:cNvPr>
          <p:cNvSpPr txBox="1">
            <a:spLocks/>
          </p:cNvSpPr>
          <p:nvPr/>
        </p:nvSpPr>
        <p:spPr>
          <a:xfrm>
            <a:off x="144778" y="382049"/>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Improving referral practice</a:t>
            </a:r>
            <a:endParaRPr lang="en-GB" sz="3600" b="0" i="0" u="none" strike="noStrike" kern="1200" cap="none" spc="0" normalizeH="0" baseline="0" noProof="0" dirty="0">
              <a:ln>
                <a:noFill/>
              </a:ln>
              <a:solidFill>
                <a:srgbClr val="005EB8"/>
              </a:solidFill>
              <a:effectLst/>
              <a:uLnTx/>
              <a:uFillTx/>
              <a:latin typeface="Arial"/>
              <a:ea typeface="+mn-ea"/>
              <a:cs typeface="Arial"/>
            </a:endParaRPr>
          </a:p>
        </p:txBody>
      </p:sp>
      <p:sp>
        <p:nvSpPr>
          <p:cNvPr id="2" name="Rectangle 1">
            <a:extLst>
              <a:ext uri="{FF2B5EF4-FFF2-40B4-BE49-F238E27FC236}">
                <a16:creationId xmlns:a16="http://schemas.microsoft.com/office/drawing/2014/main" id="{4E264A56-9F63-8608-25F9-A0301DFDC3DD}"/>
              </a:ext>
            </a:extLst>
          </p:cNvPr>
          <p:cNvSpPr/>
          <p:nvPr/>
        </p:nvSpPr>
        <p:spPr>
          <a:xfrm>
            <a:off x="2035110" y="1439110"/>
            <a:ext cx="8549553" cy="523220"/>
          </a:xfrm>
          <a:prstGeom prst="rect">
            <a:avLst/>
          </a:prstGeom>
        </p:spPr>
        <p:txBody>
          <a:bodyPr wrap="square" lIns="91440" tIns="45720" rIns="91440" bIns="45720" anchor="t">
            <a:spAutoFit/>
          </a:bodyPr>
          <a:lstStyle/>
          <a:p>
            <a:pPr algn="ctr" defTabSz="457200"/>
            <a:r>
              <a:rPr lang="en-GB" sz="1400">
                <a:solidFill>
                  <a:prstClr val="black"/>
                </a:solidFill>
                <a:latin typeface="Arial" panose="020B0604020202020204" pitchFamily="34" charset="0"/>
                <a:cs typeface="Arial" panose="020B0604020202020204" pitchFamily="34" charset="0"/>
              </a:rPr>
              <a:t>“</a:t>
            </a:r>
            <a:r>
              <a:rPr lang="en-GB" sz="1400" b="1">
                <a:solidFill>
                  <a:prstClr val="black"/>
                </a:solidFill>
                <a:latin typeface="Arial" panose="020B0604020202020204" pitchFamily="34" charset="0"/>
                <a:cs typeface="Arial" panose="020B0604020202020204" pitchFamily="34" charset="0"/>
              </a:rPr>
              <a:t>Reviewing cancer referral practice in collaboration with partners and making efforts to improve support of early diagnosis rates with clear actions and milestones”</a:t>
            </a:r>
            <a:endParaRPr lang="en-US"/>
          </a:p>
        </p:txBody>
      </p:sp>
      <p:sp>
        <p:nvSpPr>
          <p:cNvPr id="7" name="TextBox 6">
            <a:extLst>
              <a:ext uri="{FF2B5EF4-FFF2-40B4-BE49-F238E27FC236}">
                <a16:creationId xmlns:a16="http://schemas.microsoft.com/office/drawing/2014/main" id="{B3DB2FFF-749B-91D2-D2DD-37800D4A6CE5}"/>
              </a:ext>
            </a:extLst>
          </p:cNvPr>
          <p:cNvSpPr txBox="1"/>
          <p:nvPr/>
        </p:nvSpPr>
        <p:spPr>
          <a:xfrm>
            <a:off x="231618" y="1979951"/>
            <a:ext cx="11728764" cy="4555093"/>
          </a:xfrm>
          <a:prstGeom prst="rect">
            <a:avLst/>
          </a:prstGeom>
          <a:noFill/>
        </p:spPr>
        <p:txBody>
          <a:bodyPr wrap="square" lIns="91440" tIns="45720" rIns="91440" bIns="45720" anchor="t">
            <a:spAutoFit/>
          </a:bodyPr>
          <a:lstStyle/>
          <a:p>
            <a:pPr marR="0" lvl="0" algn="l" defTabSz="457200" rtl="0" eaLnBrk="1" fontAlgn="auto" latinLnBrk="0" hangingPunct="1">
              <a:lnSpc>
                <a:spcPct val="100000"/>
              </a:lnSpc>
              <a:spcBef>
                <a:spcPts val="0"/>
              </a:spcBef>
              <a:spcAft>
                <a:spcPts val="0"/>
              </a:spcAft>
              <a:buClrTx/>
              <a:buSzTx/>
              <a:tabLst/>
              <a:defRPr/>
            </a:pPr>
            <a:r>
              <a:rPr lang="en-GB" sz="1400" b="1" dirty="0">
                <a:latin typeface="Arial"/>
                <a:cs typeface="Arial"/>
              </a:rPr>
              <a:t>What you can do:</a:t>
            </a:r>
            <a:endParaRPr lang="en-US" b="1" dirty="0"/>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dirty="0">
                <a:latin typeface="Arial"/>
                <a:cs typeface="Arial"/>
              </a:rPr>
              <a:t>Ensure local referral practice reflects NICE Guideline NG12</a:t>
            </a:r>
            <a:endParaRPr lang="en-GB" sz="1400" dirty="0">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dirty="0">
                <a:latin typeface="Arial"/>
                <a:cs typeface="Arial"/>
              </a:rPr>
              <a:t>Audit referrals for people who have received a diagnosis of cancer using templates like the </a:t>
            </a:r>
            <a:r>
              <a:rPr kumimoji="0" lang="en-GB" sz="1400" dirty="0">
                <a:latin typeface="Arial"/>
                <a:cs typeface="Arial"/>
                <a:hlinkClick r:id="rId2"/>
              </a:rPr>
              <a:t>National Cancer Diagnosis Audit (NCDA) Patient Proforma</a:t>
            </a:r>
            <a:r>
              <a:rPr kumimoji="0" lang="en-GB" sz="1400" dirty="0">
                <a:latin typeface="Arial"/>
                <a:cs typeface="Arial"/>
              </a:rPr>
              <a:t> and </a:t>
            </a:r>
            <a:r>
              <a:rPr kumimoji="0" lang="en-GB" sz="1400" dirty="0">
                <a:latin typeface="Arial"/>
                <a:cs typeface="Arial"/>
                <a:hlinkClick r:id="rId3"/>
              </a:rPr>
              <a:t>NCDA Data collection template</a:t>
            </a:r>
            <a:endParaRPr lang="en-GB" sz="1400" dirty="0">
              <a:latin typeface="Arial"/>
              <a:cs typeface="Arial"/>
              <a:hlinkClick r:id="rId3"/>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dirty="0">
                <a:latin typeface="Arial"/>
                <a:cs typeface="Arial"/>
              </a:rPr>
              <a:t>Use </a:t>
            </a:r>
            <a:r>
              <a:rPr kumimoji="0" lang="en-GB" sz="1400" dirty="0">
                <a:solidFill>
                  <a:srgbClr val="156082"/>
                </a:solidFill>
                <a:latin typeface="Arial"/>
                <a:cs typeface="Arial"/>
              </a:rPr>
              <a:t>O</a:t>
            </a:r>
            <a:r>
              <a:rPr kumimoji="0" lang="en-GB" sz="1400" dirty="0">
                <a:latin typeface="Arial"/>
                <a:cs typeface="Arial"/>
                <a:hlinkClick r:id="rId4"/>
              </a:rPr>
              <a:t>ffice for Health Improvement and Disparities (OHID) Fingertips</a:t>
            </a:r>
            <a:r>
              <a:rPr kumimoji="0" lang="en-GB" sz="1400" dirty="0">
                <a:latin typeface="Arial"/>
                <a:cs typeface="Arial"/>
              </a:rPr>
              <a:t> to inform improvement actions</a:t>
            </a:r>
            <a:endParaRPr lang="en-GB" sz="1400" dirty="0">
              <a:latin typeface="Arial"/>
              <a:cs typeface="Arial"/>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dirty="0">
                <a:latin typeface="Arial"/>
                <a:cs typeface="Arial"/>
              </a:rPr>
              <a:t>Assess different stages in the pathway for improvement </a:t>
            </a:r>
            <a:r>
              <a:rPr kumimoji="0" lang="en-GB" sz="1400" dirty="0" err="1">
                <a:latin typeface="Arial"/>
                <a:cs typeface="Arial"/>
              </a:rPr>
              <a:t>eg</a:t>
            </a:r>
            <a:r>
              <a:rPr kumimoji="0" lang="en-GB" sz="1400" dirty="0">
                <a:latin typeface="Arial"/>
                <a:cs typeface="Arial"/>
              </a:rPr>
              <a:t> the interval between first presentation and when an urgent suspected cancer referral is made or the number of appointments prior to urgent suspected cancer referral</a:t>
            </a:r>
            <a:endParaRPr lang="en-GB" sz="1400" dirty="0">
              <a:latin typeface="Aria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400" dirty="0">
              <a:latin typeface="Aria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400" dirty="0">
              <a:latin typeface="Aria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400" dirty="0">
              <a:latin typeface="Aria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400" dirty="0">
              <a:latin typeface="Arial"/>
              <a:cs typeface="Arial"/>
            </a:endParaRPr>
          </a:p>
          <a:p>
            <a:pPr lvl="1" defTabSz="457200">
              <a:defRPr/>
            </a:pPr>
            <a:r>
              <a:rPr lang="en-GB" sz="1400" dirty="0">
                <a:latin typeface="Arial"/>
                <a:cs typeface="Arial"/>
              </a:rPr>
              <a:t>	</a:t>
            </a:r>
            <a:r>
              <a:rPr lang="en-GB" sz="1400" b="1" dirty="0">
                <a:latin typeface="Arial"/>
                <a:cs typeface="Arial"/>
              </a:rPr>
              <a:t>         Education and resources:</a:t>
            </a:r>
          </a:p>
          <a:p>
            <a:pPr marL="2571750" indent="-285750">
              <a:buFont typeface="Arial"/>
              <a:buChar char="•"/>
            </a:pPr>
            <a:r>
              <a:rPr lang="en-GB" sz="1400" u="sng" dirty="0">
                <a:latin typeface="Arial"/>
                <a:ea typeface="+mn-lt"/>
                <a:cs typeface="+mn-lt"/>
                <a:hlinkClick r:id="rId5"/>
              </a:rPr>
              <a:t>NG12 Body Map</a:t>
            </a:r>
            <a:r>
              <a:rPr lang="en-GB" sz="1400" u="sng" dirty="0">
                <a:latin typeface="Arial"/>
                <a:ea typeface="+mn-lt"/>
                <a:cs typeface="+mn-lt"/>
              </a:rPr>
              <a:t> </a:t>
            </a:r>
            <a:r>
              <a:rPr lang="en-GB" sz="1400" dirty="0">
                <a:latin typeface="Arial"/>
                <a:ea typeface="+mn-lt"/>
                <a:cs typeface="+mn-lt"/>
              </a:rPr>
              <a:t>and </a:t>
            </a:r>
            <a:r>
              <a:rPr lang="en-GB" sz="1400" u="sng" dirty="0">
                <a:latin typeface="Arial"/>
                <a:ea typeface="+mn-lt"/>
                <a:cs typeface="+mn-lt"/>
                <a:hlinkClick r:id="rId6"/>
              </a:rPr>
              <a:t>NG12 Interactive symptom guide</a:t>
            </a:r>
            <a:endParaRPr lang="en-GB" sz="1400" dirty="0">
              <a:latin typeface="Arial"/>
              <a:ea typeface="+mn-lt"/>
              <a:cs typeface="Arial"/>
            </a:endParaRPr>
          </a:p>
          <a:p>
            <a:pPr marL="2571750" indent="-285750">
              <a:buFont typeface="Arial"/>
              <a:buChar char="•"/>
            </a:pPr>
            <a:r>
              <a:rPr lang="en-GB" sz="1400" dirty="0">
                <a:latin typeface="Arial"/>
                <a:ea typeface="+mn-lt"/>
                <a:cs typeface="+mn-lt"/>
                <a:hlinkClick r:id="rId7"/>
              </a:rPr>
              <a:t>CRUK Coding and Safety-netting</a:t>
            </a:r>
            <a:endParaRPr lang="en-GB" sz="1400" dirty="0">
              <a:latin typeface="Arial"/>
              <a:cs typeface="Arial"/>
            </a:endParaRPr>
          </a:p>
          <a:p>
            <a:pPr marL="2571750" indent="-285750">
              <a:buFont typeface="Arial"/>
              <a:buChar char="•"/>
            </a:pPr>
            <a:r>
              <a:rPr lang="en-GB" sz="1400" dirty="0">
                <a:latin typeface="Arial"/>
                <a:ea typeface="+mn-lt"/>
                <a:cs typeface="+mn-lt"/>
                <a:hlinkClick r:id="rId8"/>
              </a:rPr>
              <a:t>Macmillan Cancer Awareness</a:t>
            </a:r>
            <a:endParaRPr lang="en-GB" sz="1400" dirty="0">
              <a:latin typeface="Arial"/>
              <a:cs typeface="Arial"/>
            </a:endParaRPr>
          </a:p>
          <a:p>
            <a:pPr marL="2571750" indent="-285750">
              <a:buFont typeface="Arial"/>
              <a:buChar char="•"/>
            </a:pPr>
            <a:r>
              <a:rPr lang="en-GB" sz="1400" u="sng" dirty="0">
                <a:latin typeface="Arial"/>
                <a:ea typeface="+mn-lt"/>
                <a:cs typeface="+mn-lt"/>
                <a:hlinkClick r:id="rId9">
                  <a:extLst>
                    <a:ext uri="{A12FA001-AC4F-418D-AE19-62706E023703}">
                      <ahyp:hlinkClr xmlns:ahyp="http://schemas.microsoft.com/office/drawing/2018/hyperlinkcolor" val="tx"/>
                    </a:ext>
                  </a:extLst>
                </a:hlinkClick>
              </a:rPr>
              <a:t>CRUK Cancer awareness and prevention for professionals</a:t>
            </a:r>
            <a:endParaRPr lang="en-GB" sz="1400" dirty="0">
              <a:latin typeface="Arial"/>
              <a:cs typeface="Arial"/>
            </a:endParaRPr>
          </a:p>
          <a:p>
            <a:pPr marL="2571750" indent="-285750">
              <a:buFont typeface="Arial"/>
              <a:buChar char="•"/>
            </a:pPr>
            <a:r>
              <a:rPr lang="en-GB" sz="1400" dirty="0">
                <a:latin typeface="Arial"/>
                <a:ea typeface="+mn-lt"/>
                <a:cs typeface="+mn-lt"/>
                <a:hlinkClick r:id="rId10"/>
              </a:rPr>
              <a:t>Remote consultations </a:t>
            </a:r>
            <a:endParaRPr lang="en-GB" sz="1400" dirty="0">
              <a:latin typeface="Arial"/>
              <a:cs typeface="Arial"/>
            </a:endParaRPr>
          </a:p>
          <a:p>
            <a:pPr marL="2571750" indent="-285750">
              <a:buFont typeface="Arial"/>
              <a:buChar char="•"/>
            </a:pPr>
            <a:r>
              <a:rPr lang="en-GB" sz="1400" dirty="0">
                <a:latin typeface="Arial"/>
                <a:ea typeface="+mn-lt"/>
                <a:cs typeface="+mn-lt"/>
              </a:rPr>
              <a:t>Gateway C – </a:t>
            </a:r>
            <a:r>
              <a:rPr lang="en-GB" sz="1400" dirty="0">
                <a:latin typeface="Arial"/>
                <a:ea typeface="+mn-lt"/>
                <a:cs typeface="+mn-lt"/>
                <a:hlinkClick r:id="rId11"/>
              </a:rPr>
              <a:t>improving the quality of your referral</a:t>
            </a:r>
            <a:endParaRPr lang="en-GB" sz="1400" dirty="0">
              <a:latin typeface="Arial"/>
              <a:cs typeface="Arial"/>
            </a:endParaRPr>
          </a:p>
          <a:p>
            <a:pPr marL="2457450" lvl="5" indent="-171450">
              <a:spcBef>
                <a:spcPts val="300"/>
              </a:spcBef>
              <a:buFont typeface="Arial" panose="020B0604020202020204" pitchFamily="34" charset="0"/>
              <a:buChar char="•"/>
            </a:pPr>
            <a:endParaRPr lang="en-GB" sz="1400" dirty="0">
              <a:latin typeface="Aria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4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420483E-DC7A-F714-C943-6463AFBDEE6C}"/>
              </a:ext>
            </a:extLst>
          </p:cNvPr>
          <p:cNvPicPr>
            <a:picLocks noChangeAspect="1"/>
          </p:cNvPicPr>
          <p:nvPr/>
        </p:nvPicPr>
        <p:blipFill>
          <a:blip r:embed="rId12"/>
          <a:stretch>
            <a:fillRect/>
          </a:stretch>
        </p:blipFill>
        <p:spPr>
          <a:xfrm>
            <a:off x="231618" y="3720304"/>
            <a:ext cx="2249032" cy="2633836"/>
          </a:xfrm>
          <a:prstGeom prst="rect">
            <a:avLst/>
          </a:prstGeom>
        </p:spPr>
      </p:pic>
      <p:sp>
        <p:nvSpPr>
          <p:cNvPr id="10" name="Slide Number Placeholder 9">
            <a:extLst>
              <a:ext uri="{FF2B5EF4-FFF2-40B4-BE49-F238E27FC236}">
                <a16:creationId xmlns:a16="http://schemas.microsoft.com/office/drawing/2014/main" id="{502D3EC4-BA53-F0CC-EDB5-65E5018DE426}"/>
              </a:ext>
            </a:extLst>
          </p:cNvPr>
          <p:cNvSpPr>
            <a:spLocks noGrp="1"/>
          </p:cNvSpPr>
          <p:nvPr>
            <p:ph type="sldNum" sz="quarter" idx="12"/>
          </p:nvPr>
        </p:nvSpPr>
        <p:spPr/>
        <p:txBody>
          <a:bodyPr/>
          <a:lstStyle/>
          <a:p>
            <a:fld id="{30916248-1575-4D68-B685-83B6B91252A1}" type="slidenum">
              <a:rPr lang="en-GB" smtClean="0"/>
              <a:t>10</a:t>
            </a:fld>
            <a:endParaRPr lang="en-GB"/>
          </a:p>
        </p:txBody>
      </p:sp>
      <p:pic>
        <p:nvPicPr>
          <p:cNvPr id="11" name="Picture 10" descr="A blue and white logo">
            <a:extLst>
              <a:ext uri="{FF2B5EF4-FFF2-40B4-BE49-F238E27FC236}">
                <a16:creationId xmlns:a16="http://schemas.microsoft.com/office/drawing/2014/main" id="{90872AF3-978C-F713-B190-6EE7A5AE142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710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0D305-7B19-3ACD-0004-660C93B7E01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85F167D-6229-907A-C351-874C11FA72F2}"/>
              </a:ext>
            </a:extLst>
          </p:cNvPr>
          <p:cNvSpPr txBox="1">
            <a:spLocks/>
          </p:cNvSpPr>
          <p:nvPr/>
        </p:nvSpPr>
        <p:spPr>
          <a:xfrm>
            <a:off x="177443" y="382049"/>
            <a:ext cx="10174624"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What makes a good referral?</a:t>
            </a:r>
            <a:endParaRPr lang="en-GB" sz="3600" dirty="0">
              <a:solidFill>
                <a:srgbClr val="005EB8"/>
              </a:solidFill>
              <a:latin typeface="Arial"/>
              <a:cs typeface="Arial"/>
            </a:endParaRPr>
          </a:p>
        </p:txBody>
      </p:sp>
      <p:pic>
        <p:nvPicPr>
          <p:cNvPr id="2" name="Picture 1">
            <a:extLst>
              <a:ext uri="{FF2B5EF4-FFF2-40B4-BE49-F238E27FC236}">
                <a16:creationId xmlns:a16="http://schemas.microsoft.com/office/drawing/2014/main" id="{FD1CA3DF-E251-245C-DC2B-3854774BE90E}"/>
              </a:ext>
            </a:extLst>
          </p:cNvPr>
          <p:cNvPicPr>
            <a:picLocks noChangeAspect="1"/>
          </p:cNvPicPr>
          <p:nvPr/>
        </p:nvPicPr>
        <p:blipFill>
          <a:blip r:embed="rId2"/>
          <a:srcRect r="626" b="1994"/>
          <a:stretch>
            <a:fillRect/>
          </a:stretch>
        </p:blipFill>
        <p:spPr>
          <a:xfrm>
            <a:off x="600281" y="1583155"/>
            <a:ext cx="11001325" cy="3398054"/>
          </a:xfrm>
          <a:prstGeom prst="rect">
            <a:avLst/>
          </a:prstGeom>
        </p:spPr>
      </p:pic>
      <p:sp>
        <p:nvSpPr>
          <p:cNvPr id="6" name="Rectangle 5">
            <a:extLst>
              <a:ext uri="{FF2B5EF4-FFF2-40B4-BE49-F238E27FC236}">
                <a16:creationId xmlns:a16="http://schemas.microsoft.com/office/drawing/2014/main" id="{A32DC1D7-0D82-E820-BEB1-3DE0E5038008}"/>
              </a:ext>
            </a:extLst>
          </p:cNvPr>
          <p:cNvSpPr/>
          <p:nvPr/>
        </p:nvSpPr>
        <p:spPr>
          <a:xfrm>
            <a:off x="10439296" y="4311408"/>
            <a:ext cx="1405518" cy="10036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a:extLst>
              <a:ext uri="{FF2B5EF4-FFF2-40B4-BE49-F238E27FC236}">
                <a16:creationId xmlns:a16="http://schemas.microsoft.com/office/drawing/2014/main" id="{A1280FDB-4E62-8F39-D6A2-C5EBA8B39892}"/>
              </a:ext>
            </a:extLst>
          </p:cNvPr>
          <p:cNvSpPr>
            <a:spLocks noGrp="1"/>
          </p:cNvSpPr>
          <p:nvPr>
            <p:ph type="sldNum" sz="quarter" idx="12"/>
          </p:nvPr>
        </p:nvSpPr>
        <p:spPr/>
        <p:txBody>
          <a:bodyPr/>
          <a:lstStyle/>
          <a:p>
            <a:fld id="{30916248-1575-4D68-B685-83B6B91252A1}" type="slidenum">
              <a:rPr lang="en-GB" smtClean="0"/>
              <a:t>11</a:t>
            </a:fld>
            <a:endParaRPr lang="en-GB"/>
          </a:p>
        </p:txBody>
      </p:sp>
      <p:pic>
        <p:nvPicPr>
          <p:cNvPr id="10" name="Picture 9" descr="A blue and white logo">
            <a:extLst>
              <a:ext uri="{FF2B5EF4-FFF2-40B4-BE49-F238E27FC236}">
                <a16:creationId xmlns:a16="http://schemas.microsoft.com/office/drawing/2014/main" id="{BA215B0E-D33E-B380-C82B-EC0F78F97A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496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AB4E-5B60-9257-B71B-FC3C96153BD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59991E4-F974-84E1-34FB-439681CCE41B}"/>
              </a:ext>
            </a:extLst>
          </p:cNvPr>
          <p:cNvSpPr txBox="1">
            <a:spLocks/>
          </p:cNvSpPr>
          <p:nvPr/>
        </p:nvSpPr>
        <p:spPr>
          <a:xfrm>
            <a:off x="90389" y="289040"/>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Improving referral practice: 3 step plan -                      examples</a:t>
            </a:r>
            <a:endParaRPr lang="en-GB" sz="3600" dirty="0">
              <a:solidFill>
                <a:srgbClr val="005EB8"/>
              </a:solidFill>
              <a:latin typeface="Arial"/>
              <a:cs typeface="Arial"/>
            </a:endParaRPr>
          </a:p>
        </p:txBody>
      </p:sp>
      <p:graphicFrame>
        <p:nvGraphicFramePr>
          <p:cNvPr id="2" name="Table 1">
            <a:extLst>
              <a:ext uri="{FF2B5EF4-FFF2-40B4-BE49-F238E27FC236}">
                <a16:creationId xmlns:a16="http://schemas.microsoft.com/office/drawing/2014/main" id="{DF4C650A-C6AA-611A-3270-32C4503E7C23}"/>
              </a:ext>
            </a:extLst>
          </p:cNvPr>
          <p:cNvGraphicFramePr>
            <a:graphicFrameLocks noGrp="1"/>
          </p:cNvGraphicFramePr>
          <p:nvPr>
            <p:extLst>
              <p:ext uri="{D42A27DB-BD31-4B8C-83A1-F6EECF244321}">
                <p14:modId xmlns:p14="http://schemas.microsoft.com/office/powerpoint/2010/main" val="4130739776"/>
              </p:ext>
            </p:extLst>
          </p:nvPr>
        </p:nvGraphicFramePr>
        <p:xfrm>
          <a:off x="98070" y="1309828"/>
          <a:ext cx="11879422" cy="5341470"/>
        </p:xfrm>
        <a:graphic>
          <a:graphicData uri="http://schemas.openxmlformats.org/drawingml/2006/table">
            <a:tbl>
              <a:tblPr firstRow="1" bandRow="1">
                <a:tableStyleId>{5C22544A-7EE6-4342-B048-85BDC9FD1C3A}</a:tableStyleId>
              </a:tblPr>
              <a:tblGrid>
                <a:gridCol w="11879422">
                  <a:extLst>
                    <a:ext uri="{9D8B030D-6E8A-4147-A177-3AD203B41FA5}">
                      <a16:colId xmlns:a16="http://schemas.microsoft.com/office/drawing/2014/main" val="32693844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Arial"/>
                        </a:rPr>
                        <a:t>STEP 1: Understand your referral data to identify cancer areas of focus:</a:t>
                      </a:r>
                    </a:p>
                  </a:txBody>
                  <a:tcPr>
                    <a:solidFill>
                      <a:srgbClr val="005EB8"/>
                    </a:solidFill>
                  </a:tcPr>
                </a:tc>
                <a:extLst>
                  <a:ext uri="{0D108BD9-81ED-4DB2-BD59-A6C34878D82A}">
                    <a16:rowId xmlns:a16="http://schemas.microsoft.com/office/drawing/2014/main" val="2556202769"/>
                  </a:ext>
                </a:extLst>
              </a:tr>
              <a:tr h="370840">
                <a:tc>
                  <a:txBody>
                    <a:bodyPr/>
                    <a:lstStyle/>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Look at PCN level reports on Urgent Suspected Cancer (USC) referrals, diagnostics, demographics using </a:t>
                      </a:r>
                      <a:r>
                        <a:rPr kumimoji="0" lang="en-GB" sz="1400" b="1" i="0" u="none" strike="noStrike" kern="1200" cap="none" spc="0" normalizeH="0" baseline="0" noProof="0">
                          <a:ln>
                            <a:noFill/>
                          </a:ln>
                          <a:solidFill>
                            <a:prstClr val="black"/>
                          </a:solidFill>
                          <a:effectLst/>
                          <a:uLnTx/>
                          <a:uFillTx/>
                          <a:latin typeface="Arial"/>
                          <a:ea typeface="+mn-ea"/>
                          <a:cs typeface="Arial"/>
                          <a:hlinkClick r:id="rId2">
                            <a:extLst>
                              <a:ext uri="{A12FA001-AC4F-418D-AE19-62706E023703}">
                                <ahyp:hlinkClr xmlns:ahyp="http://schemas.microsoft.com/office/drawing/2018/hyperlinkcolor" val="tx"/>
                              </a:ext>
                            </a:extLst>
                          </a:hlinkClick>
                        </a:rPr>
                        <a:t>Cancer services - OHID Fingertip (phe.org.uk)</a:t>
                      </a:r>
                      <a:endParaRPr kumimoji="0" lang="en-GB" sz="1400" b="1" i="0" u="none" strike="noStrike" kern="1200" cap="none" spc="0" normalizeH="0" baseline="0" noProof="0">
                        <a:ln>
                          <a:noFill/>
                        </a:ln>
                        <a:solidFill>
                          <a:prstClr val="black"/>
                        </a:solidFill>
                        <a:effectLst/>
                        <a:uLnTx/>
                        <a:uFillTx/>
                        <a:latin typeface="Arial"/>
                        <a:ea typeface="+mn-ea"/>
                        <a:cs typeface="Arial"/>
                      </a:endParaRP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Review ERS monthly data to understand trends in referral rates </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400">
                          <a:latin typeface="Arial"/>
                          <a:cs typeface="Arial"/>
                        </a:rPr>
                        <a:t>Conduct a </a:t>
                      </a:r>
                      <a:r>
                        <a:rPr lang="en-GB" sz="1400" i="1">
                          <a:latin typeface="Arial"/>
                          <a:cs typeface="Arial"/>
                        </a:rPr>
                        <a:t>referral practice review</a:t>
                      </a:r>
                      <a:r>
                        <a:rPr lang="en-GB" sz="1400">
                          <a:latin typeface="Arial"/>
                          <a:cs typeface="Arial"/>
                        </a:rPr>
                        <a:t> across your PCN and core practices to assess suspected‑cancer referrals and identify gaps, especially for disadvantaged groups</a:t>
                      </a:r>
                      <a:endParaRPr kumimoji="0" lang="en-GB" sz="1400" b="0" i="0" u="none" strike="noStrike" kern="1200" cap="none" spc="0" normalizeH="0" baseline="0" noProof="0">
                        <a:ln>
                          <a:noFill/>
                        </a:ln>
                        <a:solidFill>
                          <a:prstClr val="black"/>
                        </a:solidFill>
                        <a:effectLst/>
                        <a:uLnTx/>
                        <a:uFillTx/>
                        <a:latin typeface="Arial"/>
                        <a:ea typeface="+mn-ea"/>
                        <a:cs typeface="Arial"/>
                      </a:endParaRPr>
                    </a:p>
                  </a:txBody>
                  <a:tcPr>
                    <a:solidFill>
                      <a:schemeClr val="bg1"/>
                    </a:solidFill>
                  </a:tcPr>
                </a:tc>
                <a:extLst>
                  <a:ext uri="{0D108BD9-81ED-4DB2-BD59-A6C34878D82A}">
                    <a16:rowId xmlns:a16="http://schemas.microsoft.com/office/drawing/2014/main" val="22663300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Arial"/>
                        </a:rPr>
                        <a:t>STEP 2: Consider which aspects of referral to focus on e.g.</a:t>
                      </a:r>
                      <a:endParaRPr kumimoji="0" lang="en-GB" sz="1400" b="0" i="0" u="none" strike="noStrike" kern="0" cap="none" spc="0" normalizeH="0" baseline="0" noProof="0">
                        <a:ln>
                          <a:noFill/>
                        </a:ln>
                        <a:solidFill>
                          <a:srgbClr val="005EB8"/>
                        </a:solidFill>
                        <a:effectLst/>
                        <a:uLnTx/>
                        <a:uFillTx/>
                        <a:latin typeface="Arial"/>
                        <a:ea typeface="+mn-ea"/>
                        <a:cs typeface="Arial"/>
                      </a:endParaRPr>
                    </a:p>
                  </a:txBody>
                  <a:tcPr>
                    <a:solidFill>
                      <a:srgbClr val="005EB8"/>
                    </a:solidFill>
                  </a:tcPr>
                </a:tc>
                <a:extLst>
                  <a:ext uri="{0D108BD9-81ED-4DB2-BD59-A6C34878D82A}">
                    <a16:rowId xmlns:a16="http://schemas.microsoft.com/office/drawing/2014/main" val="3308396579"/>
                  </a:ext>
                </a:extLst>
              </a:tr>
              <a:tr h="317350">
                <a:tc>
                  <a:txBody>
                    <a:bodyPr/>
                    <a:lstStyle/>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400" b="0" i="0" u="none" strike="noStrike" kern="1200" cap="none" spc="0" normalizeH="0" baseline="0" noProof="0">
                          <a:ln>
                            <a:noFill/>
                          </a:ln>
                          <a:solidFill>
                            <a:prstClr val="black"/>
                          </a:solidFill>
                          <a:effectLst/>
                          <a:uLnTx/>
                          <a:uFillTx/>
                          <a:latin typeface="Arial"/>
                          <a:ea typeface="+mn-ea"/>
                          <a:cs typeface="Arial"/>
                        </a:rPr>
                        <a:t>Interval</a:t>
                      </a:r>
                      <a:r>
                        <a:rPr kumimoji="0" lang="en-GB" sz="1400" b="0" i="0" u="none" strike="noStrike" kern="1200" cap="none" spc="0" normalizeH="0" baseline="0" noProof="0">
                          <a:ln>
                            <a:noFill/>
                          </a:ln>
                          <a:solidFill>
                            <a:prstClr val="black"/>
                          </a:solidFill>
                          <a:effectLst/>
                          <a:uLnTx/>
                          <a:uFillTx/>
                          <a:latin typeface="Arial"/>
                          <a:ea typeface="+mn-ea"/>
                          <a:cs typeface="Arial"/>
                        </a:rPr>
                        <a:t> between patient first presenting with symptoms and when Urgent Suspected Cancer referral made and the number of appointments attended prior to referral</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Referrals resulting in a cancer diagnosis to identify variation in management of referrals/change in pathway</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Routes of presentation to diagnosis – Urgent Suspected Cancer referral or A&amp;E</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Ensuring that there is a consistent approach (safety netting) in monitoring patients referred urgently, or</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Checking patients receive information (signposting) on - why they are being referred, importance of attending, appointment and accessing further support </a:t>
                      </a:r>
                    </a:p>
                  </a:txBody>
                  <a:tcPr>
                    <a:solidFill>
                      <a:schemeClr val="bg1"/>
                    </a:solidFill>
                  </a:tcPr>
                </a:tc>
                <a:extLst>
                  <a:ext uri="{0D108BD9-81ED-4DB2-BD59-A6C34878D82A}">
                    <a16:rowId xmlns:a16="http://schemas.microsoft.com/office/drawing/2014/main" val="1800937205"/>
                  </a:ext>
                </a:extLst>
              </a:tr>
              <a:tr h="317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a:ea typeface="+mn-ea"/>
                          <a:cs typeface="Arial"/>
                        </a:rPr>
                        <a:t>STEP 3: Create a PCN action plan following these steps:</a:t>
                      </a:r>
                    </a:p>
                  </a:txBody>
                  <a:tcPr>
                    <a:solidFill>
                      <a:srgbClr val="005EB8"/>
                    </a:solidFill>
                  </a:tcPr>
                </a:tc>
                <a:extLst>
                  <a:ext uri="{0D108BD9-81ED-4DB2-BD59-A6C34878D82A}">
                    <a16:rowId xmlns:a16="http://schemas.microsoft.com/office/drawing/2014/main" val="2141637355"/>
                  </a:ext>
                </a:extLst>
              </a:tr>
              <a:tr h="317350">
                <a:tc>
                  <a:txBody>
                    <a:bodyPr/>
                    <a:lstStyle/>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Agree project scope – what will and won’t be done during the project?</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Establish milestones – what will be done and by when?</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Project team – who will do what?</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Reporting and governance – who needs to see your work? Does it need approval and by which group?</a:t>
                      </a:r>
                    </a:p>
                    <a:p>
                      <a:pPr marL="228600" marR="0" lvl="0" indent="-2286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prstClr val="black"/>
                          </a:solidFill>
                          <a:effectLst/>
                          <a:uLnTx/>
                          <a:uFillTx/>
                          <a:latin typeface="Arial"/>
                          <a:ea typeface="+mn-ea"/>
                          <a:cs typeface="Arial"/>
                        </a:rPr>
                        <a:t>Evaluation - write up you project and make sure you share what you have found with others and to support shared learning and sustainability </a:t>
                      </a:r>
                    </a:p>
                  </a:txBody>
                  <a:tcPr>
                    <a:solidFill>
                      <a:schemeClr val="bg1"/>
                    </a:solidFill>
                  </a:tcPr>
                </a:tc>
                <a:extLst>
                  <a:ext uri="{0D108BD9-81ED-4DB2-BD59-A6C34878D82A}">
                    <a16:rowId xmlns:a16="http://schemas.microsoft.com/office/drawing/2014/main" val="1360659185"/>
                  </a:ext>
                </a:extLst>
              </a:tr>
            </a:tbl>
          </a:graphicData>
        </a:graphic>
      </p:graphicFrame>
      <p:sp>
        <p:nvSpPr>
          <p:cNvPr id="8" name="Slide Number Placeholder 7">
            <a:extLst>
              <a:ext uri="{FF2B5EF4-FFF2-40B4-BE49-F238E27FC236}">
                <a16:creationId xmlns:a16="http://schemas.microsoft.com/office/drawing/2014/main" id="{EAAFD03D-B3B9-F55B-0AAC-F09D4EF661F5}"/>
              </a:ext>
            </a:extLst>
          </p:cNvPr>
          <p:cNvSpPr>
            <a:spLocks noGrp="1"/>
          </p:cNvSpPr>
          <p:nvPr>
            <p:ph type="sldNum" sz="quarter" idx="12"/>
          </p:nvPr>
        </p:nvSpPr>
        <p:spPr/>
        <p:txBody>
          <a:bodyPr/>
          <a:lstStyle/>
          <a:p>
            <a:fld id="{30916248-1575-4D68-B685-83B6B91252A1}" type="slidenum">
              <a:rPr lang="en-GB" smtClean="0"/>
              <a:t>12</a:t>
            </a:fld>
            <a:endParaRPr lang="en-GB"/>
          </a:p>
        </p:txBody>
      </p:sp>
      <p:pic>
        <p:nvPicPr>
          <p:cNvPr id="9" name="Picture 8" descr="A blue and white logo">
            <a:extLst>
              <a:ext uri="{FF2B5EF4-FFF2-40B4-BE49-F238E27FC236}">
                <a16:creationId xmlns:a16="http://schemas.microsoft.com/office/drawing/2014/main" id="{F6268127-8364-58CA-5470-9E55CFC43D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992876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8A7F-BED7-A141-2D50-23CC8903DFD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645AE3D-1581-32F5-32F9-B648F84CC08F}"/>
              </a:ext>
            </a:extLst>
          </p:cNvPr>
          <p:cNvSpPr txBox="1">
            <a:spLocks/>
          </p:cNvSpPr>
          <p:nvPr/>
        </p:nvSpPr>
        <p:spPr>
          <a:xfrm>
            <a:off x="86448" y="207076"/>
            <a:ext cx="11905565" cy="92722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457200">
              <a:lnSpc>
                <a:spcPct val="100000"/>
              </a:lnSpc>
              <a:spcBef>
                <a:spcPts val="0"/>
              </a:spcBef>
              <a:defRPr/>
            </a:pPr>
            <a:r>
              <a:rPr kumimoji="0" lang="en-GB" sz="3600" b="0" i="0" u="none" strike="noStrike" kern="1200" cap="none" spc="0" normalizeH="0" baseline="0" noProof="0" dirty="0">
                <a:ln>
                  <a:noFill/>
                </a:ln>
                <a:solidFill>
                  <a:srgbClr val="0070C0"/>
                </a:solidFill>
                <a:effectLst/>
                <a:uLnTx/>
                <a:uFillTx/>
                <a:latin typeface="Arial"/>
                <a:ea typeface="+mn-ea"/>
                <a:cs typeface="Arial"/>
              </a:rPr>
              <a:t>Improve referral practice: Promote use of                  Faecal</a:t>
            </a:r>
            <a:r>
              <a:rPr lang="en-GB" sz="3600" dirty="0">
                <a:solidFill>
                  <a:srgbClr val="0070C0"/>
                </a:solidFill>
                <a:latin typeface="Arial"/>
                <a:ea typeface="+mn-ea"/>
                <a:cs typeface="Arial"/>
              </a:rPr>
              <a:t> Immunochemical</a:t>
            </a:r>
            <a:r>
              <a:rPr kumimoji="0" lang="en-GB" sz="3600" b="0" i="0" u="none" strike="noStrike" kern="1200" cap="none" spc="0" normalizeH="0" baseline="0" noProof="0" dirty="0">
                <a:ln>
                  <a:noFill/>
                </a:ln>
                <a:solidFill>
                  <a:srgbClr val="0070C0"/>
                </a:solidFill>
                <a:effectLst/>
                <a:uLnTx/>
                <a:uFillTx/>
                <a:latin typeface="Arial"/>
                <a:ea typeface="+mn-ea"/>
                <a:cs typeface="Arial"/>
              </a:rPr>
              <a:t> Testing (FIT) in symptomatic patients</a:t>
            </a:r>
            <a:r>
              <a:rPr kumimoji="0" lang="en-GB" sz="2800" b="0" i="0" u="none" strike="noStrike" kern="1200" cap="none" spc="0" normalizeH="0" baseline="0" noProof="0" dirty="0">
                <a:ln>
                  <a:noFill/>
                </a:ln>
                <a:solidFill>
                  <a:srgbClr val="0070C0"/>
                </a:solidFill>
                <a:effectLst/>
                <a:uLnTx/>
                <a:uFillTx/>
                <a:latin typeface="Arial"/>
                <a:ea typeface="+mn-ea"/>
                <a:cs typeface="Arial"/>
              </a:rPr>
              <a:t> </a:t>
            </a:r>
            <a:endParaRPr lang="en-US" dirty="0">
              <a:latin typeface="Arial"/>
              <a:ea typeface="+mn-ea"/>
              <a:cs typeface="Arial"/>
            </a:endParaRPr>
          </a:p>
        </p:txBody>
      </p:sp>
      <p:sp>
        <p:nvSpPr>
          <p:cNvPr id="6" name="TextBox 5">
            <a:extLst>
              <a:ext uri="{FF2B5EF4-FFF2-40B4-BE49-F238E27FC236}">
                <a16:creationId xmlns:a16="http://schemas.microsoft.com/office/drawing/2014/main" id="{DBC5B43F-AA51-DC82-879F-27ED31452B10}"/>
              </a:ext>
            </a:extLst>
          </p:cNvPr>
          <p:cNvSpPr txBox="1"/>
          <p:nvPr/>
        </p:nvSpPr>
        <p:spPr>
          <a:xfrm>
            <a:off x="150437" y="1883110"/>
            <a:ext cx="11777588" cy="483209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cs typeface="Arial"/>
              </a:rPr>
              <a:t>Guidance has been updated to support and streamline diagnosis and referral practice in primary care.  A PCN should: </a:t>
            </a:r>
            <a:endParaRPr lang="en-GB" sz="1400" b="1"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6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a:cs typeface="Arial"/>
              </a:rPr>
              <a:t>Use Faecal Immunochemical Testing (FIT) for patients with signs and symptoms of colorectal cancer to identify those requiring a Lower GI Urgent Suspected Cancer referral</a:t>
            </a:r>
            <a:endParaRPr lang="en-GB"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6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a:cs typeface="Arial"/>
              </a:rPr>
              <a:t>FIT testing should be delivered in accordance with </a:t>
            </a:r>
            <a:r>
              <a:rPr kumimoji="0" lang="en-GB" sz="1400" b="0" i="0" u="none" strike="noStrike" kern="1200" cap="none" spc="0" normalizeH="0" baseline="0" noProof="0" dirty="0">
                <a:ln>
                  <a:noFill/>
                </a:ln>
                <a:solidFill>
                  <a:srgbClr val="0070C0"/>
                </a:solidFill>
                <a:effectLst/>
                <a:uLnTx/>
                <a:uFillTx/>
                <a:latin typeface="Arial"/>
                <a:cs typeface="Arial"/>
                <a:hlinkClick r:id="rId2">
                  <a:extLst>
                    <a:ext uri="{A12FA001-AC4F-418D-AE19-62706E023703}">
                      <ahyp:hlinkClr xmlns:ahyp="http://schemas.microsoft.com/office/drawing/2018/hyperlinkcolor" val="tx"/>
                    </a:ext>
                  </a:extLst>
                </a:hlinkClick>
              </a:rPr>
              <a:t>NICE Diagnostics Guidance 56</a:t>
            </a:r>
            <a:r>
              <a:rPr kumimoji="0" lang="en-GB" sz="1400" b="0" i="0" u="none" strike="noStrike" kern="1200" cap="none" spc="0" normalizeH="0" baseline="0" noProof="0" dirty="0">
                <a:ln>
                  <a:noFill/>
                </a:ln>
                <a:solidFill>
                  <a:srgbClr val="0070C0"/>
                </a:solidFill>
                <a:effectLst/>
                <a:uLnTx/>
                <a:uFillTx/>
                <a:latin typeface="Arial"/>
                <a:cs typeface="Arial"/>
              </a:rPr>
              <a:t>.</a:t>
            </a:r>
            <a:r>
              <a:rPr kumimoji="0" lang="en-GB" sz="1400" b="0" i="0" u="none" strike="noStrike" kern="1200" cap="none" spc="0" normalizeH="0" baseline="0" noProof="0" dirty="0">
                <a:ln>
                  <a:noFill/>
                </a:ln>
                <a:solidFill>
                  <a:prstClr val="black"/>
                </a:solidFill>
                <a:effectLst/>
                <a:uLnTx/>
                <a:uFillTx/>
                <a:latin typeface="Arial"/>
                <a:cs typeface="Arial"/>
              </a:rPr>
              <a:t>  </a:t>
            </a:r>
            <a:r>
              <a:rPr kumimoji="0" lang="en-GB" sz="1400" b="1" i="0" u="none" strike="noStrike" kern="1200" cap="none" spc="0" normalizeH="0" baseline="0" noProof="0" dirty="0">
                <a:ln>
                  <a:noFill/>
                </a:ln>
                <a:solidFill>
                  <a:prstClr val="black"/>
                </a:solidFill>
                <a:effectLst/>
                <a:uLnTx/>
                <a:uFillTx/>
                <a:latin typeface="Arial"/>
                <a:cs typeface="Arial"/>
              </a:rPr>
              <a:t>Patients living in more deprived areas are more likely to be diagnosed with bowel cancer at a later stage and are less likely to complete a FIT test</a:t>
            </a:r>
            <a:endParaRPr lang="en-GB"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6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a:cs typeface="Arial"/>
              </a:rPr>
              <a:t>PCNs should target action to address variation in completion of FIT tests in symptomatic patients by deprivation and develop patient education and safety netting approaches to follow up with those who have not returned their FIT test</a:t>
            </a:r>
            <a:endParaRPr lang="en-GB"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GB" sz="140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600"/>
              </a:spcBef>
              <a:spcAft>
                <a:spcPts val="0"/>
              </a:spcAft>
              <a:buClrTx/>
              <a:buSzTx/>
              <a:tabLst/>
              <a:defRPr/>
            </a:pPr>
            <a:r>
              <a:rPr lang="en-GB" sz="1400" b="1" dirty="0">
                <a:solidFill>
                  <a:prstClr val="black"/>
                </a:solidFill>
                <a:latin typeface="Arial"/>
                <a:cs typeface="Arial"/>
              </a:rPr>
              <a:t>Education and resources </a:t>
            </a:r>
          </a:p>
          <a:p>
            <a:pPr marL="285750" indent="-285750" defTabSz="457200">
              <a:spcBef>
                <a:spcPts val="600"/>
              </a:spcBef>
              <a:buClr>
                <a:prstClr val="black"/>
              </a:buClr>
              <a:buFont typeface="Arial"/>
              <a:buChar char="•"/>
              <a:defRPr/>
            </a:pPr>
            <a:r>
              <a:rPr lang="en-GB" sz="1400" dirty="0">
                <a:latin typeface="Arial"/>
                <a:cs typeface="Arial"/>
              </a:rPr>
              <a:t>Watch the TVCA FIT videos for both screening and symptomatic patients, available in x languages and BSL. To access, </a:t>
            </a:r>
            <a:r>
              <a:rPr lang="en-GB" sz="1400" dirty="0">
                <a:latin typeface="Arial"/>
                <a:cs typeface="Arial"/>
                <a:hlinkClick r:id="rId3"/>
              </a:rPr>
              <a:t>follow the link</a:t>
            </a:r>
            <a:endParaRPr lang="en-GB" sz="1400" dirty="0">
              <a:latin typeface="Arial"/>
              <a:ea typeface="Calibri" panose="020F0502020204030204" pitchFamily="34" charset="0"/>
              <a:cs typeface="Arial"/>
            </a:endParaRPr>
          </a:p>
          <a:p>
            <a:pPr marL="285750" indent="-285750" defTabSz="457200">
              <a:spcBef>
                <a:spcPts val="600"/>
              </a:spcBef>
              <a:buClr>
                <a:srgbClr val="000000"/>
              </a:buClr>
              <a:buFont typeface="Arial"/>
              <a:buChar char="•"/>
              <a:defRPr/>
            </a:pPr>
            <a:r>
              <a:rPr lang="en-GB" sz="1400" dirty="0">
                <a:solidFill>
                  <a:srgbClr val="000000"/>
                </a:solidFill>
                <a:latin typeface="Arial"/>
                <a:ea typeface="Calibri"/>
                <a:cs typeface="Arial"/>
              </a:rPr>
              <a:t>Get CPD points and refresh your knowledge by completing a short online course: </a:t>
            </a:r>
            <a:r>
              <a:rPr lang="en-GB" sz="1400" dirty="0">
                <a:solidFill>
                  <a:srgbClr val="0070C0"/>
                </a:solidFill>
                <a:latin typeface="Arial"/>
                <a:ea typeface="Calibri"/>
                <a:cs typeface="Arial"/>
                <a:hlinkClick r:id="rId4">
                  <a:extLst>
                    <a:ext uri="{A12FA001-AC4F-418D-AE19-62706E023703}">
                      <ahyp:hlinkClr xmlns:ahyp="http://schemas.microsoft.com/office/drawing/2018/hyperlinkcolor" val="tx"/>
                    </a:ext>
                  </a:extLst>
                </a:hlinkClick>
              </a:rPr>
              <a:t>Gateway C – colorectal cancer</a:t>
            </a:r>
            <a:endParaRPr lang="en-GB" sz="1400" u="sng" dirty="0">
              <a:solidFill>
                <a:srgbClr val="0070C0"/>
              </a:solidFill>
              <a:latin typeface="Arial"/>
              <a:ea typeface="Calibri"/>
              <a:cs typeface="Arial"/>
            </a:endParaRPr>
          </a:p>
          <a:p>
            <a:pPr marL="285750" indent="-285750" defTabSz="457200">
              <a:spcBef>
                <a:spcPts val="600"/>
              </a:spcBef>
              <a:buClr>
                <a:srgbClr val="000000"/>
              </a:buClr>
              <a:buFont typeface="Arial"/>
              <a:buChar char="•"/>
              <a:defRPr/>
            </a:pPr>
            <a:r>
              <a:rPr lang="en-GB" sz="1400" dirty="0">
                <a:solidFill>
                  <a:srgbClr val="0070C0"/>
                </a:solidFill>
                <a:latin typeface="Arial"/>
                <a:ea typeface="Calibri"/>
                <a:cs typeface="Arial"/>
                <a:hlinkClick r:id="rId5">
                  <a:extLst>
                    <a:ext uri="{A12FA001-AC4F-418D-AE19-62706E023703}">
                      <ahyp:hlinkClr xmlns:ahyp="http://schemas.microsoft.com/office/drawing/2018/hyperlinkcolor" val="tx"/>
                    </a:ext>
                  </a:extLst>
                </a:hlinkClick>
              </a:rPr>
              <a:t>Gateway C FIT resources, FIT for clinicians and FIT for administrators </a:t>
            </a:r>
            <a:endParaRPr lang="en-GB" sz="1400" dirty="0">
              <a:solidFill>
                <a:srgbClr val="0070C0"/>
              </a:solidFill>
              <a:latin typeface="Arial"/>
              <a:ea typeface="Calibri"/>
              <a:cs typeface="Arial"/>
            </a:endParaRPr>
          </a:p>
          <a:p>
            <a:pPr marL="285750" indent="-285750" defTabSz="457200">
              <a:spcBef>
                <a:spcPts val="600"/>
              </a:spcBef>
              <a:buClr>
                <a:prstClr val="black"/>
              </a:buClr>
              <a:buFont typeface="Arial"/>
              <a:buChar char="•"/>
              <a:defRPr/>
            </a:pPr>
            <a:r>
              <a:rPr kumimoji="0" lang="en-GB" sz="1400" b="0" i="0" u="none" strike="noStrike" kern="1200" cap="none" spc="0" normalizeH="0" baseline="0" noProof="0" dirty="0">
                <a:ln>
                  <a:noFill/>
                </a:ln>
                <a:effectLst/>
                <a:uLnTx/>
                <a:uFillTx/>
                <a:latin typeface="Arial"/>
                <a:cs typeface="Arial"/>
              </a:rPr>
              <a:t>Check out Cancer Research UK </a:t>
            </a:r>
            <a:r>
              <a:rPr kumimoji="0" lang="en-GB" sz="1400" b="0" i="0" u="none" strike="noStrike" kern="1200" cap="none" spc="0" normalizeH="0" baseline="0" noProof="0" dirty="0">
                <a:ln>
                  <a:noFill/>
                </a:ln>
                <a:solidFill>
                  <a:srgbClr val="0070C0"/>
                </a:solidFill>
                <a:effectLst/>
                <a:uLnTx/>
                <a:uFillTx/>
                <a:latin typeface="Arial"/>
                <a:cs typeface="Arial"/>
                <a:hlinkClick r:id="rId6">
                  <a:extLst>
                    <a:ext uri="{A12FA001-AC4F-418D-AE19-62706E023703}">
                      <ahyp:hlinkClr xmlns:ahyp="http://schemas.microsoft.com/office/drawing/2018/hyperlinkcolor" val="tx"/>
                    </a:ext>
                  </a:extLst>
                </a:hlinkClick>
              </a:rPr>
              <a:t>Symptomatic FIT page </a:t>
            </a:r>
            <a:endParaRPr lang="en-GB" sz="1400" b="0" i="0" u="none" strike="noStrike" kern="1200" cap="none" spc="0" normalizeH="0" baseline="0" noProof="0" dirty="0">
              <a:ln>
                <a:noFill/>
              </a:ln>
              <a:solidFill>
                <a:srgbClr val="0070C0"/>
              </a:solidFill>
              <a:effectLst/>
              <a:uLnTx/>
              <a:uFillTx/>
              <a:latin typeface="Arial"/>
              <a:cs typeface="Arial"/>
            </a:endParaRPr>
          </a:p>
          <a:p>
            <a:pPr marL="285750" indent="-285750" defTabSz="457200">
              <a:spcBef>
                <a:spcPts val="600"/>
              </a:spcBef>
              <a:buClr>
                <a:srgbClr val="000000"/>
              </a:buClr>
              <a:buFont typeface="Arial"/>
              <a:buChar char="•"/>
              <a:defRPr/>
            </a:pPr>
            <a:r>
              <a:rPr lang="en-GB" sz="1400" dirty="0">
                <a:solidFill>
                  <a:srgbClr val="0070C0"/>
                </a:solidFill>
                <a:latin typeface="Arial"/>
                <a:cs typeface="Arial"/>
                <a:hlinkClick r:id="rId7">
                  <a:extLst>
                    <a:ext uri="{A12FA001-AC4F-418D-AE19-62706E023703}">
                      <ahyp:hlinkClr xmlns:ahyp="http://schemas.microsoft.com/office/drawing/2018/hyperlinkcolor" val="tx"/>
                    </a:ext>
                  </a:extLst>
                </a:hlinkClick>
              </a:rPr>
              <a:t>Provide information to patients on how to collect a sample</a:t>
            </a:r>
            <a:r>
              <a:rPr lang="en-GB" sz="1400" dirty="0">
                <a:solidFill>
                  <a:srgbClr val="467886"/>
                </a:solidFill>
                <a:latin typeface="Arial"/>
                <a:cs typeface="Arial"/>
                <a:hlinkClick r:id="rId7">
                  <a:extLst>
                    <a:ext uri="{A12FA001-AC4F-418D-AE19-62706E023703}">
                      <ahyp:hlinkClr xmlns:ahyp="http://schemas.microsoft.com/office/drawing/2018/hyperlinkcolor" val="tx"/>
                    </a:ext>
                  </a:extLst>
                </a:hlinkClick>
              </a:rPr>
              <a:t> </a:t>
            </a:r>
            <a:r>
              <a:rPr lang="en-GB" sz="1400" dirty="0">
                <a:solidFill>
                  <a:srgbClr val="000000"/>
                </a:solidFill>
                <a:latin typeface="Arial"/>
                <a:cs typeface="Arial"/>
              </a:rPr>
              <a:t>with this CRUK leaflet</a:t>
            </a:r>
            <a:endParaRPr lang="en-GB" sz="1400" dirty="0">
              <a:solidFill>
                <a:srgbClr val="0070C0"/>
              </a:solidFill>
              <a:latin typeface="Arial"/>
              <a:cs typeface="Arial"/>
            </a:endParaRPr>
          </a:p>
          <a:p>
            <a:pPr marL="285750" indent="-285750" defTabSz="457200">
              <a:spcBef>
                <a:spcPts val="600"/>
              </a:spcBef>
              <a:spcAft>
                <a:spcPts val="300"/>
              </a:spcAft>
              <a:buFont typeface="Arial"/>
              <a:buChar char="•"/>
              <a:defRPr/>
            </a:pPr>
            <a:r>
              <a:rPr lang="en-GB" sz="1400" dirty="0">
                <a:solidFill>
                  <a:srgbClr val="0070C0"/>
                </a:solidFill>
                <a:latin typeface="Arial"/>
                <a:cs typeface="Arial"/>
              </a:rPr>
              <a:t>CRUK Be clear on the difference between screening and symptomatic FIT </a:t>
            </a:r>
            <a:endParaRPr lang="en-GB" sz="1400" dirty="0">
              <a:solidFill>
                <a:srgbClr val="0070C0"/>
              </a:solidFill>
              <a:latin typeface="Arial"/>
              <a:ea typeface="Calibri"/>
              <a:cs typeface="Arial"/>
            </a:endParaRPr>
          </a:p>
          <a:p>
            <a:pPr marL="285750" indent="-285750">
              <a:spcBef>
                <a:spcPts val="600"/>
              </a:spcBef>
              <a:spcAft>
                <a:spcPts val="300"/>
              </a:spcAft>
              <a:buFont typeface="Arial"/>
              <a:buChar char="•"/>
              <a:defRPr/>
            </a:pPr>
            <a:r>
              <a:rPr lang="en-GB" sz="1400" dirty="0">
                <a:latin typeface="Arial"/>
                <a:ea typeface="Calibri"/>
                <a:cs typeface="Arial"/>
                <a:hlinkClick r:id="rId8"/>
              </a:rPr>
              <a:t>Doctors.net.uk</a:t>
            </a:r>
            <a:r>
              <a:rPr lang="en-GB" sz="1400" dirty="0">
                <a:latin typeface="Arial"/>
                <a:ea typeface="Calibri"/>
                <a:cs typeface="Arial"/>
              </a:rPr>
              <a:t> bowel cancer symptomatic and screening resources</a:t>
            </a:r>
          </a:p>
          <a:p>
            <a:pPr>
              <a:spcBef>
                <a:spcPts val="600"/>
              </a:spcBef>
              <a:spcAft>
                <a:spcPts val="300"/>
              </a:spcAft>
              <a:defRPr/>
            </a:pPr>
            <a:endParaRPr lang="en-GB" sz="1400" dirty="0">
              <a:solidFill>
                <a:srgbClr val="000000"/>
              </a:solidFill>
              <a:latin typeface="Arial"/>
              <a:ea typeface="Calibri"/>
              <a:cs typeface="Arial"/>
            </a:endParaRPr>
          </a:p>
        </p:txBody>
      </p:sp>
      <p:pic>
        <p:nvPicPr>
          <p:cNvPr id="7" name="Picture 6">
            <a:extLst>
              <a:ext uri="{FF2B5EF4-FFF2-40B4-BE49-F238E27FC236}">
                <a16:creationId xmlns:a16="http://schemas.microsoft.com/office/drawing/2014/main" id="{2B207589-0F6B-3C85-D0AE-0D4FC634D72E}"/>
              </a:ext>
            </a:extLst>
          </p:cNvPr>
          <p:cNvPicPr>
            <a:picLocks noChangeAspect="1"/>
          </p:cNvPicPr>
          <p:nvPr/>
        </p:nvPicPr>
        <p:blipFill>
          <a:blip r:embed="rId9"/>
          <a:stretch>
            <a:fillRect/>
          </a:stretch>
        </p:blipFill>
        <p:spPr>
          <a:xfrm>
            <a:off x="6954376" y="4858732"/>
            <a:ext cx="2720754" cy="1884542"/>
          </a:xfrm>
          <a:prstGeom prst="rect">
            <a:avLst/>
          </a:prstGeom>
        </p:spPr>
      </p:pic>
      <p:sp>
        <p:nvSpPr>
          <p:cNvPr id="10" name="Slide Number Placeholder 9">
            <a:extLst>
              <a:ext uri="{FF2B5EF4-FFF2-40B4-BE49-F238E27FC236}">
                <a16:creationId xmlns:a16="http://schemas.microsoft.com/office/drawing/2014/main" id="{0FF425EA-B4BD-6B89-2A9E-8DFB03EE6042}"/>
              </a:ext>
            </a:extLst>
          </p:cNvPr>
          <p:cNvSpPr>
            <a:spLocks noGrp="1"/>
          </p:cNvSpPr>
          <p:nvPr>
            <p:ph type="sldNum" sz="quarter" idx="12"/>
          </p:nvPr>
        </p:nvSpPr>
        <p:spPr/>
        <p:txBody>
          <a:bodyPr/>
          <a:lstStyle/>
          <a:p>
            <a:fld id="{30916248-1575-4D68-B685-83B6B91252A1}" type="slidenum">
              <a:rPr lang="en-GB" smtClean="0"/>
              <a:t>13</a:t>
            </a:fld>
            <a:endParaRPr lang="en-GB"/>
          </a:p>
        </p:txBody>
      </p:sp>
      <p:pic>
        <p:nvPicPr>
          <p:cNvPr id="8" name="Picture 7" descr="A blue and white logo">
            <a:extLst>
              <a:ext uri="{FF2B5EF4-FFF2-40B4-BE49-F238E27FC236}">
                <a16:creationId xmlns:a16="http://schemas.microsoft.com/office/drawing/2014/main" id="{9812F056-64A9-E9E2-F1BC-BD9CB17EFF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90450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4B95-9A24-7B76-88DB-330F9BC501E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CD269D3-13EE-207E-2618-3AA64BDE8D33}"/>
              </a:ext>
            </a:extLst>
          </p:cNvPr>
          <p:cNvSpPr txBox="1">
            <a:spLocks/>
          </p:cNvSpPr>
          <p:nvPr/>
        </p:nvSpPr>
        <p:spPr>
          <a:xfrm>
            <a:off x="192911" y="382049"/>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Screening and symptomatic FIT at a glance</a:t>
            </a:r>
            <a:r>
              <a:rPr kumimoji="0" lang="en-GB" sz="3600" b="0" i="0" u="none" strike="noStrike" kern="1200" cap="none" spc="0" normalizeH="0" baseline="0" noProof="0" dirty="0">
                <a:ln>
                  <a:noFill/>
                </a:ln>
                <a:solidFill>
                  <a:srgbClr val="0070C0"/>
                </a:solidFill>
                <a:effectLst/>
                <a:uLnTx/>
                <a:uFillTx/>
                <a:latin typeface="Arial"/>
                <a:ea typeface="+mn-ea"/>
                <a:cs typeface="Arial"/>
              </a:rPr>
              <a:t> </a:t>
            </a:r>
            <a:endParaRPr lang="en-GB" sz="3600" b="0" i="0" u="none" strike="noStrike" kern="1200" cap="none" spc="0" normalizeH="0" baseline="0" noProof="0" dirty="0">
              <a:ln>
                <a:noFill/>
              </a:ln>
              <a:solidFill>
                <a:srgbClr val="0070C0"/>
              </a:solidFill>
              <a:effectLst/>
              <a:uLnTx/>
              <a:uFillTx/>
              <a:latin typeface="Arial"/>
              <a:ea typeface="+mn-ea"/>
              <a:cs typeface="Arial"/>
            </a:endParaRPr>
          </a:p>
        </p:txBody>
      </p:sp>
      <p:graphicFrame>
        <p:nvGraphicFramePr>
          <p:cNvPr id="2" name="Table 1">
            <a:extLst>
              <a:ext uri="{FF2B5EF4-FFF2-40B4-BE49-F238E27FC236}">
                <a16:creationId xmlns:a16="http://schemas.microsoft.com/office/drawing/2014/main" id="{D170B6B1-5019-EFD1-8A7C-3E2FF90343A6}"/>
              </a:ext>
            </a:extLst>
          </p:cNvPr>
          <p:cNvGraphicFramePr>
            <a:graphicFrameLocks noGrp="1"/>
          </p:cNvGraphicFramePr>
          <p:nvPr>
            <p:extLst>
              <p:ext uri="{D42A27DB-BD31-4B8C-83A1-F6EECF244321}">
                <p14:modId xmlns:p14="http://schemas.microsoft.com/office/powerpoint/2010/main" val="2623297365"/>
              </p:ext>
            </p:extLst>
          </p:nvPr>
        </p:nvGraphicFramePr>
        <p:xfrm>
          <a:off x="196341" y="1473970"/>
          <a:ext cx="7336141" cy="2352040"/>
        </p:xfrm>
        <a:graphic>
          <a:graphicData uri="http://schemas.openxmlformats.org/drawingml/2006/table">
            <a:tbl>
              <a:tblPr firstRow="1" bandRow="1"/>
              <a:tblGrid>
                <a:gridCol w="1447167">
                  <a:extLst>
                    <a:ext uri="{9D8B030D-6E8A-4147-A177-3AD203B41FA5}">
                      <a16:colId xmlns:a16="http://schemas.microsoft.com/office/drawing/2014/main" val="3319531165"/>
                    </a:ext>
                  </a:extLst>
                </a:gridCol>
                <a:gridCol w="2944487">
                  <a:extLst>
                    <a:ext uri="{9D8B030D-6E8A-4147-A177-3AD203B41FA5}">
                      <a16:colId xmlns:a16="http://schemas.microsoft.com/office/drawing/2014/main" val="3947326093"/>
                    </a:ext>
                  </a:extLst>
                </a:gridCol>
                <a:gridCol w="2944487">
                  <a:extLst>
                    <a:ext uri="{9D8B030D-6E8A-4147-A177-3AD203B41FA5}">
                      <a16:colId xmlns:a16="http://schemas.microsoft.com/office/drawing/2014/main" val="67854708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40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a:solidFill>
                            <a:schemeClr val="bg1"/>
                          </a:solidFill>
                          <a:latin typeface="Arial"/>
                          <a:cs typeface="Arial"/>
                        </a:rPr>
                        <a:t>Screening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a:solidFill>
                            <a:schemeClr val="bg1"/>
                          </a:solidFill>
                          <a:latin typeface="Arial"/>
                          <a:cs typeface="Arial"/>
                        </a:rPr>
                        <a:t>Symptomatic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88141238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a:solidFill>
                            <a:schemeClr val="bg1"/>
                          </a:solidFill>
                          <a:latin typeface="Arial"/>
                          <a:cs typeface="Arial"/>
                        </a:rPr>
                        <a:t>Who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tx1"/>
                          </a:solidFill>
                          <a:latin typeface="Arial"/>
                          <a:cs typeface="Arial"/>
                        </a:rPr>
                        <a:t>Assumed asymptomatic</a:t>
                      </a:r>
                      <a:r>
                        <a:rPr lang="en-GB" sz="1400" baseline="0">
                          <a:solidFill>
                            <a:schemeClr val="tx1"/>
                          </a:solidFill>
                          <a:latin typeface="Arial"/>
                          <a:cs typeface="Arial"/>
                        </a:rPr>
                        <a:t> patients  With age extension, 50-74 years </a:t>
                      </a:r>
                      <a:endParaRPr lang="en-GB" sz="14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tx1"/>
                          </a:solidFill>
                          <a:latin typeface="Arial"/>
                          <a:cs typeface="Arial"/>
                        </a:rPr>
                        <a:t>Symptomatic LGI patients aged 18 years and over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551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a:solidFill>
                            <a:schemeClr val="bg1"/>
                          </a:solidFill>
                          <a:latin typeface="Arial"/>
                          <a:cs typeface="Arial"/>
                        </a:rPr>
                        <a:t>When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tx1"/>
                          </a:solidFill>
                          <a:latin typeface="Arial"/>
                          <a:cs typeface="Arial"/>
                        </a:rPr>
                        <a:t>Offered every 2 years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tx1"/>
                          </a:solidFill>
                          <a:latin typeface="Arial"/>
                          <a:cs typeface="Arial"/>
                        </a:rPr>
                        <a:t>Offered when patients present with </a:t>
                      </a:r>
                      <a:r>
                        <a:rPr lang="en-GB" sz="1400" b="1">
                          <a:solidFill>
                            <a:schemeClr val="tx1"/>
                          </a:solidFill>
                          <a:latin typeface="Arial"/>
                          <a:cs typeface="Arial"/>
                        </a:rPr>
                        <a:t>eligible signs and symptoms</a:t>
                      </a:r>
                      <a:r>
                        <a:rPr lang="en-GB" sz="1400">
                          <a:solidFill>
                            <a:schemeClr val="tx1"/>
                          </a:solidFill>
                          <a:latin typeface="Arial"/>
                          <a:cs typeface="Arial"/>
                        </a:rPr>
                        <a:t> of lower</a:t>
                      </a:r>
                      <a:r>
                        <a:rPr lang="en-GB" sz="1400" baseline="0">
                          <a:solidFill>
                            <a:schemeClr val="tx1"/>
                          </a:solidFill>
                          <a:latin typeface="Arial"/>
                          <a:cs typeface="Arial"/>
                        </a:rPr>
                        <a:t> gastrointestinal cancer</a:t>
                      </a:r>
                      <a:endParaRPr lang="en-GB" sz="14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0026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a:solidFill>
                            <a:schemeClr val="bg1"/>
                          </a:solidFill>
                          <a:latin typeface="Arial"/>
                          <a:cs typeface="Arial"/>
                        </a:rPr>
                        <a:t>Threshold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solidFill>
                            <a:schemeClr val="tx1"/>
                          </a:solidFill>
                          <a:latin typeface="Arial"/>
                          <a:cs typeface="Arial"/>
                        </a:rPr>
                        <a:t>Threshold 120µg Hb/g for investigation </a:t>
                      </a:r>
                      <a:r>
                        <a:rPr lang="en-GB" sz="1400" err="1">
                          <a:solidFill>
                            <a:schemeClr val="tx1"/>
                          </a:solidFill>
                          <a:latin typeface="Arial"/>
                          <a:cs typeface="Arial"/>
                        </a:rPr>
                        <a:t>eg</a:t>
                      </a:r>
                      <a:r>
                        <a:rPr lang="en-GB" sz="1400">
                          <a:solidFill>
                            <a:schemeClr val="tx1"/>
                          </a:solidFill>
                          <a:latin typeface="Arial"/>
                          <a:cs typeface="Arial"/>
                        </a:rPr>
                        <a:t> ‘positive screen’*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chemeClr val="tx1"/>
                          </a:solidFill>
                          <a:latin typeface="Arial"/>
                          <a:cs typeface="Arial"/>
                        </a:rPr>
                        <a:t>Threshold 10µg Hb/g for investigation </a:t>
                      </a:r>
                      <a:r>
                        <a:rPr lang="en-GB" sz="1400" err="1">
                          <a:solidFill>
                            <a:schemeClr val="tx1"/>
                          </a:solidFill>
                          <a:latin typeface="Arial"/>
                          <a:cs typeface="Arial"/>
                        </a:rPr>
                        <a:t>eg</a:t>
                      </a:r>
                      <a:r>
                        <a:rPr lang="en-GB" sz="1400">
                          <a:solidFill>
                            <a:schemeClr val="tx1"/>
                          </a:solidFill>
                          <a:latin typeface="Arial"/>
                          <a:cs typeface="Arial"/>
                        </a:rPr>
                        <a:t> ‘positive result’</a:t>
                      </a:r>
                    </a:p>
                    <a:p>
                      <a:endParaRPr lang="en-GB" sz="140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320068"/>
                  </a:ext>
                </a:extLst>
              </a:tr>
            </a:tbl>
          </a:graphicData>
        </a:graphic>
      </p:graphicFrame>
      <p:sp>
        <p:nvSpPr>
          <p:cNvPr id="6" name="TextBox 5">
            <a:extLst>
              <a:ext uri="{FF2B5EF4-FFF2-40B4-BE49-F238E27FC236}">
                <a16:creationId xmlns:a16="http://schemas.microsoft.com/office/drawing/2014/main" id="{C9F8BEED-8CCB-92C4-C53D-7069AC046004}"/>
              </a:ext>
            </a:extLst>
          </p:cNvPr>
          <p:cNvSpPr txBox="1"/>
          <p:nvPr/>
        </p:nvSpPr>
        <p:spPr>
          <a:xfrm>
            <a:off x="196341" y="4810095"/>
            <a:ext cx="7336140" cy="1600438"/>
          </a:xfrm>
          <a:prstGeom prst="rect">
            <a:avLst/>
          </a:prstGeom>
          <a:noFill/>
          <a:ln w="22225">
            <a:solidFill>
              <a:srgbClr val="FF0000"/>
            </a:solidFill>
          </a:ln>
        </p:spPr>
        <p:txBody>
          <a:bodyPr wrap="square" rtlCol="0">
            <a:spAutoFit/>
          </a:bodyPr>
          <a:lstStyle/>
          <a:p>
            <a:pPr defTabSz="457200"/>
            <a:r>
              <a:rPr lang="en-GB" sz="1400">
                <a:solidFill>
                  <a:prstClr val="black"/>
                </a:solidFill>
                <a:latin typeface="Arial" panose="020B0604020202020204" pitchFamily="34" charset="0"/>
                <a:cs typeface="Arial" panose="020B0604020202020204" pitchFamily="34" charset="0"/>
              </a:rPr>
              <a:t>Any patient presenting with symptoms of suspected colorectal cancer with a negative screening FIT result, even if very recent, </a:t>
            </a:r>
            <a:r>
              <a:rPr lang="en-GB" sz="1400" b="1">
                <a:solidFill>
                  <a:prstClr val="black"/>
                </a:solidFill>
                <a:latin typeface="Arial" panose="020B0604020202020204" pitchFamily="34" charset="0"/>
                <a:cs typeface="Arial" panose="020B0604020202020204" pitchFamily="34" charset="0"/>
              </a:rPr>
              <a:t>MUST</a:t>
            </a:r>
            <a:r>
              <a:rPr lang="en-GB" sz="1400">
                <a:solidFill>
                  <a:prstClr val="black"/>
                </a:solidFill>
                <a:latin typeface="Arial" panose="020B0604020202020204" pitchFamily="34" charset="0"/>
                <a:cs typeface="Arial" panose="020B0604020202020204" pitchFamily="34" charset="0"/>
              </a:rPr>
              <a:t> be clinically assessed and have a symptomatic FIT if eligible.</a:t>
            </a:r>
          </a:p>
          <a:p>
            <a:pPr defTabSz="457200"/>
            <a:endParaRPr lang="en-GB" sz="1400">
              <a:solidFill>
                <a:prstClr val="black"/>
              </a:solidFill>
              <a:latin typeface="Arial" panose="020B0604020202020204" pitchFamily="34" charset="0"/>
              <a:cs typeface="Arial" panose="020B0604020202020204" pitchFamily="34" charset="0"/>
            </a:endParaRPr>
          </a:p>
          <a:p>
            <a:pPr defTabSz="457200"/>
            <a:r>
              <a:rPr lang="en-GB" sz="1400" b="1">
                <a:solidFill>
                  <a:srgbClr val="FF0000"/>
                </a:solidFill>
                <a:latin typeface="Arial" panose="020B0604020202020204" pitchFamily="34" charset="0"/>
                <a:cs typeface="Arial" panose="020B0604020202020204" pitchFamily="34" charset="0"/>
              </a:rPr>
              <a:t>DO NOT </a:t>
            </a:r>
            <a:r>
              <a:rPr lang="en-GB" sz="1400">
                <a:solidFill>
                  <a:srgbClr val="FF0000"/>
                </a:solidFill>
                <a:latin typeface="Arial" panose="020B0604020202020204" pitchFamily="34" charset="0"/>
                <a:cs typeface="Arial" panose="020B0604020202020204" pitchFamily="34" charset="0"/>
              </a:rPr>
              <a:t>be falsely reassured by a negative screening FIT result because screening assumes that the patient has no symptoms and a positive screening FIT result is significantly higher</a:t>
            </a:r>
          </a:p>
        </p:txBody>
      </p:sp>
      <p:pic>
        <p:nvPicPr>
          <p:cNvPr id="9" name="Picture 8">
            <a:hlinkClick r:id="rId2"/>
            <a:extLst>
              <a:ext uri="{FF2B5EF4-FFF2-40B4-BE49-F238E27FC236}">
                <a16:creationId xmlns:a16="http://schemas.microsoft.com/office/drawing/2014/main" id="{770A2E4D-1A7C-4378-F632-E7E478B0AB6F}"/>
              </a:ext>
            </a:extLst>
          </p:cNvPr>
          <p:cNvPicPr>
            <a:picLocks noChangeAspect="1"/>
          </p:cNvPicPr>
          <p:nvPr/>
        </p:nvPicPr>
        <p:blipFill>
          <a:blip r:embed="rId3"/>
          <a:stretch>
            <a:fillRect/>
          </a:stretch>
        </p:blipFill>
        <p:spPr>
          <a:xfrm>
            <a:off x="8009741" y="1421946"/>
            <a:ext cx="3715205" cy="4949726"/>
          </a:xfrm>
          <a:prstGeom prst="rect">
            <a:avLst/>
          </a:prstGeom>
          <a:ln>
            <a:solidFill>
              <a:schemeClr val="tx1"/>
            </a:solidFill>
          </a:ln>
        </p:spPr>
      </p:pic>
      <p:sp>
        <p:nvSpPr>
          <p:cNvPr id="12" name="Slide Number Placeholder 11">
            <a:extLst>
              <a:ext uri="{FF2B5EF4-FFF2-40B4-BE49-F238E27FC236}">
                <a16:creationId xmlns:a16="http://schemas.microsoft.com/office/drawing/2014/main" id="{DED72766-EFA2-2FD4-9F4A-5F1747B0AF35}"/>
              </a:ext>
            </a:extLst>
          </p:cNvPr>
          <p:cNvSpPr>
            <a:spLocks noGrp="1"/>
          </p:cNvSpPr>
          <p:nvPr>
            <p:ph type="sldNum" sz="quarter" idx="12"/>
          </p:nvPr>
        </p:nvSpPr>
        <p:spPr/>
        <p:txBody>
          <a:bodyPr/>
          <a:lstStyle/>
          <a:p>
            <a:fld id="{30916248-1575-4D68-B685-83B6B91252A1}" type="slidenum">
              <a:rPr lang="en-GB" smtClean="0"/>
              <a:t>14</a:t>
            </a:fld>
            <a:endParaRPr lang="en-GB"/>
          </a:p>
        </p:txBody>
      </p:sp>
      <p:pic>
        <p:nvPicPr>
          <p:cNvPr id="10" name="Picture 9" descr="A blue and white logo">
            <a:extLst>
              <a:ext uri="{FF2B5EF4-FFF2-40B4-BE49-F238E27FC236}">
                <a16:creationId xmlns:a16="http://schemas.microsoft.com/office/drawing/2014/main" id="{942A8432-26EE-7002-4ED5-DA2D98182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3A8B60E4-3B8E-06F1-FD86-5C6DD9E47D67}"/>
              </a:ext>
            </a:extLst>
          </p:cNvPr>
          <p:cNvSpPr txBox="1"/>
          <p:nvPr/>
        </p:nvSpPr>
        <p:spPr>
          <a:xfrm>
            <a:off x="192911" y="3896809"/>
            <a:ext cx="735956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latin typeface="Arial" panose="020B0604020202020204" pitchFamily="34" charset="0"/>
                <a:cs typeface="Arial" panose="020B0604020202020204" pitchFamily="34" charset="0"/>
              </a:rPr>
              <a:t>*A national programme is in development to lower the screening threshold to 80µg Hb/g (FIT@80).  More detail will be shared as it is made available.</a:t>
            </a:r>
          </a:p>
        </p:txBody>
      </p:sp>
    </p:spTree>
    <p:extLst>
      <p:ext uri="{BB962C8B-B14F-4D97-AF65-F5344CB8AC3E}">
        <p14:creationId xmlns:p14="http://schemas.microsoft.com/office/powerpoint/2010/main" val="498118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32245-0DC2-332F-270E-1951E74C9BC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F17BA86-B7AE-1B4B-1601-6AE5F1812DA5}"/>
              </a:ext>
            </a:extLst>
          </p:cNvPr>
          <p:cNvSpPr txBox="1">
            <a:spLocks/>
          </p:cNvSpPr>
          <p:nvPr/>
        </p:nvSpPr>
        <p:spPr>
          <a:xfrm>
            <a:off x="109525" y="297382"/>
            <a:ext cx="12432614" cy="54340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457200">
              <a:lnSpc>
                <a:spcPct val="100000"/>
              </a:lnSpc>
              <a:spcBef>
                <a:spcPts val="0"/>
              </a:spcBef>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Improve referral practice: Bowel cancer signs,</a:t>
            </a:r>
            <a:r>
              <a:rPr lang="en-GB" sz="2800" dirty="0">
                <a:solidFill>
                  <a:srgbClr val="005EB8"/>
                </a:solidFill>
                <a:latin typeface="Arial"/>
                <a:ea typeface="+mn-ea"/>
                <a:cs typeface="Arial"/>
              </a:rPr>
              <a:t>           </a:t>
            </a:r>
            <a:endParaRPr lang="en-GB" sz="1400" dirty="0">
              <a:solidFill>
                <a:srgbClr val="0070C0"/>
              </a:solidFill>
              <a:latin typeface="Arial"/>
              <a:ea typeface="+mn-ea"/>
              <a:cs typeface="Arial"/>
            </a:endParaRPr>
          </a:p>
          <a:p>
            <a:pPr defTabSz="457200">
              <a:lnSpc>
                <a:spcPct val="100000"/>
              </a:lnSpc>
              <a:spcBef>
                <a:spcPts val="0"/>
              </a:spcBef>
              <a:defRPr/>
            </a:pPr>
            <a:r>
              <a:rPr lang="en-GB" sz="3600" dirty="0">
                <a:solidFill>
                  <a:srgbClr val="005EB8"/>
                </a:solidFill>
                <a:latin typeface="Arial"/>
                <a:ea typeface="+mn-ea"/>
                <a:cs typeface="Arial"/>
              </a:rPr>
              <a:t>symptoms </a:t>
            </a:r>
            <a:r>
              <a:rPr kumimoji="0" lang="en-GB" sz="3600" b="0" i="0" u="none" strike="noStrike" kern="1200" cap="none" spc="0" normalizeH="0" baseline="0" noProof="0" dirty="0">
                <a:ln>
                  <a:noFill/>
                </a:ln>
                <a:solidFill>
                  <a:srgbClr val="005EB8"/>
                </a:solidFill>
                <a:effectLst/>
                <a:uLnTx/>
                <a:uFillTx/>
                <a:latin typeface="Arial"/>
                <a:ea typeface="+mn-ea"/>
                <a:cs typeface="Arial"/>
              </a:rPr>
              <a:t>and risk factors</a:t>
            </a:r>
            <a:r>
              <a:rPr kumimoji="0" lang="en-GB" sz="2800" b="0" i="0" u="none" strike="noStrike" kern="1200" cap="none" spc="0" normalizeH="0" baseline="0" noProof="0" dirty="0">
                <a:ln>
                  <a:noFill/>
                </a:ln>
                <a:solidFill>
                  <a:srgbClr val="005EB8"/>
                </a:solidFill>
                <a:effectLst/>
                <a:uLnTx/>
                <a:uFillTx/>
                <a:latin typeface="Arial"/>
                <a:ea typeface="+mn-ea"/>
                <a:cs typeface="Arial"/>
              </a:rPr>
              <a:t> </a:t>
            </a:r>
            <a:endParaRPr lang="en-GB" sz="1400" b="0" i="0" u="none" strike="noStrike" kern="1200" cap="none" spc="0" normalizeH="0" baseline="0" noProof="0" dirty="0">
              <a:ln>
                <a:noFill/>
              </a:ln>
              <a:solidFill>
                <a:srgbClr val="0070C0"/>
              </a:solidFill>
              <a:effectLst/>
              <a:uLnTx/>
              <a:uFillTx/>
              <a:latin typeface="Arial"/>
              <a:ea typeface="+mn-ea"/>
              <a:cs typeface="Arial"/>
            </a:endParaRPr>
          </a:p>
        </p:txBody>
      </p:sp>
      <p:sp>
        <p:nvSpPr>
          <p:cNvPr id="2" name="Text Box 2">
            <a:extLst>
              <a:ext uri="{FF2B5EF4-FFF2-40B4-BE49-F238E27FC236}">
                <a16:creationId xmlns:a16="http://schemas.microsoft.com/office/drawing/2014/main" id="{B38A4F21-E77F-C598-8CED-60E510F071DC}"/>
              </a:ext>
            </a:extLst>
          </p:cNvPr>
          <p:cNvSpPr txBox="1">
            <a:spLocks noChangeArrowheads="1"/>
          </p:cNvSpPr>
          <p:nvPr/>
        </p:nvSpPr>
        <p:spPr bwMode="auto">
          <a:xfrm>
            <a:off x="216697" y="1570491"/>
            <a:ext cx="11760967" cy="1158696"/>
          </a:xfrm>
          <a:prstGeom prst="rect">
            <a:avLst/>
          </a:prstGeom>
          <a:solidFill>
            <a:srgbClr val="FFFFFF"/>
          </a:solidFill>
          <a:ln w="19050">
            <a:solidFill>
              <a:srgbClr val="005EB8"/>
            </a:solidFill>
            <a:miter lim="800000"/>
            <a:headEnd/>
            <a:tailEnd/>
          </a:ln>
        </p:spPr>
        <p:txBody>
          <a:bodyPr rot="0" vert="horz" wrap="square" lIns="36000" tIns="36000" rIns="36000" bIns="36000" anchor="t" anchorCtr="0">
            <a:noAutofit/>
          </a:bodyPr>
          <a:lstStyle/>
          <a:p>
            <a:pPr defTabSz="457200"/>
            <a:r>
              <a:rPr lang="en-GB" sz="1400" b="1">
                <a:solidFill>
                  <a:prstClr val="black"/>
                </a:solidFill>
                <a:latin typeface="Arial" panose="020B0604020202020204"/>
                <a:ea typeface="Calibri"/>
                <a:cs typeface="Times New Roman"/>
              </a:rPr>
              <a:t>Bowel cancer statistics - for detailed information visit: </a:t>
            </a:r>
            <a:r>
              <a:rPr lang="en-GB" sz="1400">
                <a:solidFill>
                  <a:srgbClr val="0070C0"/>
                </a:solidFill>
                <a:latin typeface="Arial" panose="020B0604020202020204"/>
                <a:ea typeface="Calibri"/>
                <a:cs typeface="Arial"/>
                <a:hlinkClick r:id="rId2">
                  <a:extLst>
                    <a:ext uri="{A12FA001-AC4F-418D-AE19-62706E023703}">
                      <ahyp:hlinkClr xmlns:ahyp="http://schemas.microsoft.com/office/drawing/2018/hyperlinkcolor" val="tx"/>
                    </a:ext>
                  </a:extLst>
                </a:hlinkClick>
              </a:rPr>
              <a:t>Bowel cancer statistics | Cancer Research UK</a:t>
            </a:r>
            <a:endParaRPr lang="en-GB" sz="1400">
              <a:solidFill>
                <a:prstClr val="black"/>
              </a:solidFill>
              <a:latin typeface="Arial" panose="020B0604020202020204"/>
              <a:cs typeface="Arial"/>
            </a:endParaRPr>
          </a:p>
          <a:p>
            <a:pPr marL="285750" indent="-285750" defTabSz="457200">
              <a:buFont typeface="Arial"/>
              <a:buChar char="•"/>
            </a:pPr>
            <a:r>
              <a:rPr lang="en-GB" sz="1400">
                <a:solidFill>
                  <a:prstClr val="black"/>
                </a:solidFill>
                <a:latin typeface="Arial" panose="020B0604020202020204"/>
              </a:rPr>
              <a:t>Bowel cancer is 4</a:t>
            </a:r>
            <a:r>
              <a:rPr lang="en-GB" sz="1400" baseline="30000">
                <a:solidFill>
                  <a:prstClr val="black"/>
                </a:solidFill>
                <a:latin typeface="Arial" panose="020B0604020202020204"/>
              </a:rPr>
              <a:t>th</a:t>
            </a:r>
            <a:r>
              <a:rPr lang="en-GB" sz="1400">
                <a:solidFill>
                  <a:prstClr val="black"/>
                </a:solidFill>
                <a:latin typeface="Arial" panose="020B0604020202020204"/>
              </a:rPr>
              <a:t> most common cancer in the UK</a:t>
            </a:r>
            <a:endParaRPr lang="en-GB" sz="1400">
              <a:solidFill>
                <a:prstClr val="black"/>
              </a:solidFill>
              <a:latin typeface="Arial" panose="020B0604020202020204"/>
              <a:cs typeface="Arial"/>
            </a:endParaRPr>
          </a:p>
          <a:p>
            <a:pPr marL="285750" indent="-285750" defTabSz="457200">
              <a:buFont typeface="Arial"/>
              <a:buChar char="•"/>
            </a:pPr>
            <a:r>
              <a:rPr lang="en-GB" sz="1400">
                <a:solidFill>
                  <a:prstClr val="black"/>
                </a:solidFill>
                <a:latin typeface="Arial" panose="020B0604020202020204"/>
              </a:rPr>
              <a:t>Bowel cancer is the 2nd most common cause of cancer death in the UK</a:t>
            </a:r>
            <a:endParaRPr lang="en-GB" sz="1400">
              <a:solidFill>
                <a:prstClr val="black"/>
              </a:solidFill>
              <a:latin typeface="Arial"/>
              <a:cs typeface="Arial"/>
            </a:endParaRPr>
          </a:p>
          <a:p>
            <a:pPr marL="285750" indent="-285750" defTabSz="457200">
              <a:buFont typeface="Arial"/>
              <a:buChar char="•"/>
            </a:pPr>
            <a:r>
              <a:rPr lang="en-GB" sz="1400">
                <a:solidFill>
                  <a:prstClr val="black"/>
                </a:solidFill>
                <a:latin typeface="Arial"/>
                <a:cs typeface="Arial"/>
              </a:rPr>
              <a:t>A full time GP is likely to diagnose approximately one person with colorectal cancer every year.                                                                                                        (NICE CKS)</a:t>
            </a:r>
          </a:p>
          <a:p>
            <a:pPr marL="171450" indent="-171450" defTabSz="457200">
              <a:buFont typeface="Arial" panose="020B0604020202020204" pitchFamily="34" charset="0"/>
              <a:buChar char="•"/>
            </a:pPr>
            <a:endParaRPr lang="en-GB" sz="900">
              <a:solidFill>
                <a:prstClr val="black"/>
              </a:solidFill>
              <a:latin typeface="Arial" panose="020B0604020202020204" pitchFamily="34" charset="0"/>
            </a:endParaRPr>
          </a:p>
          <a:p>
            <a:pPr marL="171450" indent="-171450" defTabSz="457200">
              <a:buFont typeface="Arial" panose="020B0604020202020204" pitchFamily="34" charset="0"/>
              <a:buChar char="•"/>
            </a:pPr>
            <a:endParaRPr lang="en-GB" sz="1000">
              <a:solidFill>
                <a:prstClr val="black"/>
              </a:solidFill>
              <a:latin typeface="Arial" panose="020B0604020202020204" pitchFamily="34" charset="0"/>
            </a:endParaRPr>
          </a:p>
          <a:p>
            <a:pPr defTabSz="457200"/>
            <a:endParaRPr lang="en-GB" sz="1200">
              <a:solidFill>
                <a:prstClr val="black"/>
              </a:solidFill>
              <a:latin typeface="Arial" panose="020B0604020202020204"/>
            </a:endParaRPr>
          </a:p>
        </p:txBody>
      </p:sp>
      <p:pic>
        <p:nvPicPr>
          <p:cNvPr id="3" name="Picture 2">
            <a:extLst>
              <a:ext uri="{FF2B5EF4-FFF2-40B4-BE49-F238E27FC236}">
                <a16:creationId xmlns:a16="http://schemas.microsoft.com/office/drawing/2014/main" id="{1A86F5DA-E97B-31A1-2AFA-18AD91968129}"/>
              </a:ext>
            </a:extLst>
          </p:cNvPr>
          <p:cNvPicPr>
            <a:picLocks noChangeAspect="1"/>
          </p:cNvPicPr>
          <p:nvPr/>
        </p:nvPicPr>
        <p:blipFill>
          <a:blip r:embed="rId3"/>
          <a:srcRect l="5638" t="8938" r="6100" b="7262"/>
          <a:stretch>
            <a:fillRect/>
          </a:stretch>
        </p:blipFill>
        <p:spPr>
          <a:xfrm>
            <a:off x="8514489" y="1593444"/>
            <a:ext cx="3297915" cy="1035282"/>
          </a:xfrm>
          <a:prstGeom prst="rect">
            <a:avLst/>
          </a:prstGeom>
          <a:ln>
            <a:noFill/>
          </a:ln>
        </p:spPr>
      </p:pic>
      <p:sp>
        <p:nvSpPr>
          <p:cNvPr id="4" name="Text Box 2">
            <a:extLst>
              <a:ext uri="{FF2B5EF4-FFF2-40B4-BE49-F238E27FC236}">
                <a16:creationId xmlns:a16="http://schemas.microsoft.com/office/drawing/2014/main" id="{82CE4717-8F1F-ECF2-38AA-F4B4BE9E08D2}"/>
              </a:ext>
            </a:extLst>
          </p:cNvPr>
          <p:cNvSpPr txBox="1">
            <a:spLocks noChangeArrowheads="1"/>
          </p:cNvSpPr>
          <p:nvPr/>
        </p:nvSpPr>
        <p:spPr bwMode="auto">
          <a:xfrm>
            <a:off x="214335" y="2843031"/>
            <a:ext cx="11763329" cy="1409338"/>
          </a:xfrm>
          <a:prstGeom prst="rect">
            <a:avLst/>
          </a:prstGeom>
          <a:solidFill>
            <a:srgbClr val="FFFFFF"/>
          </a:solidFill>
          <a:ln w="19050">
            <a:solidFill>
              <a:srgbClr val="005EB8"/>
            </a:solidFill>
            <a:miter lim="800000"/>
            <a:headEnd/>
            <a:tailEnd/>
          </a:ln>
        </p:spPr>
        <p:txBody>
          <a:bodyPr rot="0" vert="horz" wrap="square" lIns="36000" tIns="36000" rIns="36000" bIns="36000" anchor="t" anchorCtr="0">
            <a:noAutofit/>
          </a:bodyPr>
          <a:lstStyle/>
          <a:p>
            <a:pPr defTabSz="457200"/>
            <a:r>
              <a:rPr lang="en-GB" sz="1400" b="1" dirty="0">
                <a:solidFill>
                  <a:prstClr val="black"/>
                </a:solidFill>
                <a:latin typeface="Arial" panose="020B0604020202020204"/>
                <a:ea typeface="Calibri"/>
                <a:cs typeface="Times New Roman"/>
              </a:rPr>
              <a:t>Bowel cancer risk factors for detailed information on all risks visit: </a:t>
            </a:r>
            <a:r>
              <a:rPr lang="en-GB" sz="1400" dirty="0">
                <a:solidFill>
                  <a:srgbClr val="0070C0"/>
                </a:solidFill>
                <a:latin typeface="Arial" panose="020B0604020202020204"/>
                <a:ea typeface="Calibri"/>
                <a:cs typeface="Arial"/>
                <a:hlinkClick r:id="rId4">
                  <a:extLst>
                    <a:ext uri="{A12FA001-AC4F-418D-AE19-62706E023703}">
                      <ahyp:hlinkClr xmlns:ahyp="http://schemas.microsoft.com/office/drawing/2018/hyperlinkcolor" val="tx"/>
                    </a:ext>
                  </a:extLst>
                </a:hlinkClick>
              </a:rPr>
              <a:t>Bowel cancer risk | Cancer Research UK</a:t>
            </a:r>
            <a:r>
              <a:rPr lang="en-GB" sz="1400" b="1" dirty="0">
                <a:solidFill>
                  <a:prstClr val="black"/>
                </a:solidFill>
                <a:latin typeface="Arial" panose="020B0604020202020204"/>
                <a:ea typeface="Calibri"/>
                <a:cs typeface="Times New Roman"/>
              </a:rPr>
              <a:t>                                                                                                                                                    </a:t>
            </a:r>
            <a:endParaRPr lang="en-GB" sz="1400" dirty="0">
              <a:solidFill>
                <a:prstClr val="black"/>
              </a:solidFill>
              <a:latin typeface="Arial" panose="020B0604020202020204"/>
              <a:cs typeface="Arial" panose="020B0604020202020204"/>
            </a:endParaRPr>
          </a:p>
          <a:p>
            <a:pPr marL="285750" indent="-285750" defTabSz="457200">
              <a:buFont typeface="Arial"/>
              <a:buChar char="•"/>
            </a:pPr>
            <a:r>
              <a:rPr lang="en-GB" sz="1400" dirty="0">
                <a:solidFill>
                  <a:prstClr val="black"/>
                </a:solidFill>
                <a:latin typeface="Arial" panose="020B0604020202020204"/>
                <a:ea typeface="Calibri"/>
                <a:cs typeface="Arial"/>
              </a:rPr>
              <a:t>Bowel cancer risk is 70% higher in people with inflammatory bowel disease (IBD) (ulcerative or </a:t>
            </a:r>
            <a:endParaRPr lang="en-GB" dirty="0">
              <a:solidFill>
                <a:prstClr val="black"/>
              </a:solidFill>
              <a:latin typeface="Aptos" panose="02110004020202020204"/>
              <a:ea typeface="Calibri"/>
              <a:cs typeface="Arial"/>
            </a:endParaRPr>
          </a:p>
          <a:p>
            <a:pPr defTabSz="457200"/>
            <a:r>
              <a:rPr lang="en-GB" sz="1400" dirty="0">
                <a:solidFill>
                  <a:prstClr val="black"/>
                </a:solidFill>
                <a:latin typeface="Arial" panose="020B0604020202020204"/>
                <a:ea typeface="Calibri"/>
                <a:cs typeface="Arial"/>
              </a:rPr>
              <a:t>   Crohn's colitis) compared with the general population</a:t>
            </a:r>
            <a:endParaRPr lang="en-GB" dirty="0">
              <a:solidFill>
                <a:prstClr val="black"/>
              </a:solidFill>
            </a:endParaRPr>
          </a:p>
          <a:p>
            <a:pPr marL="285750" indent="-285750" defTabSz="457200">
              <a:buFont typeface="Arial"/>
              <a:buChar char="•"/>
            </a:pPr>
            <a:r>
              <a:rPr lang="en-GB" sz="1400" dirty="0">
                <a:solidFill>
                  <a:prstClr val="black"/>
                </a:solidFill>
                <a:latin typeface="Arial" panose="020B0604020202020204"/>
              </a:rPr>
              <a:t>Around 20% of bowel cancers are associated with hereditary factors other than Familial                                                                                                                           adenomatous polyposis (FAP) and Hereditary non-polyposis colorectal cancer </a:t>
            </a:r>
            <a:r>
              <a:rPr lang="en-GB" sz="1400" dirty="0" err="1">
                <a:solidFill>
                  <a:prstClr val="black"/>
                </a:solidFill>
                <a:latin typeface="Arial" panose="020B0604020202020204"/>
              </a:rPr>
              <a:t>eg</a:t>
            </a:r>
            <a:r>
              <a:rPr lang="en-GB" sz="1400" dirty="0">
                <a:solidFill>
                  <a:prstClr val="black"/>
                </a:solidFill>
                <a:latin typeface="Arial" panose="020B0604020202020204"/>
              </a:rPr>
              <a:t> Lynch syndrome</a:t>
            </a:r>
            <a:endParaRPr lang="en-GB" sz="1400" dirty="0">
              <a:solidFill>
                <a:prstClr val="black"/>
              </a:solidFill>
              <a:latin typeface="Arial" panose="020B0604020202020204"/>
              <a:cs typeface="Arial"/>
            </a:endParaRPr>
          </a:p>
          <a:p>
            <a:pPr defTabSz="457200"/>
            <a:endParaRPr lang="en-GB" sz="1000" dirty="0">
              <a:solidFill>
                <a:prstClr val="black"/>
              </a:solidFill>
              <a:latin typeface="Arial" panose="020B0604020202020204"/>
            </a:endParaRPr>
          </a:p>
          <a:p>
            <a:pPr defTabSz="457200"/>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marL="171450" indent="-171450" defTabSz="457200">
              <a:buFont typeface="Arial" panose="020B0604020202020204" pitchFamily="34" charset="0"/>
              <a:buChar char="•"/>
            </a:pPr>
            <a:endParaRPr lang="en-GB" sz="1000" dirty="0">
              <a:solidFill>
                <a:prstClr val="black"/>
              </a:solidFill>
              <a:latin typeface="Arial" panose="020B0604020202020204"/>
            </a:endParaRPr>
          </a:p>
          <a:p>
            <a:pPr defTabSz="457200"/>
            <a:endParaRPr lang="en-GB" sz="900" dirty="0">
              <a:solidFill>
                <a:prstClr val="black"/>
              </a:solidFill>
              <a:latin typeface="Arial" panose="020B0604020202020204" pitchFamily="34" charset="0"/>
            </a:endParaRPr>
          </a:p>
          <a:p>
            <a:pPr marL="171450" indent="-171450" defTabSz="457200">
              <a:buFont typeface="Arial" panose="020B0604020202020204" pitchFamily="34" charset="0"/>
              <a:buChar char="•"/>
            </a:pPr>
            <a:endParaRPr lang="en-GB" sz="1000" dirty="0">
              <a:solidFill>
                <a:prstClr val="black"/>
              </a:solidFill>
              <a:latin typeface="Arial" panose="020B0604020202020204" pitchFamily="34" charset="0"/>
            </a:endParaRPr>
          </a:p>
          <a:p>
            <a:pPr defTabSz="457200"/>
            <a:endParaRPr lang="en-GB" sz="1200" dirty="0">
              <a:solidFill>
                <a:prstClr val="black"/>
              </a:solidFill>
              <a:latin typeface="Arial" panose="020B0604020202020204"/>
            </a:endParaRPr>
          </a:p>
        </p:txBody>
      </p:sp>
      <p:pic>
        <p:nvPicPr>
          <p:cNvPr id="8" name="Picture 7">
            <a:extLst>
              <a:ext uri="{FF2B5EF4-FFF2-40B4-BE49-F238E27FC236}">
                <a16:creationId xmlns:a16="http://schemas.microsoft.com/office/drawing/2014/main" id="{A28A1BE4-6947-098E-4C9A-F4EF63D08DB0}"/>
              </a:ext>
            </a:extLst>
          </p:cNvPr>
          <p:cNvPicPr>
            <a:picLocks noChangeAspect="1"/>
          </p:cNvPicPr>
          <p:nvPr/>
        </p:nvPicPr>
        <p:blipFill>
          <a:blip r:embed="rId5"/>
          <a:srcRect l="1438" t="4457" r="914" b="3900"/>
          <a:stretch>
            <a:fillRect/>
          </a:stretch>
        </p:blipFill>
        <p:spPr>
          <a:xfrm>
            <a:off x="8514489" y="3105283"/>
            <a:ext cx="3454056" cy="1147086"/>
          </a:xfrm>
          <a:prstGeom prst="rect">
            <a:avLst/>
          </a:prstGeom>
          <a:ln>
            <a:noFill/>
          </a:ln>
        </p:spPr>
      </p:pic>
      <p:sp>
        <p:nvSpPr>
          <p:cNvPr id="10" name="Text Box 2">
            <a:extLst>
              <a:ext uri="{FF2B5EF4-FFF2-40B4-BE49-F238E27FC236}">
                <a16:creationId xmlns:a16="http://schemas.microsoft.com/office/drawing/2014/main" id="{18723D37-28A5-BA1B-B59E-1411C0EBE995}"/>
              </a:ext>
            </a:extLst>
          </p:cNvPr>
          <p:cNvSpPr txBox="1">
            <a:spLocks noChangeArrowheads="1"/>
          </p:cNvSpPr>
          <p:nvPr/>
        </p:nvSpPr>
        <p:spPr bwMode="auto">
          <a:xfrm>
            <a:off x="207579" y="4366213"/>
            <a:ext cx="11760966" cy="2411257"/>
          </a:xfrm>
          <a:prstGeom prst="rect">
            <a:avLst/>
          </a:prstGeom>
          <a:solidFill>
            <a:srgbClr val="FFFFFF"/>
          </a:solidFill>
          <a:ln w="19050">
            <a:solidFill>
              <a:srgbClr val="005EB8"/>
            </a:solidFill>
            <a:miter lim="800000"/>
            <a:headEnd/>
            <a:tailEnd/>
          </a:ln>
        </p:spPr>
        <p:txBody>
          <a:bodyPr rot="0" vert="horz" wrap="square" lIns="36000" tIns="36000" rIns="36000" bIns="36000" anchor="t" anchorCtr="0">
            <a:noAutofit/>
          </a:bodyPr>
          <a:lstStyle/>
          <a:p>
            <a:pPr defTabSz="457200"/>
            <a:r>
              <a:rPr lang="en-GB" sz="1400" dirty="0">
                <a:latin typeface="Arial"/>
                <a:ea typeface="Calibri"/>
                <a:cs typeface="Arial"/>
              </a:rPr>
              <a:t>C</a:t>
            </a:r>
            <a:r>
              <a:rPr lang="en-GB" sz="1400" b="1" dirty="0">
                <a:latin typeface="Arial"/>
                <a:ea typeface="Calibri"/>
                <a:cs typeface="Arial"/>
              </a:rPr>
              <a:t>haracteristics of bowel cancer – to read full paper,</a:t>
            </a:r>
            <a:r>
              <a:rPr lang="en-GB" sz="1400" dirty="0">
                <a:latin typeface="Arial"/>
                <a:ea typeface="Calibri"/>
                <a:cs typeface="Arial"/>
              </a:rPr>
              <a:t> </a:t>
            </a:r>
            <a:r>
              <a:rPr lang="en-GB" sz="1400" dirty="0">
                <a:latin typeface="Arial"/>
                <a:ea typeface="Calibri"/>
                <a:cs typeface="Arial"/>
                <a:hlinkClick r:id="rId6"/>
              </a:rPr>
              <a:t>ctrl click here</a:t>
            </a:r>
            <a:endParaRPr lang="en-GB" sz="1400" dirty="0">
              <a:latin typeface="Arial"/>
              <a:ea typeface="Calibri"/>
              <a:cs typeface="Arial"/>
            </a:endParaRPr>
          </a:p>
          <a:p>
            <a:pPr marL="285750" indent="-285750" defTabSz="457200">
              <a:buFont typeface="Arial"/>
              <a:buChar char="•"/>
            </a:pPr>
            <a:r>
              <a:rPr lang="en-GB" sz="1400" dirty="0">
                <a:latin typeface="Arial"/>
                <a:ea typeface="Calibri"/>
                <a:cs typeface="Arial"/>
              </a:rPr>
              <a:t>&gt;50% of all patients with bowel cancer present with rectal bleeding in combination with a persistent and unremitting change in bowel habit to increased frequency of defaecation and looser stools (odds ratio 5.4*)</a:t>
            </a:r>
          </a:p>
          <a:p>
            <a:pPr marL="285750" indent="-285750" defTabSz="457200">
              <a:buFont typeface="Arial"/>
              <a:buChar char="•"/>
            </a:pPr>
            <a:r>
              <a:rPr lang="en-GB" sz="1400" dirty="0">
                <a:latin typeface="Arial"/>
                <a:ea typeface="Calibri"/>
                <a:cs typeface="Arial"/>
              </a:rPr>
              <a:t>&gt;20% have a similar change in bowel habit without rectal bleeding (odds ratio 2.1-2.5*)</a:t>
            </a:r>
          </a:p>
          <a:p>
            <a:pPr marL="285750" indent="-285750" defTabSz="457200">
              <a:buFont typeface="Arial"/>
              <a:buChar char="•"/>
            </a:pPr>
            <a:r>
              <a:rPr lang="en-GB" sz="1400" dirty="0">
                <a:latin typeface="Arial"/>
                <a:ea typeface="Calibri"/>
                <a:cs typeface="Arial"/>
              </a:rPr>
              <a:t>&gt;12% have persistent rectal bleeding without anal symptoms without a change in bowel habit (odds ratio 2.9*)</a:t>
            </a:r>
          </a:p>
          <a:p>
            <a:pPr marL="285750" indent="-285750" defTabSz="457200">
              <a:buFont typeface="Arial"/>
              <a:buChar char="•"/>
            </a:pPr>
            <a:r>
              <a:rPr lang="en-GB" sz="1400" dirty="0">
                <a:latin typeface="Arial"/>
                <a:ea typeface="Calibri"/>
                <a:cs typeface="Arial"/>
              </a:rPr>
              <a:t>&lt;2% have abdominal pain (odds ratio 0.6†) as a single symptom, which is always provoked by eating, causing weight loss</a:t>
            </a:r>
          </a:p>
          <a:p>
            <a:pPr marL="285750" indent="-285750" defTabSz="457200">
              <a:buFont typeface="Arial"/>
              <a:buChar char="•"/>
            </a:pPr>
            <a:r>
              <a:rPr lang="en-GB" sz="1400" dirty="0">
                <a:latin typeface="Arial"/>
                <a:ea typeface="Calibri"/>
                <a:cs typeface="Arial"/>
              </a:rPr>
              <a:t>25% have a rectal mass (odds ratio 31.5)</a:t>
            </a:r>
          </a:p>
          <a:p>
            <a:pPr marL="285750" indent="-285750" defTabSz="457200">
              <a:buFont typeface="Arial"/>
              <a:buChar char="•"/>
            </a:pPr>
            <a:r>
              <a:rPr lang="en-GB" sz="1400" dirty="0">
                <a:latin typeface="Arial"/>
                <a:ea typeface="Calibri"/>
                <a:cs typeface="Arial"/>
              </a:rPr>
              <a:t>12% have an abdominal mass (odds ratio 1.8-8.5*) </a:t>
            </a:r>
          </a:p>
          <a:p>
            <a:pPr marL="285750" indent="-285750" defTabSz="457200">
              <a:buFont typeface="Arial"/>
              <a:buChar char="•"/>
            </a:pPr>
            <a:r>
              <a:rPr lang="en-GB" sz="1400" dirty="0">
                <a:latin typeface="Arial"/>
                <a:ea typeface="Calibri"/>
                <a:cs typeface="Arial"/>
              </a:rPr>
              <a:t>8% have an iron deficiency anaemia with or without bowel symptoms (odds ratio 4.4-8.4*)</a:t>
            </a:r>
          </a:p>
          <a:p>
            <a:pPr defTabSz="457200"/>
            <a:r>
              <a:rPr lang="en-GB" sz="1400" dirty="0">
                <a:latin typeface="Arial"/>
                <a:ea typeface="Calibri"/>
                <a:cs typeface="Arial"/>
              </a:rPr>
              <a:t>*Odds ratio on multivariate analysis.  †Odds ratio of abdominal pain on univariate analysis without defining whether it is always associated with eating and weight loss</a:t>
            </a:r>
          </a:p>
        </p:txBody>
      </p:sp>
      <p:sp>
        <p:nvSpPr>
          <p:cNvPr id="11" name="Slide Number Placeholder 10">
            <a:extLst>
              <a:ext uri="{FF2B5EF4-FFF2-40B4-BE49-F238E27FC236}">
                <a16:creationId xmlns:a16="http://schemas.microsoft.com/office/drawing/2014/main" id="{53B65650-3E4E-A297-423B-4E0F9B65C0E1}"/>
              </a:ext>
            </a:extLst>
          </p:cNvPr>
          <p:cNvSpPr>
            <a:spLocks noGrp="1"/>
          </p:cNvSpPr>
          <p:nvPr>
            <p:ph type="sldNum" sz="quarter" idx="12"/>
          </p:nvPr>
        </p:nvSpPr>
        <p:spPr/>
        <p:txBody>
          <a:bodyPr/>
          <a:lstStyle/>
          <a:p>
            <a:fld id="{30916248-1575-4D68-B685-83B6B91252A1}" type="slidenum">
              <a:rPr lang="en-GB" smtClean="0"/>
              <a:t>15</a:t>
            </a:fld>
            <a:endParaRPr lang="en-GB"/>
          </a:p>
        </p:txBody>
      </p:sp>
      <p:pic>
        <p:nvPicPr>
          <p:cNvPr id="13" name="Picture 12" descr="A blue and white logo">
            <a:extLst>
              <a:ext uri="{FF2B5EF4-FFF2-40B4-BE49-F238E27FC236}">
                <a16:creationId xmlns:a16="http://schemas.microsoft.com/office/drawing/2014/main" id="{8D0ED902-3176-3CAD-D7DF-D387F5E4E4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63710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B183-CF4C-4603-4749-E053ECC8E6E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1EF62C9-6DD5-8489-A193-D1B0D4E3E99F}"/>
              </a:ext>
            </a:extLst>
          </p:cNvPr>
          <p:cNvSpPr txBox="1">
            <a:spLocks/>
          </p:cNvSpPr>
          <p:nvPr/>
        </p:nvSpPr>
        <p:spPr>
          <a:xfrm>
            <a:off x="83024" y="382842"/>
            <a:ext cx="12108976"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Bowel cancer notice board and engagement                      resources: </a:t>
            </a:r>
            <a:endParaRPr lang="en-GB" sz="3600" dirty="0">
              <a:solidFill>
                <a:srgbClr val="005EB8"/>
              </a:solidFill>
              <a:latin typeface="Arial"/>
              <a:cs typeface="Arial"/>
            </a:endParaRPr>
          </a:p>
        </p:txBody>
      </p:sp>
      <p:sp>
        <p:nvSpPr>
          <p:cNvPr id="12" name="TextBox 11">
            <a:extLst>
              <a:ext uri="{FF2B5EF4-FFF2-40B4-BE49-F238E27FC236}">
                <a16:creationId xmlns:a16="http://schemas.microsoft.com/office/drawing/2014/main" id="{70111AF4-A37E-A1A4-1A12-09863FAAE270}"/>
              </a:ext>
            </a:extLst>
          </p:cNvPr>
          <p:cNvSpPr txBox="1"/>
          <p:nvPr/>
        </p:nvSpPr>
        <p:spPr>
          <a:xfrm>
            <a:off x="95147" y="1510750"/>
            <a:ext cx="3585267" cy="307777"/>
          </a:xfrm>
          <a:prstGeom prst="rect">
            <a:avLst/>
          </a:prstGeom>
          <a:noFill/>
        </p:spPr>
        <p:txBody>
          <a:bodyPr wrap="square" lIns="91440" tIns="45720" rIns="91440" bIns="45720" rtlCol="0" anchor="t">
            <a:spAutoFit/>
          </a:bodyPr>
          <a:lstStyle/>
          <a:p>
            <a:r>
              <a:rPr lang="en-GB" sz="1400">
                <a:latin typeface="Arial"/>
                <a:cs typeface="Arial"/>
              </a:rPr>
              <a:t>Click on the images below to access</a:t>
            </a:r>
            <a:endParaRPr lang="en-GB" sz="14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034321-1E64-4517-CA76-0D456D3487D2}"/>
              </a:ext>
            </a:extLst>
          </p:cNvPr>
          <p:cNvSpPr txBox="1"/>
          <p:nvPr/>
        </p:nvSpPr>
        <p:spPr>
          <a:xfrm>
            <a:off x="6982038" y="2033989"/>
            <a:ext cx="4374360" cy="1169551"/>
          </a:xfrm>
          <a:prstGeom prst="rect">
            <a:avLst/>
          </a:prstGeom>
          <a:noFill/>
          <a:ln>
            <a:noFill/>
          </a:ln>
        </p:spPr>
        <p:txBody>
          <a:bodyPr wrap="square" lIns="91440" tIns="45720" rIns="91440" bIns="45720" rtlCol="0" anchor="t">
            <a:spAutoFit/>
          </a:bodyPr>
          <a:lstStyle/>
          <a:p>
            <a:r>
              <a:rPr lang="en-GB" sz="1400" b="1">
                <a:latin typeface="Arial" panose="020B0604020202020204" pitchFamily="34" charset="0"/>
                <a:cs typeface="Arial" panose="020B0604020202020204" pitchFamily="34" charset="0"/>
              </a:rPr>
              <a:t>Translated material: </a:t>
            </a:r>
          </a:p>
          <a:p>
            <a:r>
              <a:rPr lang="en-GB" sz="1400">
                <a:latin typeface="Arial"/>
                <a:cs typeface="Arial"/>
              </a:rPr>
              <a:t>Bowel cancer UK offer  information in other languages including: Polish, Punjabi, Romanian, and Welsh. </a:t>
            </a:r>
          </a:p>
          <a:p>
            <a:r>
              <a:rPr lang="en-GB" sz="1400">
                <a:solidFill>
                  <a:srgbClr val="0070C0"/>
                </a:solidFill>
                <a:latin typeface="Arial"/>
                <a:cs typeface="Arial"/>
                <a:hlinkClick r:id="rId2">
                  <a:extLst>
                    <a:ext uri="{A12FA001-AC4F-418D-AE19-62706E023703}">
                      <ahyp:hlinkClr xmlns:ahyp="http://schemas.microsoft.com/office/drawing/2018/hyperlinkcolor" val="tx"/>
                    </a:ext>
                  </a:extLst>
                </a:hlinkClick>
              </a:rPr>
              <a:t>Click here to access</a:t>
            </a:r>
          </a:p>
        </p:txBody>
      </p:sp>
      <p:pic>
        <p:nvPicPr>
          <p:cNvPr id="6" name="Picture 5">
            <a:hlinkClick r:id="rId3"/>
            <a:extLst>
              <a:ext uri="{FF2B5EF4-FFF2-40B4-BE49-F238E27FC236}">
                <a16:creationId xmlns:a16="http://schemas.microsoft.com/office/drawing/2014/main" id="{1C3B9DB7-1120-E564-200B-847B3196267A}"/>
              </a:ext>
            </a:extLst>
          </p:cNvPr>
          <p:cNvPicPr>
            <a:picLocks noChangeAspect="1"/>
          </p:cNvPicPr>
          <p:nvPr/>
        </p:nvPicPr>
        <p:blipFill>
          <a:blip r:embed="rId4"/>
          <a:srcRect t="2441" r="3469" b="1707"/>
          <a:stretch>
            <a:fillRect/>
          </a:stretch>
        </p:blipFill>
        <p:spPr>
          <a:xfrm>
            <a:off x="232725" y="2275790"/>
            <a:ext cx="2624946" cy="3593546"/>
          </a:xfrm>
          <a:prstGeom prst="rect">
            <a:avLst/>
          </a:prstGeom>
        </p:spPr>
      </p:pic>
      <p:pic>
        <p:nvPicPr>
          <p:cNvPr id="11" name="Picture 10">
            <a:hlinkClick r:id="rId5"/>
            <a:extLst>
              <a:ext uri="{FF2B5EF4-FFF2-40B4-BE49-F238E27FC236}">
                <a16:creationId xmlns:a16="http://schemas.microsoft.com/office/drawing/2014/main" id="{1D38F9C3-2F85-8693-6A93-EFB873955C7D}"/>
              </a:ext>
            </a:extLst>
          </p:cNvPr>
          <p:cNvPicPr>
            <a:picLocks noChangeAspect="1"/>
          </p:cNvPicPr>
          <p:nvPr/>
        </p:nvPicPr>
        <p:blipFill>
          <a:blip r:embed="rId6"/>
          <a:stretch>
            <a:fillRect/>
          </a:stretch>
        </p:blipFill>
        <p:spPr>
          <a:xfrm>
            <a:off x="3384094" y="1783665"/>
            <a:ext cx="1563442" cy="5019086"/>
          </a:xfrm>
          <a:prstGeom prst="rect">
            <a:avLst/>
          </a:prstGeom>
        </p:spPr>
      </p:pic>
      <p:pic>
        <p:nvPicPr>
          <p:cNvPr id="20" name="Picture 19">
            <a:hlinkClick r:id="rId5"/>
            <a:extLst>
              <a:ext uri="{FF2B5EF4-FFF2-40B4-BE49-F238E27FC236}">
                <a16:creationId xmlns:a16="http://schemas.microsoft.com/office/drawing/2014/main" id="{64BBE66A-D932-326A-5690-DAFC8BF74F73}"/>
              </a:ext>
            </a:extLst>
          </p:cNvPr>
          <p:cNvPicPr>
            <a:picLocks noChangeAspect="1"/>
          </p:cNvPicPr>
          <p:nvPr/>
        </p:nvPicPr>
        <p:blipFill>
          <a:blip r:embed="rId7"/>
          <a:stretch>
            <a:fillRect/>
          </a:stretch>
        </p:blipFill>
        <p:spPr>
          <a:xfrm>
            <a:off x="4947536" y="1782079"/>
            <a:ext cx="1584936" cy="5019086"/>
          </a:xfrm>
          <a:prstGeom prst="rect">
            <a:avLst/>
          </a:prstGeom>
        </p:spPr>
      </p:pic>
      <p:sp>
        <p:nvSpPr>
          <p:cNvPr id="23" name="Slide Number Placeholder 22">
            <a:extLst>
              <a:ext uri="{FF2B5EF4-FFF2-40B4-BE49-F238E27FC236}">
                <a16:creationId xmlns:a16="http://schemas.microsoft.com/office/drawing/2014/main" id="{62DB0819-FA40-EC6A-0947-85118C17AE46}"/>
              </a:ext>
            </a:extLst>
          </p:cNvPr>
          <p:cNvSpPr>
            <a:spLocks noGrp="1"/>
          </p:cNvSpPr>
          <p:nvPr>
            <p:ph type="sldNum" sz="quarter" idx="12"/>
          </p:nvPr>
        </p:nvSpPr>
        <p:spPr/>
        <p:txBody>
          <a:bodyPr/>
          <a:lstStyle/>
          <a:p>
            <a:fld id="{30916248-1575-4D68-B685-83B6B91252A1}" type="slidenum">
              <a:rPr lang="en-GB" smtClean="0"/>
              <a:t>16</a:t>
            </a:fld>
            <a:endParaRPr lang="en-GB"/>
          </a:p>
        </p:txBody>
      </p:sp>
      <p:pic>
        <p:nvPicPr>
          <p:cNvPr id="9" name="Picture 8" descr="A blue and white logo">
            <a:extLst>
              <a:ext uri="{FF2B5EF4-FFF2-40B4-BE49-F238E27FC236}">
                <a16:creationId xmlns:a16="http://schemas.microsoft.com/office/drawing/2014/main" id="{25F63974-D6A8-728C-F310-4771958271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Rectangle: Rounded Corners 2">
            <a:extLst>
              <a:ext uri="{FF2B5EF4-FFF2-40B4-BE49-F238E27FC236}">
                <a16:creationId xmlns:a16="http://schemas.microsoft.com/office/drawing/2014/main" id="{F9774D28-6335-D6BF-8CE3-28A86AD51D87}"/>
              </a:ext>
            </a:extLst>
          </p:cNvPr>
          <p:cNvSpPr/>
          <p:nvPr/>
        </p:nvSpPr>
        <p:spPr>
          <a:xfrm>
            <a:off x="6963833" y="1792110"/>
            <a:ext cx="4469695" cy="1636890"/>
          </a:xfrm>
          <a:prstGeom prst="roundRect">
            <a:avLst/>
          </a:prstGeom>
          <a:noFill/>
          <a:ln w="28575">
            <a:solidFill>
              <a:srgbClr val="01ABA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11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49598-8B81-169B-9522-D7D9DAD83EF2}"/>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B9D0276-A01A-D2ED-7103-217117DE34CC}"/>
              </a:ext>
            </a:extLst>
          </p:cNvPr>
          <p:cNvSpPr txBox="1">
            <a:spLocks/>
          </p:cNvSpPr>
          <p:nvPr/>
        </p:nvSpPr>
        <p:spPr>
          <a:xfrm>
            <a:off x="162457" y="326937"/>
            <a:ext cx="11856938" cy="102769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3600" dirty="0">
                <a:solidFill>
                  <a:srgbClr val="005EB8"/>
                </a:solidFill>
                <a:latin typeface="Arial"/>
                <a:cs typeface="Arial"/>
              </a:rPr>
              <a:t>Improve referral practice:</a:t>
            </a:r>
            <a:r>
              <a:rPr lang="en-GB" sz="2800" dirty="0">
                <a:solidFill>
                  <a:srgbClr val="005EB8"/>
                </a:solidFill>
                <a:latin typeface="Arial"/>
                <a:cs typeface="Arial"/>
              </a:rPr>
              <a:t> </a:t>
            </a:r>
            <a:r>
              <a:rPr lang="en-US" sz="3600" dirty="0">
                <a:solidFill>
                  <a:srgbClr val="005EB8"/>
                </a:solidFill>
                <a:latin typeface="Arial"/>
                <a:cs typeface="Arial"/>
              </a:rPr>
              <a:t>be aware of prostate                           cancer risk factors</a:t>
            </a:r>
            <a:endParaRPr lang="en-GB" sz="3600" dirty="0">
              <a:solidFill>
                <a:srgbClr val="005EB8"/>
              </a:solidFill>
              <a:latin typeface="Arial"/>
              <a:cs typeface="Arial"/>
            </a:endParaRPr>
          </a:p>
        </p:txBody>
      </p:sp>
      <p:sp>
        <p:nvSpPr>
          <p:cNvPr id="7" name="TextBox 6">
            <a:extLst>
              <a:ext uri="{FF2B5EF4-FFF2-40B4-BE49-F238E27FC236}">
                <a16:creationId xmlns:a16="http://schemas.microsoft.com/office/drawing/2014/main" id="{2D7122A8-DD72-5801-1C2D-BF23D9A4CA09}"/>
              </a:ext>
            </a:extLst>
          </p:cNvPr>
          <p:cNvSpPr txBox="1"/>
          <p:nvPr/>
        </p:nvSpPr>
        <p:spPr>
          <a:xfrm>
            <a:off x="283346" y="6128169"/>
            <a:ext cx="3087552" cy="707886"/>
          </a:xfrm>
          <a:prstGeom prst="rect">
            <a:avLst/>
          </a:prstGeom>
          <a:noFill/>
        </p:spPr>
        <p:txBody>
          <a:bodyPr wrap="square" rtlCol="0">
            <a:spAutoFit/>
          </a:bodyPr>
          <a:lstStyle/>
          <a:p>
            <a:pPr defTabSz="457200"/>
            <a:r>
              <a:rPr lang="en-GB" sz="800" dirty="0">
                <a:solidFill>
                  <a:prstClr val="black"/>
                </a:solidFill>
                <a:latin typeface="Arial" panose="020B0604020202020204" pitchFamily="34" charset="0"/>
                <a:cs typeface="Arial" panose="020B0604020202020204" pitchFamily="34" charset="0"/>
              </a:rPr>
              <a:t>References:</a:t>
            </a:r>
          </a:p>
          <a:p>
            <a:pPr marL="228600" indent="-228600" defTabSz="457200">
              <a:buFontTx/>
              <a:buAutoNum type="arabicPeriod"/>
            </a:pPr>
            <a:r>
              <a:rPr lang="en-GB" sz="800" dirty="0">
                <a:solidFill>
                  <a:prstClr val="black"/>
                </a:solidFill>
                <a:latin typeface="Arial" panose="020B0604020202020204" pitchFamily="34" charset="0"/>
                <a:cs typeface="Arial" panose="020B0604020202020204" pitchFamily="34" charset="0"/>
                <a:hlinkClick r:id="rId2"/>
              </a:rPr>
              <a:t>Prostate cancer risk | Cancer Research UK</a:t>
            </a:r>
            <a:r>
              <a:rPr lang="en-GB" sz="800" dirty="0">
                <a:solidFill>
                  <a:prstClr val="black"/>
                </a:solidFill>
                <a:latin typeface="Arial" panose="020B0604020202020204" pitchFamily="34" charset="0"/>
                <a:cs typeface="Arial" panose="020B0604020202020204" pitchFamily="34" charset="0"/>
              </a:rPr>
              <a:t> </a:t>
            </a:r>
          </a:p>
          <a:p>
            <a:pPr marL="228600" indent="-228600" defTabSz="457200">
              <a:buFontTx/>
              <a:buAutoNum type="arabicPeriod"/>
            </a:pPr>
            <a:r>
              <a:rPr lang="en-GB" sz="800" dirty="0">
                <a:solidFill>
                  <a:prstClr val="black"/>
                </a:solidFill>
                <a:latin typeface="Arial" panose="020B0604020202020204" pitchFamily="34" charset="0"/>
                <a:cs typeface="Arial" panose="020B0604020202020204" pitchFamily="34" charset="0"/>
                <a:hlinkClick r:id="rId3"/>
              </a:rPr>
              <a:t>Prostate Cancer Risk Factors | Prostate Cancer UK | Prostate Cancer UK</a:t>
            </a:r>
            <a:r>
              <a:rPr lang="en-GB" sz="800" dirty="0">
                <a:solidFill>
                  <a:prstClr val="black"/>
                </a:solidFill>
                <a:latin typeface="Arial" panose="020B0604020202020204" pitchFamily="34" charset="0"/>
                <a:cs typeface="Arial" panose="020B0604020202020204" pitchFamily="34" charset="0"/>
              </a:rPr>
              <a:t> </a:t>
            </a:r>
          </a:p>
          <a:p>
            <a:pPr marL="228600" indent="-228600" defTabSz="457200">
              <a:buFontTx/>
              <a:buAutoNum type="arabicPeriod"/>
            </a:pPr>
            <a:endParaRPr lang="en-GB" sz="8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2D1EC2FF-2714-772C-F89F-3964CE03D99B}"/>
              </a:ext>
            </a:extLst>
          </p:cNvPr>
          <p:cNvSpPr>
            <a:spLocks noGrp="1"/>
          </p:cNvSpPr>
          <p:nvPr>
            <p:ph type="sldNum" sz="quarter" idx="12"/>
          </p:nvPr>
        </p:nvSpPr>
        <p:spPr/>
        <p:txBody>
          <a:bodyPr/>
          <a:lstStyle/>
          <a:p>
            <a:fld id="{30916248-1575-4D68-B685-83B6B91252A1}" type="slidenum">
              <a:rPr lang="en-GB" smtClean="0"/>
              <a:t>17</a:t>
            </a:fld>
            <a:endParaRPr lang="en-GB"/>
          </a:p>
        </p:txBody>
      </p:sp>
      <p:pic>
        <p:nvPicPr>
          <p:cNvPr id="12" name="Picture 11" descr="A blue and white logo">
            <a:extLst>
              <a:ext uri="{FF2B5EF4-FFF2-40B4-BE49-F238E27FC236}">
                <a16:creationId xmlns:a16="http://schemas.microsoft.com/office/drawing/2014/main" id="{B671090F-7346-819E-3655-95DE4D6880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E0883904-8DCB-53A9-E721-05F158984EBF}"/>
              </a:ext>
            </a:extLst>
          </p:cNvPr>
          <p:cNvSpPr txBox="1"/>
          <p:nvPr/>
        </p:nvSpPr>
        <p:spPr>
          <a:xfrm>
            <a:off x="162457" y="1833270"/>
            <a:ext cx="3329331"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400" dirty="0">
                <a:latin typeface="Arial"/>
                <a:cs typeface="Segoe UI"/>
              </a:rPr>
              <a:t>Prostate cancer is the most common cancer affecting males in the UK. ​  </a:t>
            </a:r>
            <a:r>
              <a:rPr lang="en-US" sz="1400" dirty="0">
                <a:latin typeface="Arial"/>
                <a:cs typeface="Segoe UI"/>
              </a:rPr>
              <a:t>​</a:t>
            </a:r>
          </a:p>
          <a:p>
            <a:pPr algn="just"/>
            <a:r>
              <a:rPr lang="en-GB" sz="1400" dirty="0">
                <a:latin typeface="Arial"/>
                <a:cs typeface="Segoe UI"/>
              </a:rPr>
              <a:t>​</a:t>
            </a:r>
          </a:p>
          <a:p>
            <a:pPr algn="just"/>
            <a:r>
              <a:rPr lang="en-GB" sz="1400" dirty="0">
                <a:latin typeface="Arial"/>
                <a:cs typeface="Segoe UI"/>
              </a:rPr>
              <a:t>1 in 8 men will be diagnosed with prostate cancer in theirlifetime¹. </a:t>
            </a:r>
            <a:r>
              <a:rPr lang="en-US" sz="1400" dirty="0">
                <a:latin typeface="Arial"/>
                <a:cs typeface="Segoe UI"/>
              </a:rPr>
              <a:t>​</a:t>
            </a:r>
          </a:p>
          <a:p>
            <a:pPr algn="just"/>
            <a:r>
              <a:rPr lang="en-GB" sz="1400" dirty="0">
                <a:latin typeface="Arial"/>
                <a:cs typeface="Segoe UI"/>
              </a:rPr>
              <a:t>​</a:t>
            </a:r>
          </a:p>
          <a:p>
            <a:pPr algn="just"/>
            <a:r>
              <a:rPr lang="en-GB" sz="1400" dirty="0">
                <a:latin typeface="Arial"/>
                <a:cs typeface="Segoe UI"/>
              </a:rPr>
              <a:t>The exact cause of prostate cancer isn’t known but there are some risk factors that increase the likelihood of getting it.</a:t>
            </a:r>
          </a:p>
          <a:p>
            <a:pPr algn="just"/>
            <a:endParaRPr lang="en-US" sz="1400" dirty="0">
              <a:latin typeface="Arial"/>
              <a:cs typeface="Segoe UI"/>
            </a:endParaRPr>
          </a:p>
          <a:p>
            <a:pPr algn="just"/>
            <a:r>
              <a:rPr lang="en-US" sz="1400" dirty="0">
                <a:latin typeface="Arial"/>
                <a:cs typeface="Segoe UI"/>
              </a:rPr>
              <a:t>Read more on increased risk factors at: </a:t>
            </a:r>
            <a:r>
              <a:rPr lang="en-GB" sz="1400" b="1" dirty="0">
                <a:hlinkClick r:id="rId2"/>
              </a:rPr>
              <a:t>Prostate cancer risk | Cancer Research UK</a:t>
            </a:r>
            <a:endParaRPr lang="en-US" sz="1400" b="1" dirty="0">
              <a:latin typeface="Arial"/>
              <a:cs typeface="Segoe UI"/>
            </a:endParaRPr>
          </a:p>
          <a:p>
            <a:pPr algn="just"/>
            <a:endParaRPr lang="en-US" sz="1400" dirty="0">
              <a:latin typeface="Arial"/>
              <a:cs typeface="Segoe UI"/>
            </a:endParaRPr>
          </a:p>
        </p:txBody>
      </p:sp>
      <p:pic>
        <p:nvPicPr>
          <p:cNvPr id="3" name="Picture 2" descr="A blue and white diagram with text and images&#10;&#10;AI-generated content may be incorrect.">
            <a:extLst>
              <a:ext uri="{FF2B5EF4-FFF2-40B4-BE49-F238E27FC236}">
                <a16:creationId xmlns:a16="http://schemas.microsoft.com/office/drawing/2014/main" id="{6A12A536-EC93-BB1F-4EB1-DBA7FA23FE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8716" y="1839547"/>
            <a:ext cx="8598980" cy="5016072"/>
          </a:xfrm>
          <a:prstGeom prst="rect">
            <a:avLst/>
          </a:prstGeom>
        </p:spPr>
      </p:pic>
    </p:spTree>
    <p:extLst>
      <p:ext uri="{BB962C8B-B14F-4D97-AF65-F5344CB8AC3E}">
        <p14:creationId xmlns:p14="http://schemas.microsoft.com/office/powerpoint/2010/main" val="84873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9DCDC-7E4C-5EDC-75F0-420EE1F27AC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05C183EE-FA3E-AA3C-2A1A-CA23112FC743}"/>
              </a:ext>
            </a:extLst>
          </p:cNvPr>
          <p:cNvSpPr txBox="1">
            <a:spLocks/>
          </p:cNvSpPr>
          <p:nvPr/>
        </p:nvSpPr>
        <p:spPr>
          <a:xfrm>
            <a:off x="168299" y="386377"/>
            <a:ext cx="961227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Be aware of prostate cancer – the PSA test</a:t>
            </a:r>
            <a:endParaRPr lang="en-GB" sz="3600" dirty="0">
              <a:solidFill>
                <a:srgbClr val="005EB8"/>
              </a:solidFill>
              <a:latin typeface="Arial"/>
              <a:cs typeface="Arial"/>
            </a:endParaRPr>
          </a:p>
        </p:txBody>
      </p:sp>
      <p:sp>
        <p:nvSpPr>
          <p:cNvPr id="6" name="TextBox 5">
            <a:extLst>
              <a:ext uri="{FF2B5EF4-FFF2-40B4-BE49-F238E27FC236}">
                <a16:creationId xmlns:a16="http://schemas.microsoft.com/office/drawing/2014/main" id="{7D0BFB4D-C3E1-9B68-1F72-2ECD2FEDCB89}"/>
              </a:ext>
            </a:extLst>
          </p:cNvPr>
          <p:cNvSpPr txBox="1"/>
          <p:nvPr/>
        </p:nvSpPr>
        <p:spPr>
          <a:xfrm>
            <a:off x="95147" y="1511395"/>
            <a:ext cx="11875180" cy="5201424"/>
          </a:xfrm>
          <a:prstGeom prst="rect">
            <a:avLst/>
          </a:prstGeom>
          <a:noFill/>
        </p:spPr>
        <p:txBody>
          <a:bodyPr wrap="square" lIns="91440" tIns="45720" rIns="91440" bIns="45720" anchor="t">
            <a:spAutoFit/>
          </a:bodyPr>
          <a:lstStyle/>
          <a:p>
            <a:pPr marL="285750" indent="-285750" defTabSz="457200">
              <a:spcBef>
                <a:spcPts val="300"/>
              </a:spcBef>
              <a:buFont typeface="Arial"/>
              <a:buChar char="•"/>
              <a:defRPr/>
            </a:pPr>
            <a:r>
              <a:rPr kumimoji="0" lang="en-GB" sz="1400" b="0" i="0" u="none" strike="noStrike" kern="1200" cap="none" spc="0" normalizeH="0" baseline="0" noProof="0">
                <a:ln>
                  <a:noFill/>
                </a:ln>
                <a:solidFill>
                  <a:prstClr val="black"/>
                </a:solidFill>
                <a:effectLst/>
                <a:uLnTx/>
                <a:uFillTx/>
                <a:latin typeface="Arial"/>
                <a:cs typeface="Arial"/>
              </a:rPr>
              <a:t>Patients can ask their GP for a </a:t>
            </a:r>
            <a:r>
              <a:rPr lang="en-GB" sz="1400">
                <a:latin typeface="Arial"/>
                <a:cs typeface="Arial"/>
              </a:rPr>
              <a:t>Prostate-Specific</a:t>
            </a:r>
            <a:r>
              <a:rPr lang="en-GB" sz="1400">
                <a:latin typeface="Arial"/>
                <a:ea typeface="+mn-lt"/>
                <a:cs typeface="+mn-lt"/>
              </a:rPr>
              <a:t> Antigen </a:t>
            </a:r>
            <a:r>
              <a:rPr lang="en-GB" sz="1400">
                <a:latin typeface="Arial"/>
                <a:cs typeface="Arial"/>
              </a:rPr>
              <a:t>(PSA)</a:t>
            </a:r>
            <a:r>
              <a:rPr kumimoji="0" lang="en-GB" sz="1400" b="0" i="0" u="none" strike="noStrike" kern="1200" cap="none" spc="0" normalizeH="0" baseline="0" noProof="0">
                <a:ln>
                  <a:noFill/>
                </a:ln>
                <a:solidFill>
                  <a:prstClr val="black"/>
                </a:solidFill>
                <a:effectLst/>
                <a:uLnTx/>
                <a:uFillTx/>
                <a:latin typeface="Arial"/>
                <a:cs typeface="Arial"/>
              </a:rPr>
              <a:t> test from the age of 50 years or 45 years if they have a higher risk of prostate cancer</a:t>
            </a:r>
            <a:endParaRPr lang="en-US"/>
          </a:p>
          <a:p>
            <a:pPr marL="171450" marR="0" lvl="0" indent="-171450" algn="l" defTabSz="457200" rtl="0" eaLnBrk="1" fontAlgn="auto" latinLnBrk="0" hangingPunct="1">
              <a:lnSpc>
                <a:spcPct val="100000"/>
              </a:lnSpc>
              <a:spcBef>
                <a:spcPts val="300"/>
              </a:spcBef>
              <a:spcAft>
                <a:spcPts val="0"/>
              </a:spcAft>
              <a:buClrTx/>
              <a:buSzTx/>
              <a:buFont typeface="Arial"/>
              <a:buChar char="•"/>
              <a:tabLst/>
              <a:defRPr/>
            </a:pPr>
            <a:endParaRPr lang="en-GB"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decision to request a PSA test should be made on a case-by-case basis with careful counselling regarding the risk of false positives or negatives and describing any potential onward investigations  </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Arial"/>
              <a:buChar char="•"/>
              <a:tabLst/>
              <a:defRPr/>
            </a:pPr>
            <a:endParaRPr lang="en-GB"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When counselling a patient on PSA testing, consider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rPr>
              <a:t>what can falsely raise the result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such as: </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Vigorous exercise, such as cycling, within the last 48 hours</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Ejaculation in the last 48 hours</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lvl="1" indent="-285750" defTabSz="457200">
              <a:spcBef>
                <a:spcPts val="300"/>
              </a:spcBef>
              <a:buFont typeface="Arial"/>
              <a:buChar char="•"/>
              <a:defRPr/>
            </a:pPr>
            <a:r>
              <a:rPr kumimoji="0" lang="en-GB" sz="1400" b="0" i="0" u="none" strike="noStrike" kern="1200" cap="none" spc="0" normalizeH="0" baseline="0" noProof="0">
                <a:ln>
                  <a:noFill/>
                </a:ln>
                <a:solidFill>
                  <a:srgbClr val="1C1C1C"/>
                </a:solidFill>
                <a:effectLst/>
                <a:uLnTx/>
                <a:uFillTx/>
                <a:latin typeface="Arial" panose="020B0604020202020204" pitchFamily="34" charset="0"/>
                <a:cs typeface="Arial" panose="020B0604020202020204" pitchFamily="34" charset="0"/>
              </a:rPr>
              <a:t>Prescription or over-the-counter medicines, for example, 5-alpha-reductase inhibitors such as finasteride (Proscar</a:t>
            </a:r>
            <a:r>
              <a:rPr kumimoji="0" lang="en-GB" sz="1400" b="0" i="0" u="none" strike="noStrike" kern="1200" cap="none" spc="0" normalizeH="0" baseline="30000" noProof="0">
                <a:ln>
                  <a:noFill/>
                </a:ln>
                <a:solidFill>
                  <a:srgbClr val="1C1C1C"/>
                </a:solidFill>
                <a:effectLst/>
                <a:uLnTx/>
                <a:uFillTx/>
                <a:latin typeface="Arial" panose="020B0604020202020204" pitchFamily="34" charset="0"/>
                <a:cs typeface="Arial" panose="020B0604020202020204" pitchFamily="34" charset="0"/>
              </a:rPr>
              <a:t>®</a:t>
            </a:r>
            <a:r>
              <a:rPr kumimoji="0" lang="en-GB" sz="1400" b="0" i="0" u="none" strike="noStrike" kern="1200" cap="none" spc="0" normalizeH="0" baseline="0" noProof="0">
                <a:ln>
                  <a:noFill/>
                </a:ln>
                <a:solidFill>
                  <a:srgbClr val="1C1C1C"/>
                </a:solidFill>
                <a:effectLst/>
                <a:uLnTx/>
                <a:uFillTx/>
                <a:latin typeface="Arial" panose="020B0604020202020204" pitchFamily="34" charset="0"/>
                <a:cs typeface="Arial" panose="020B0604020202020204" pitchFamily="34" charset="0"/>
              </a:rPr>
              <a:t>) or dutasteride (Avodart</a:t>
            </a:r>
            <a:r>
              <a:rPr kumimoji="0" lang="en-GB" sz="1400" b="0" i="0" u="none" strike="noStrike" kern="1200" cap="none" spc="0" normalizeH="0" baseline="30000" noProof="0">
                <a:ln>
                  <a:noFill/>
                </a:ln>
                <a:solidFill>
                  <a:srgbClr val="1C1C1C"/>
                </a:solidFill>
                <a:effectLst/>
                <a:uLnTx/>
                <a:uFillTx/>
                <a:latin typeface="Arial" panose="020B0604020202020204" pitchFamily="34" charset="0"/>
                <a:cs typeface="Arial" panose="020B0604020202020204" pitchFamily="34" charset="0"/>
              </a:rPr>
              <a:t>®</a:t>
            </a:r>
            <a:r>
              <a:rPr lang="en-GB" sz="1400">
                <a:solidFill>
                  <a:srgbClr val="1C1C1C"/>
                </a:solidFill>
                <a:latin typeface="Arial" panose="020B0604020202020204" pitchFamily="34" charset="0"/>
                <a:cs typeface="Arial" panose="020B0604020202020204" pitchFamily="34" charset="0"/>
              </a:rPr>
              <a:t>)</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Having had a urological procedure such as a prostate biopsy within the last 6 weeks</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742950" marR="0" lvl="1"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Having had a urine infection in the 6 weeks prior to PSA test</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628650" marR="0" lvl="1" indent="-171450" algn="l" defTabSz="457200" rtl="0" eaLnBrk="1" fontAlgn="auto" latinLnBrk="0" hangingPunct="1">
              <a:lnSpc>
                <a:spcPct val="100000"/>
              </a:lnSpc>
              <a:spcBef>
                <a:spcPts val="300"/>
              </a:spcBef>
              <a:spcAft>
                <a:spcPts val="0"/>
              </a:spcAft>
              <a:buClrTx/>
              <a:buSzTx/>
              <a:buFont typeface="Arial"/>
              <a:buChar char="•"/>
              <a:tabLst/>
              <a:defRPr/>
            </a:pPr>
            <a:endParaRPr lang="en-GB" sz="1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Men should be given balanced information on the pros and cons of the PSA blood test and supported to make an informed choice whether to have one.  Consider signposting patients to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3"/>
              </a:rPr>
              <a:t>Cancer Research UK information about PSA testing</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Arial"/>
              <a:buChar char="•"/>
              <a:tabLst/>
              <a:defRPr/>
            </a:pPr>
            <a:endParaRPr lang="en-GB" sz="1000">
              <a:solidFill>
                <a:prstClr val="black"/>
              </a:solidFill>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use of Digital Rectal Exam (DRE</a:t>
            </a:r>
            <a:endParaRPr lang="en-GB" sz="14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indent="-285750">
              <a:spcBef>
                <a:spcPts val="300"/>
              </a:spcBef>
              <a:buFont typeface="Arial"/>
              <a:buChar char="•"/>
            </a:pPr>
            <a:r>
              <a:rPr lang="en-GB" sz="1400">
                <a:latin typeface="Arial" panose="020B0604020202020204" pitchFamily="34" charset="0"/>
                <a:cs typeface="Arial" panose="020B0604020202020204" pitchFamily="34" charset="0"/>
              </a:rPr>
              <a:t>Prostate Cancer UK and the British Association of Urological Surgeons (BAUS) are advising that men with suspected cancer do not require a rectal exam before being referred for further tests.  A PSA test should be done first and referral made based on results</a:t>
            </a:r>
          </a:p>
          <a:p>
            <a:pPr marL="285750" indent="-285750">
              <a:spcBef>
                <a:spcPts val="300"/>
              </a:spcBef>
              <a:buFont typeface="Arial"/>
              <a:buChar char="•"/>
            </a:pPr>
            <a:r>
              <a:rPr lang="en-GB" sz="1400">
                <a:latin typeface="Arial" panose="020B0604020202020204" pitchFamily="34" charset="0"/>
                <a:cs typeface="Arial" panose="020B0604020202020204" pitchFamily="34" charset="0"/>
              </a:rPr>
              <a:t>For more information </a:t>
            </a:r>
            <a:r>
              <a:rPr lang="en-GB" sz="1400">
                <a:latin typeface="Arial" panose="020B0604020202020204" pitchFamily="34" charset="0"/>
                <a:cs typeface="Arial" panose="020B0604020202020204" pitchFamily="34" charset="0"/>
                <a:hlinkClick r:id="rId4"/>
              </a:rPr>
              <a:t>click here for Prostate Cancer UK rectal exam news </a:t>
            </a:r>
            <a:r>
              <a:rPr lang="en-GB" sz="1400">
                <a:latin typeface="Arial" panose="020B0604020202020204" pitchFamily="34" charset="0"/>
                <a:cs typeface="Arial" panose="020B0604020202020204" pitchFamily="34" charset="0"/>
              </a:rPr>
              <a:t>and read at these </a:t>
            </a:r>
            <a:r>
              <a:rPr lang="en-GB" sz="1400">
                <a:latin typeface="Arial" panose="020B0604020202020204" pitchFamily="34" charset="0"/>
                <a:cs typeface="Arial" panose="020B0604020202020204" pitchFamily="34" charset="0"/>
                <a:hlinkClick r:id="rId5"/>
              </a:rPr>
              <a:t>FAQs </a:t>
            </a:r>
            <a:endParaRPr lang="en-GB" sz="1400">
              <a:latin typeface="Arial" panose="020B0604020202020204" pitchFamily="34" charset="0"/>
              <a:cs typeface="Arial" panose="020B0604020202020204" pitchFamily="34" charset="0"/>
            </a:endParaRPr>
          </a:p>
          <a:p>
            <a:pPr lvl="0" defTabSz="457200">
              <a:spcBef>
                <a:spcPts val="300"/>
              </a:spcBef>
              <a:defRPr/>
            </a:pPr>
            <a:endPar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8">
            <a:extLst>
              <a:ext uri="{FF2B5EF4-FFF2-40B4-BE49-F238E27FC236}">
                <a16:creationId xmlns:a16="http://schemas.microsoft.com/office/drawing/2014/main" id="{C30B61BD-0E5C-0448-83ED-7690509386D6}"/>
              </a:ext>
            </a:extLst>
          </p:cNvPr>
          <p:cNvSpPr>
            <a:spLocks noGrp="1"/>
          </p:cNvSpPr>
          <p:nvPr>
            <p:ph type="sldNum" sz="quarter" idx="12"/>
          </p:nvPr>
        </p:nvSpPr>
        <p:spPr/>
        <p:txBody>
          <a:bodyPr/>
          <a:lstStyle/>
          <a:p>
            <a:fld id="{30916248-1575-4D68-B685-83B6B91252A1}" type="slidenum">
              <a:rPr lang="en-GB" smtClean="0"/>
              <a:t>18</a:t>
            </a:fld>
            <a:endParaRPr lang="en-GB"/>
          </a:p>
        </p:txBody>
      </p:sp>
      <p:pic>
        <p:nvPicPr>
          <p:cNvPr id="13" name="Picture 12" descr="A blue and white logo">
            <a:extLst>
              <a:ext uri="{FF2B5EF4-FFF2-40B4-BE49-F238E27FC236}">
                <a16:creationId xmlns:a16="http://schemas.microsoft.com/office/drawing/2014/main" id="{F44E4906-99B4-000A-83E1-77458E82F5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89284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0B1AA-497D-DF21-6F4A-7D3BDF73D6B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F0C834C5-2467-EC09-0FDD-FD767E2D5B52}"/>
              </a:ext>
            </a:extLst>
          </p:cNvPr>
          <p:cNvSpPr txBox="1">
            <a:spLocks/>
          </p:cNvSpPr>
          <p:nvPr/>
        </p:nvSpPr>
        <p:spPr>
          <a:xfrm>
            <a:off x="168299" y="356649"/>
            <a:ext cx="6569941" cy="4841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Prostate cancer education</a:t>
            </a:r>
            <a:endParaRPr lang="en-GB" sz="3600" dirty="0">
              <a:solidFill>
                <a:srgbClr val="005EB8"/>
              </a:solidFill>
              <a:latin typeface="Arial"/>
              <a:cs typeface="Arial"/>
            </a:endParaRPr>
          </a:p>
        </p:txBody>
      </p:sp>
      <p:sp>
        <p:nvSpPr>
          <p:cNvPr id="6" name="TextBox 5">
            <a:extLst>
              <a:ext uri="{FF2B5EF4-FFF2-40B4-BE49-F238E27FC236}">
                <a16:creationId xmlns:a16="http://schemas.microsoft.com/office/drawing/2014/main" id="{AA6A4955-4434-C86D-8445-CA983216DF77}"/>
              </a:ext>
            </a:extLst>
          </p:cNvPr>
          <p:cNvSpPr txBox="1"/>
          <p:nvPr/>
        </p:nvSpPr>
        <p:spPr>
          <a:xfrm>
            <a:off x="95147" y="1534148"/>
            <a:ext cx="11694678" cy="2785378"/>
          </a:xfrm>
          <a:prstGeom prst="rect">
            <a:avLst/>
          </a:prstGeom>
          <a:noFill/>
        </p:spPr>
        <p:txBody>
          <a:bodyPr wrap="square" lIns="91440" tIns="45720" rIns="91440" bIns="45720" anchor="t">
            <a:spAutoFit/>
          </a:bodyPr>
          <a:lstStyle/>
          <a:p>
            <a:pPr marR="0" lvl="0" algn="l" defTabSz="457200" rtl="0" eaLnBrk="1" fontAlgn="auto" latinLnBrk="0" hangingPunct="1">
              <a:lnSpc>
                <a:spcPct val="100000"/>
              </a:lnSpc>
              <a:spcBef>
                <a:spcPts val="300"/>
              </a:spcBef>
              <a:spcAft>
                <a:spcPts val="0"/>
              </a:spcAft>
              <a:buClrTx/>
              <a:buSzTx/>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you can do:</a:t>
            </a: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a:cs typeface="Arial"/>
              </a:rPr>
              <a:t>Ensure your team is aware of the increased </a:t>
            </a:r>
            <a:r>
              <a:rPr kumimoji="0" lang="en-GB" sz="1400" b="0" i="0" u="none" strike="noStrike" kern="1200" cap="none" spc="0" normalizeH="0" baseline="0" noProof="0" dirty="0">
                <a:ln>
                  <a:noFill/>
                </a:ln>
                <a:solidFill>
                  <a:prstClr val="black"/>
                </a:solidFill>
                <a:effectLst/>
                <a:uLnTx/>
                <a:uFillTx/>
                <a:latin typeface="Arial"/>
                <a:cs typeface="Arial"/>
                <a:hlinkClick r:id="rId2">
                  <a:extLst>
                    <a:ext uri="{A12FA001-AC4F-418D-AE19-62706E023703}">
                      <ahyp:hlinkClr xmlns:ahyp="http://schemas.microsoft.com/office/drawing/2018/hyperlinkcolor" val="tx"/>
                    </a:ext>
                  </a:extLst>
                </a:hlinkClick>
              </a:rPr>
              <a:t>risk factors for Prostate Cancer </a:t>
            </a:r>
            <a:r>
              <a:rPr kumimoji="0" lang="en-GB" sz="1400" b="0" i="0" u="none" strike="noStrike" kern="1200" cap="none" spc="0" normalizeH="0" baseline="0" noProof="0" dirty="0">
                <a:ln>
                  <a:noFill/>
                </a:ln>
                <a:solidFill>
                  <a:prstClr val="black"/>
                </a:solidFill>
                <a:effectLst/>
                <a:uLnTx/>
                <a:uFillTx/>
                <a:latin typeface="Arial"/>
                <a:cs typeface="Arial"/>
              </a:rPr>
              <a:t>such as age, family history and black ethnicity</a:t>
            </a:r>
            <a:endParaRPr lang="en-GB"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a:cs typeface="Arial"/>
              </a:rPr>
              <a:t>Read the </a:t>
            </a:r>
            <a:r>
              <a:rPr kumimoji="0" lang="en-GB" sz="1400" b="0" i="0" u="none" strike="noStrike" kern="1200" cap="none" spc="0" normalizeH="0" baseline="0" noProof="0" dirty="0">
                <a:ln>
                  <a:noFill/>
                </a:ln>
                <a:solidFill>
                  <a:prstClr val="black"/>
                </a:solidFill>
                <a:effectLst/>
                <a:uLnTx/>
                <a:uFillTx/>
                <a:latin typeface="Arial"/>
                <a:cs typeface="Arial"/>
                <a:hlinkClick r:id="rId3">
                  <a:extLst>
                    <a:ext uri="{A12FA001-AC4F-418D-AE19-62706E023703}">
                      <ahyp:hlinkClr xmlns:ahyp="http://schemas.microsoft.com/office/drawing/2018/hyperlinkcolor" val="tx"/>
                    </a:ext>
                  </a:extLst>
                </a:hlinkClick>
              </a:rPr>
              <a:t>Gateway C information about family history of prostate cancer</a:t>
            </a:r>
            <a:r>
              <a:rPr kumimoji="0" lang="en-GB" sz="1400" b="0" i="0" u="none" strike="noStrike" kern="1200" cap="none" spc="0" normalizeH="0" baseline="0" noProof="0" dirty="0">
                <a:ln>
                  <a:noFill/>
                </a:ln>
                <a:solidFill>
                  <a:prstClr val="black"/>
                </a:solidFill>
                <a:effectLst/>
                <a:uLnTx/>
                <a:uFillTx/>
                <a:latin typeface="Arial"/>
                <a:cs typeface="Arial"/>
              </a:rPr>
              <a:t> published following the news of Sir Chris Hoy’s diagnosis</a:t>
            </a:r>
            <a:endParaRPr lang="en-GB"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a:cs typeface="Arial"/>
              </a:rPr>
              <a:t>Download this </a:t>
            </a:r>
            <a:r>
              <a:rPr kumimoji="0" lang="en-GB" sz="1400" b="0" i="0" u="none" strike="noStrike" kern="1200" cap="none" spc="0" normalizeH="0" baseline="0" noProof="0" dirty="0">
                <a:ln>
                  <a:noFill/>
                </a:ln>
                <a:solidFill>
                  <a:prstClr val="black"/>
                </a:solidFill>
                <a:effectLst/>
                <a:uLnTx/>
                <a:uFillTx/>
                <a:latin typeface="Arial"/>
                <a:cs typeface="Arial"/>
                <a:hlinkClick r:id="rId4">
                  <a:extLst>
                    <a:ext uri="{A12FA001-AC4F-418D-AE19-62706E023703}">
                      <ahyp:hlinkClr xmlns:ahyp="http://schemas.microsoft.com/office/drawing/2018/hyperlinkcolor" val="tx"/>
                    </a:ext>
                  </a:extLst>
                </a:hlinkClick>
              </a:rPr>
              <a:t>CRUK poster </a:t>
            </a:r>
            <a:r>
              <a:rPr kumimoji="0" lang="en-GB" sz="1400" b="0" i="0" u="none" strike="noStrike" kern="1200" cap="none" spc="0" normalizeH="0" baseline="0" noProof="0" dirty="0">
                <a:ln>
                  <a:noFill/>
                </a:ln>
                <a:solidFill>
                  <a:prstClr val="black"/>
                </a:solidFill>
                <a:effectLst/>
                <a:uLnTx/>
                <a:uFillTx/>
                <a:latin typeface="Arial"/>
                <a:cs typeface="Arial"/>
              </a:rPr>
              <a:t>with information to support timely referrals for patients with suspected prostate cancer </a:t>
            </a:r>
            <a:endParaRPr lang="en-GB" sz="1400" b="0" i="0" u="none" strike="noStrike" kern="1200" cap="none" spc="0" normalizeH="0" baseline="0" noProof="0" dirty="0">
              <a:ln>
                <a:noFill/>
              </a:ln>
              <a:solidFill>
                <a:prstClr val="black"/>
              </a:solidFill>
              <a:effectLst/>
              <a:uLnTx/>
              <a:uFillTx/>
              <a:latin typeface="Arial"/>
              <a:cs typeface="Arial"/>
            </a:endParaRPr>
          </a:p>
          <a:p>
            <a:pPr marL="285750" marR="0" lvl="0" indent="-285750" algn="l" defTabSz="4572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Listen to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BBC radio 4 Inside Health discussion on prostate cancer risk and PSA</a:t>
            </a:r>
            <a:endParaRPr lang="en-GB" sz="1400" dirty="0">
              <a:solidFill>
                <a:prstClr val="black"/>
              </a:solidFill>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300"/>
              </a:spcBef>
              <a:spcAft>
                <a:spcPts val="0"/>
              </a:spcAft>
              <a:buClrTx/>
              <a:buSzTx/>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 CPD points and refresh your knowledge by completing a short online course: </a:t>
            </a:r>
          </a:p>
          <a:p>
            <a:pPr marL="285750" marR="0" lvl="0" indent="-285750" algn="l" defTabSz="9144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E Learning: Gateway C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hlinkClick r:id="rId6"/>
              </a:rPr>
              <a:t>Early Diagnosis of Prostate Cancer in General Practice </a:t>
            </a:r>
            <a:endParaRPr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E learning: Prostate Cancer UK,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hlinkClick r:id="rId7"/>
              </a:rPr>
              <a:t>Prostate cancer essentials </a:t>
            </a:r>
            <a:endParaRPr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endParaRPr>
          </a:p>
          <a:p>
            <a:pPr marR="0" lvl="0" algn="l" defTabSz="457200" rtl="0" eaLnBrk="1" fontAlgn="auto" latinLnBrk="0" hangingPunct="1">
              <a:lnSpc>
                <a:spcPct val="100000"/>
              </a:lnSpc>
              <a:spcBef>
                <a:spcPts val="300"/>
              </a:spcBef>
              <a:spcAft>
                <a:spcPts val="0"/>
              </a:spcAft>
              <a:buClrTx/>
              <a:buSzTx/>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00000"/>
              </a:lnSpc>
              <a:spcBef>
                <a:spcPts val="300"/>
              </a:spcBef>
              <a:spcAft>
                <a:spcPts val="0"/>
              </a:spcAft>
              <a:buClrTx/>
              <a:buSzTx/>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Slide Number Placeholder 8">
            <a:extLst>
              <a:ext uri="{FF2B5EF4-FFF2-40B4-BE49-F238E27FC236}">
                <a16:creationId xmlns:a16="http://schemas.microsoft.com/office/drawing/2014/main" id="{BFCC966F-8538-E798-A1A6-63018B61D32A}"/>
              </a:ext>
            </a:extLst>
          </p:cNvPr>
          <p:cNvSpPr>
            <a:spLocks noGrp="1"/>
          </p:cNvSpPr>
          <p:nvPr>
            <p:ph type="sldNum" sz="quarter" idx="12"/>
          </p:nvPr>
        </p:nvSpPr>
        <p:spPr/>
        <p:txBody>
          <a:bodyPr/>
          <a:lstStyle/>
          <a:p>
            <a:fld id="{30916248-1575-4D68-B685-83B6B91252A1}" type="slidenum">
              <a:rPr lang="en-GB" smtClean="0"/>
              <a:t>19</a:t>
            </a:fld>
            <a:endParaRPr lang="en-GB"/>
          </a:p>
        </p:txBody>
      </p:sp>
      <p:pic>
        <p:nvPicPr>
          <p:cNvPr id="11" name="Picture 10" descr="A blue and white logo">
            <a:extLst>
              <a:ext uri="{FF2B5EF4-FFF2-40B4-BE49-F238E27FC236}">
                <a16:creationId xmlns:a16="http://schemas.microsoft.com/office/drawing/2014/main" id="{670BF570-751E-C84A-2353-27E639DD102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790756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B530-3070-9C0C-B383-F8FC3CC263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18FDB0-F5DB-F06D-2893-132168C794A3}"/>
              </a:ext>
            </a:extLst>
          </p:cNvPr>
          <p:cNvSpPr txBox="1">
            <a:spLocks/>
          </p:cNvSpPr>
          <p:nvPr/>
        </p:nvSpPr>
        <p:spPr>
          <a:xfrm>
            <a:off x="175492" y="382049"/>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Contents</a:t>
            </a:r>
            <a:endParaRPr lang="en-GB" sz="3600" dirty="0">
              <a:solidFill>
                <a:srgbClr val="005EB8"/>
              </a:solidFill>
              <a:latin typeface="Arial"/>
              <a:cs typeface="Arial"/>
            </a:endParaRPr>
          </a:p>
        </p:txBody>
      </p:sp>
      <p:sp>
        <p:nvSpPr>
          <p:cNvPr id="9" name="TextBox 8">
            <a:extLst>
              <a:ext uri="{FF2B5EF4-FFF2-40B4-BE49-F238E27FC236}">
                <a16:creationId xmlns:a16="http://schemas.microsoft.com/office/drawing/2014/main" id="{9CBCF9BB-40E8-FDAD-6ED4-F9759A46B96B}"/>
              </a:ext>
            </a:extLst>
          </p:cNvPr>
          <p:cNvSpPr txBox="1"/>
          <p:nvPr/>
        </p:nvSpPr>
        <p:spPr>
          <a:xfrm>
            <a:off x="175492" y="1384130"/>
            <a:ext cx="11702472" cy="738664"/>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This information toolkit offers an overview of the PCN Network Directed Enhanced Service 25/26. It is designed for primary and community care colleagues and provides a variety of information, resources, and educational opportunities to help improve awareness and understanding of cancer risk factors, signs, and symptoms.</a:t>
            </a:r>
          </a:p>
        </p:txBody>
      </p:sp>
      <p:graphicFrame>
        <p:nvGraphicFramePr>
          <p:cNvPr id="10" name="Table 9">
            <a:extLst>
              <a:ext uri="{FF2B5EF4-FFF2-40B4-BE49-F238E27FC236}">
                <a16:creationId xmlns:a16="http://schemas.microsoft.com/office/drawing/2014/main" id="{AE4A05ED-9DEF-22E7-BBB6-AE5B1222DC35}"/>
              </a:ext>
            </a:extLst>
          </p:cNvPr>
          <p:cNvGraphicFramePr>
            <a:graphicFrameLocks noGrp="1"/>
          </p:cNvGraphicFramePr>
          <p:nvPr>
            <p:extLst>
              <p:ext uri="{D42A27DB-BD31-4B8C-83A1-F6EECF244321}">
                <p14:modId xmlns:p14="http://schemas.microsoft.com/office/powerpoint/2010/main" val="4293587827"/>
              </p:ext>
            </p:extLst>
          </p:nvPr>
        </p:nvGraphicFramePr>
        <p:xfrm>
          <a:off x="262805" y="2213293"/>
          <a:ext cx="5845387" cy="4450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09839877"/>
                    </a:ext>
                  </a:extLst>
                </a:gridCol>
                <a:gridCol w="1781387">
                  <a:extLst>
                    <a:ext uri="{9D8B030D-6E8A-4147-A177-3AD203B41FA5}">
                      <a16:colId xmlns:a16="http://schemas.microsoft.com/office/drawing/2014/main" val="127563404"/>
                    </a:ext>
                  </a:extLst>
                </a:gridCol>
              </a:tblGrid>
              <a:tr h="370840">
                <a:tc>
                  <a:txBody>
                    <a:bodyPr/>
                    <a:lstStyle/>
                    <a:p>
                      <a:r>
                        <a:rPr lang="en-GB" sz="1400" dirty="0">
                          <a:solidFill>
                            <a:schemeClr val="bg1"/>
                          </a:solidFill>
                          <a:latin typeface="Arial"/>
                          <a:cs typeface="Aria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r>
                        <a:rPr lang="en-GB" sz="1400" dirty="0">
                          <a:solidFill>
                            <a:schemeClr val="bg1"/>
                          </a:solidFill>
                          <a:latin typeface="Arial"/>
                          <a:cs typeface="Arial"/>
                        </a:rPr>
                        <a:t>Slide number</a:t>
                      </a:r>
                      <a:endParaRPr lang="en-GB" sz="1400" dirty="0">
                        <a:solidFill>
                          <a:srgbClr val="FFFFFF"/>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566133700"/>
                  </a:ext>
                </a:extLst>
              </a:tr>
              <a:tr h="370840">
                <a:tc>
                  <a:txBody>
                    <a:bodyPr/>
                    <a:lstStyle/>
                    <a:p>
                      <a:pPr algn="l"/>
                      <a:r>
                        <a:rPr lang="en-GB" sz="1400">
                          <a:solidFill>
                            <a:schemeClr val="tx1"/>
                          </a:solidFill>
                          <a:latin typeface="Arial"/>
                          <a:cs typeface="Arial"/>
                        </a:rPr>
                        <a:t>Why is diagnosing cancer early so important?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a:solidFill>
                            <a:schemeClr val="tx1"/>
                          </a:solidFill>
                          <a:latin typeface="Arial"/>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247303"/>
                  </a:ext>
                </a:extLst>
              </a:tr>
              <a:tr h="370840">
                <a:tc>
                  <a:txBody>
                    <a:bodyPr/>
                    <a:lstStyle/>
                    <a:p>
                      <a:pPr algn="l"/>
                      <a:r>
                        <a:rPr lang="en-GB" sz="1400">
                          <a:solidFill>
                            <a:schemeClr val="tx1"/>
                          </a:solidFill>
                          <a:latin typeface="Arial"/>
                          <a:cs typeface="Arial"/>
                        </a:rPr>
                        <a:t>PCN Directed Enhanced Service -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a:solidFill>
                            <a:schemeClr val="tx1"/>
                          </a:solidFill>
                          <a:latin typeface="Arial"/>
                          <a:cs typeface="Arial"/>
                        </a:rPr>
                        <a:t>4 - 8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165576"/>
                  </a:ext>
                </a:extLst>
              </a:tr>
              <a:tr h="370840">
                <a:tc>
                  <a:txBody>
                    <a:bodyPr/>
                    <a:lstStyle/>
                    <a:p>
                      <a:pPr algn="l"/>
                      <a:r>
                        <a:rPr lang="en-GB" sz="1400">
                          <a:solidFill>
                            <a:schemeClr val="tx1"/>
                          </a:solidFill>
                          <a:latin typeface="Arial"/>
                          <a:cs typeface="Arial"/>
                        </a:rPr>
                        <a:t>Improving referral practice -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a:solidFill>
                            <a:schemeClr val="tx1"/>
                          </a:solidFill>
                          <a:latin typeface="Arial"/>
                          <a:cs typeface="Arial"/>
                        </a:rPr>
                        <a:t>9 –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05304"/>
                  </a:ext>
                </a:extLst>
              </a:tr>
              <a:tr h="370840">
                <a:tc>
                  <a:txBody>
                    <a:bodyPr/>
                    <a:lstStyle/>
                    <a:p>
                      <a:pPr algn="l"/>
                      <a:r>
                        <a:rPr lang="en-GB" sz="1400">
                          <a:solidFill>
                            <a:schemeClr val="tx1"/>
                          </a:solidFill>
                          <a:latin typeface="Arial"/>
                          <a:cs typeface="Arial"/>
                        </a:rPr>
                        <a:t>Bowel cancer and FIT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13 –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492142"/>
                  </a:ext>
                </a:extLst>
              </a:tr>
              <a:tr h="370840">
                <a:tc>
                  <a:txBody>
                    <a:bodyPr/>
                    <a:lstStyle/>
                    <a:p>
                      <a:pPr algn="l"/>
                      <a:r>
                        <a:rPr lang="en-GB" sz="1400">
                          <a:solidFill>
                            <a:schemeClr val="tx1"/>
                          </a:solidFill>
                          <a:latin typeface="Arial"/>
                          <a:cs typeface="Arial"/>
                        </a:rPr>
                        <a:t>Prostate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17 –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589377"/>
                  </a:ext>
                </a:extLst>
              </a:tr>
              <a:tr h="370840">
                <a:tc>
                  <a:txBody>
                    <a:bodyPr/>
                    <a:lstStyle/>
                    <a:p>
                      <a:pPr algn="l"/>
                      <a:r>
                        <a:rPr lang="en-GB" sz="1400">
                          <a:solidFill>
                            <a:schemeClr val="tx1"/>
                          </a:solidFill>
                          <a:latin typeface="Arial"/>
                          <a:cs typeface="Arial"/>
                        </a:rPr>
                        <a:t>Breast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21 - 23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825291"/>
                  </a:ext>
                </a:extLst>
              </a:tr>
              <a:tr h="370840">
                <a:tc>
                  <a:txBody>
                    <a:bodyPr/>
                    <a:lstStyle/>
                    <a:p>
                      <a:pPr algn="l"/>
                      <a:r>
                        <a:rPr lang="en-GB" sz="1400">
                          <a:solidFill>
                            <a:schemeClr val="tx1"/>
                          </a:solidFill>
                          <a:latin typeface="Arial"/>
                          <a:cs typeface="Arial"/>
                        </a:rPr>
                        <a:t>Lung 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24 - 26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084803"/>
                  </a:ext>
                </a:extLst>
              </a:tr>
              <a:tr h="370840">
                <a:tc>
                  <a:txBody>
                    <a:bodyPr/>
                    <a:lstStyle/>
                    <a:p>
                      <a:pPr algn="l"/>
                      <a:r>
                        <a:rPr lang="en-GB" sz="1400">
                          <a:solidFill>
                            <a:schemeClr val="tx1"/>
                          </a:solidFill>
                          <a:latin typeface="Arial" panose="020B0604020202020204" pitchFamily="34" charset="0"/>
                          <a:cs typeface="Arial" panose="020B0604020202020204" pitchFamily="34" charset="0"/>
                        </a:rPr>
                        <a:t>Pancreatic cancer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27 - 29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600038"/>
                  </a:ext>
                </a:extLst>
              </a:tr>
              <a:tr h="370840">
                <a:tc>
                  <a:txBody>
                    <a:bodyPr/>
                    <a:lstStyle/>
                    <a:p>
                      <a:pPr algn="l"/>
                      <a:r>
                        <a:rPr lang="en-GB" sz="1400">
                          <a:solidFill>
                            <a:schemeClr val="tx1"/>
                          </a:solidFill>
                          <a:latin typeface="Arial"/>
                          <a:cs typeface="Arial"/>
                        </a:rPr>
                        <a:t>Non-specific-symptoms (NSS)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30</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009561"/>
                  </a:ext>
                </a:extLst>
              </a:tr>
              <a:tr h="370840">
                <a:tc>
                  <a:txBody>
                    <a:bodyPr/>
                    <a:lstStyle/>
                    <a:p>
                      <a:pPr algn="l"/>
                      <a:r>
                        <a:rPr lang="en-GB" sz="1400">
                          <a:solidFill>
                            <a:schemeClr val="tx1"/>
                          </a:solidFill>
                          <a:latin typeface="Arial"/>
                          <a:cs typeface="Arial"/>
                        </a:rPr>
                        <a:t>Safety-netting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31</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917399"/>
                  </a:ext>
                </a:extLst>
              </a:tr>
              <a:tr h="370840">
                <a:tc>
                  <a:txBody>
                    <a:bodyPr/>
                    <a:lstStyle/>
                    <a:p>
                      <a:pPr algn="l"/>
                      <a:r>
                        <a:rPr lang="en-GB" sz="1400">
                          <a:solidFill>
                            <a:schemeClr val="tx1"/>
                          </a:solidFill>
                          <a:latin typeface="Arial"/>
                          <a:cs typeface="Arial"/>
                        </a:rPr>
                        <a:t>Checklists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32 - 33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60050"/>
                  </a:ext>
                </a:extLst>
              </a:tr>
            </a:tbl>
          </a:graphicData>
        </a:graphic>
      </p:graphicFrame>
      <p:sp>
        <p:nvSpPr>
          <p:cNvPr id="12" name="Slide Number Placeholder 11">
            <a:extLst>
              <a:ext uri="{FF2B5EF4-FFF2-40B4-BE49-F238E27FC236}">
                <a16:creationId xmlns:a16="http://schemas.microsoft.com/office/drawing/2014/main" id="{629293E4-A09F-B14E-7714-C461F3B07B50}"/>
              </a:ext>
            </a:extLst>
          </p:cNvPr>
          <p:cNvSpPr>
            <a:spLocks noGrp="1"/>
          </p:cNvSpPr>
          <p:nvPr>
            <p:ph type="sldNum" sz="quarter" idx="12"/>
          </p:nvPr>
        </p:nvSpPr>
        <p:spPr/>
        <p:txBody>
          <a:bodyPr/>
          <a:lstStyle/>
          <a:p>
            <a:fld id="{30916248-1575-4D68-B685-83B6B91252A1}" type="slidenum">
              <a:rPr lang="en-GB" smtClean="0"/>
              <a:t>2</a:t>
            </a:fld>
            <a:endParaRPr lang="en-GB"/>
          </a:p>
        </p:txBody>
      </p:sp>
      <p:pic>
        <p:nvPicPr>
          <p:cNvPr id="8" name="Picture 7" descr="A blue and white logo">
            <a:extLst>
              <a:ext uri="{FF2B5EF4-FFF2-40B4-BE49-F238E27FC236}">
                <a16:creationId xmlns:a16="http://schemas.microsoft.com/office/drawing/2014/main" id="{08DA1522-2633-0251-BE58-BEE57090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540181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80D62-1ECB-8A3F-E475-77FE2C45E089}"/>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CAE0B06-E183-5508-D953-C807BF61A8C4}"/>
              </a:ext>
            </a:extLst>
          </p:cNvPr>
          <p:cNvSpPr txBox="1">
            <a:spLocks/>
          </p:cNvSpPr>
          <p:nvPr/>
        </p:nvSpPr>
        <p:spPr>
          <a:xfrm>
            <a:off x="89374" y="365471"/>
            <a:ext cx="12102626"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Prostate cancer notice board and engagement                  resources</a:t>
            </a:r>
            <a:endParaRPr lang="en-GB" sz="3600" dirty="0">
              <a:solidFill>
                <a:srgbClr val="005EB8"/>
              </a:solidFill>
              <a:latin typeface="Arial"/>
              <a:cs typeface="Arial"/>
            </a:endParaRPr>
          </a:p>
        </p:txBody>
      </p:sp>
      <p:pic>
        <p:nvPicPr>
          <p:cNvPr id="6" name="Picture 5">
            <a:hlinkClick r:id="rId2"/>
            <a:extLst>
              <a:ext uri="{FF2B5EF4-FFF2-40B4-BE49-F238E27FC236}">
                <a16:creationId xmlns:a16="http://schemas.microsoft.com/office/drawing/2014/main" id="{E43069F0-337F-0877-E800-1553131B305D}"/>
              </a:ext>
            </a:extLst>
          </p:cNvPr>
          <p:cNvPicPr>
            <a:picLocks noChangeAspect="1"/>
          </p:cNvPicPr>
          <p:nvPr/>
        </p:nvPicPr>
        <p:blipFill>
          <a:blip r:embed="rId3"/>
          <a:stretch>
            <a:fillRect/>
          </a:stretch>
        </p:blipFill>
        <p:spPr>
          <a:xfrm>
            <a:off x="242900" y="1905000"/>
            <a:ext cx="2666665" cy="3777032"/>
          </a:xfrm>
          <a:prstGeom prst="rect">
            <a:avLst/>
          </a:prstGeom>
        </p:spPr>
      </p:pic>
      <p:pic>
        <p:nvPicPr>
          <p:cNvPr id="8" name="Picture 7">
            <a:hlinkClick r:id="rId4"/>
            <a:extLst>
              <a:ext uri="{FF2B5EF4-FFF2-40B4-BE49-F238E27FC236}">
                <a16:creationId xmlns:a16="http://schemas.microsoft.com/office/drawing/2014/main" id="{7D8B17B9-F701-FBE2-CD89-897EA78ACC3D}"/>
              </a:ext>
            </a:extLst>
          </p:cNvPr>
          <p:cNvPicPr>
            <a:picLocks noChangeAspect="1"/>
          </p:cNvPicPr>
          <p:nvPr/>
        </p:nvPicPr>
        <p:blipFill>
          <a:blip r:embed="rId5"/>
          <a:stretch>
            <a:fillRect/>
          </a:stretch>
        </p:blipFill>
        <p:spPr>
          <a:xfrm>
            <a:off x="3137078" y="1905000"/>
            <a:ext cx="2698525" cy="3777032"/>
          </a:xfrm>
          <a:prstGeom prst="rect">
            <a:avLst/>
          </a:prstGeom>
        </p:spPr>
      </p:pic>
      <p:pic>
        <p:nvPicPr>
          <p:cNvPr id="10" name="Picture 9">
            <a:hlinkClick r:id="rId6"/>
            <a:extLst>
              <a:ext uri="{FF2B5EF4-FFF2-40B4-BE49-F238E27FC236}">
                <a16:creationId xmlns:a16="http://schemas.microsoft.com/office/drawing/2014/main" id="{0932D351-CCA0-B579-906A-0AB39E7A6D3F}"/>
              </a:ext>
            </a:extLst>
          </p:cNvPr>
          <p:cNvPicPr>
            <a:picLocks noChangeAspect="1"/>
          </p:cNvPicPr>
          <p:nvPr/>
        </p:nvPicPr>
        <p:blipFill>
          <a:blip r:embed="rId7"/>
          <a:stretch>
            <a:fillRect/>
          </a:stretch>
        </p:blipFill>
        <p:spPr>
          <a:xfrm>
            <a:off x="6096000" y="1873250"/>
            <a:ext cx="2641506" cy="3777032"/>
          </a:xfrm>
          <a:prstGeom prst="rect">
            <a:avLst/>
          </a:prstGeom>
        </p:spPr>
      </p:pic>
      <p:sp>
        <p:nvSpPr>
          <p:cNvPr id="11" name="TextBox 10">
            <a:extLst>
              <a:ext uri="{FF2B5EF4-FFF2-40B4-BE49-F238E27FC236}">
                <a16:creationId xmlns:a16="http://schemas.microsoft.com/office/drawing/2014/main" id="{F7E270F4-2A1A-2563-F25A-FCB6D2C80D9D}"/>
              </a:ext>
            </a:extLst>
          </p:cNvPr>
          <p:cNvSpPr txBox="1"/>
          <p:nvPr/>
        </p:nvSpPr>
        <p:spPr>
          <a:xfrm>
            <a:off x="258775" y="5955383"/>
            <a:ext cx="10230693" cy="307777"/>
          </a:xfrm>
          <a:prstGeom prst="rect">
            <a:avLst/>
          </a:prstGeom>
          <a:noFill/>
          <a:ln>
            <a:noFill/>
          </a:ln>
        </p:spPr>
        <p:txBody>
          <a:bodyPr wrap="square" rtlCol="0">
            <a:spAutoFit/>
          </a:bodyPr>
          <a:lstStyle/>
          <a:p>
            <a:r>
              <a:rPr lang="en-GB" sz="1400">
                <a:latin typeface="Arial" panose="020B0604020202020204" pitchFamily="34" charset="0"/>
                <a:cs typeface="Arial" panose="020B0604020202020204" pitchFamily="34" charset="0"/>
              </a:rPr>
              <a:t>Click on this link for </a:t>
            </a:r>
            <a:r>
              <a:rPr lang="en-GB" sz="1400">
                <a:latin typeface="Arial" panose="020B0604020202020204" pitchFamily="34" charset="0"/>
                <a:cs typeface="Arial" panose="020B0604020202020204" pitchFamily="34" charset="0"/>
                <a:hlinkClick r:id="rId8"/>
              </a:rPr>
              <a:t>Prostate Cancer UK campaign resources</a:t>
            </a:r>
            <a:r>
              <a:rPr lang="en-GB" sz="1400">
                <a:latin typeface="Arial" panose="020B0604020202020204" pitchFamily="34" charset="0"/>
                <a:cs typeface="Arial" panose="020B0604020202020204" pitchFamily="34" charset="0"/>
              </a:rPr>
              <a:t> including social media posts and email signatures </a:t>
            </a:r>
          </a:p>
        </p:txBody>
      </p:sp>
      <p:sp>
        <p:nvSpPr>
          <p:cNvPr id="12" name="TextBox 11">
            <a:extLst>
              <a:ext uri="{FF2B5EF4-FFF2-40B4-BE49-F238E27FC236}">
                <a16:creationId xmlns:a16="http://schemas.microsoft.com/office/drawing/2014/main" id="{70D80E82-E704-346B-B48B-000FFB6504E4}"/>
              </a:ext>
            </a:extLst>
          </p:cNvPr>
          <p:cNvSpPr txBox="1"/>
          <p:nvPr/>
        </p:nvSpPr>
        <p:spPr>
          <a:xfrm>
            <a:off x="95147" y="1483763"/>
            <a:ext cx="358526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Click on the images below to access</a:t>
            </a:r>
          </a:p>
        </p:txBody>
      </p:sp>
      <p:sp>
        <p:nvSpPr>
          <p:cNvPr id="13" name="TextBox 12">
            <a:extLst>
              <a:ext uri="{FF2B5EF4-FFF2-40B4-BE49-F238E27FC236}">
                <a16:creationId xmlns:a16="http://schemas.microsoft.com/office/drawing/2014/main" id="{6B33CA64-189E-D530-EC7B-D3CF7CFD90F8}"/>
              </a:ext>
            </a:extLst>
          </p:cNvPr>
          <p:cNvSpPr txBox="1"/>
          <p:nvPr/>
        </p:nvSpPr>
        <p:spPr>
          <a:xfrm>
            <a:off x="9175692" y="1766711"/>
            <a:ext cx="2873431" cy="2265819"/>
          </a:xfrm>
          <a:prstGeom prst="rect">
            <a:avLst/>
          </a:prstGeom>
          <a:noFill/>
          <a:ln>
            <a:noFill/>
          </a:ln>
        </p:spPr>
        <p:txBody>
          <a:bodyPr wrap="square" lIns="91440" tIns="45720" rIns="91440" bIns="45720" rtlCol="0" anchor="t">
            <a:spAutoFit/>
          </a:bodyPr>
          <a:lstStyle/>
          <a:p>
            <a:r>
              <a:rPr lang="en-GB" sz="1400" b="1">
                <a:latin typeface="Arial" panose="020B0604020202020204" pitchFamily="34" charset="0"/>
                <a:cs typeface="Arial" panose="020B0604020202020204" pitchFamily="34" charset="0"/>
              </a:rPr>
              <a:t>Translated material: </a:t>
            </a:r>
          </a:p>
          <a:p>
            <a:r>
              <a:rPr lang="en-GB" sz="1400">
                <a:latin typeface="Arial"/>
                <a:cs typeface="Arial"/>
              </a:rPr>
              <a:t>Prostate Cancer UK offer information in other languages including: Arabic, Bengali, Chinese, Dari, Fasi, Gujarati, Pashto, Polish, Portuguese, Punjabi, Romanian, Russian, Somali, Tamil, Turkish, Ukrainian, Urdu and Welsh. </a:t>
            </a:r>
          </a:p>
          <a:p>
            <a:r>
              <a:rPr lang="en-GB" sz="1400">
                <a:latin typeface="Arial"/>
                <a:cs typeface="Arial"/>
                <a:hlinkClick r:id="rId9"/>
              </a:rPr>
              <a:t>Click here to access</a:t>
            </a:r>
            <a:endParaRPr lang="en-GB" sz="1400">
              <a:latin typeface="Arial"/>
              <a:cs typeface="Arial"/>
            </a:endParaRPr>
          </a:p>
        </p:txBody>
      </p:sp>
      <p:sp>
        <p:nvSpPr>
          <p:cNvPr id="14" name="TextBox 13">
            <a:extLst>
              <a:ext uri="{FF2B5EF4-FFF2-40B4-BE49-F238E27FC236}">
                <a16:creationId xmlns:a16="http://schemas.microsoft.com/office/drawing/2014/main" id="{4AC90A89-FAB3-4E3D-3B18-20B27C6B50B3}"/>
              </a:ext>
            </a:extLst>
          </p:cNvPr>
          <p:cNvSpPr txBox="1"/>
          <p:nvPr/>
        </p:nvSpPr>
        <p:spPr>
          <a:xfrm>
            <a:off x="9194549" y="4606294"/>
            <a:ext cx="2740081" cy="1169551"/>
          </a:xfrm>
          <a:prstGeom prst="rect">
            <a:avLst/>
          </a:prstGeom>
          <a:noFill/>
        </p:spPr>
        <p:txBody>
          <a:bodyPr wrap="square" rtlCol="0">
            <a:spAutoFit/>
          </a:bodyPr>
          <a:lstStyle/>
          <a:p>
            <a:r>
              <a:rPr lang="en-GB" sz="1400" b="1">
                <a:latin typeface="Arial" panose="020B0604020202020204" pitchFamily="34" charset="0"/>
                <a:cs typeface="Arial" panose="020B0604020202020204" pitchFamily="34" charset="0"/>
              </a:rPr>
              <a:t>	  LGBTQ +</a:t>
            </a:r>
          </a:p>
          <a:p>
            <a:endParaRPr lang="en-GB" sz="1400" b="1">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For information to support trans women, visit the </a:t>
            </a:r>
            <a:r>
              <a:rPr lang="en-GB" sz="1400">
                <a:latin typeface="Arial" panose="020B0604020202020204" pitchFamily="34" charset="0"/>
                <a:cs typeface="Arial" panose="020B0604020202020204" pitchFamily="34" charset="0"/>
                <a:hlinkClick r:id="rId10"/>
              </a:rPr>
              <a:t>Prostate Cancer UK website</a:t>
            </a:r>
            <a:endParaRPr lang="en-GB" sz="140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63BB501B-01CC-4C83-AD2D-42B408CCED8F}"/>
              </a:ext>
            </a:extLst>
          </p:cNvPr>
          <p:cNvPicPr>
            <a:picLocks noChangeAspect="1"/>
          </p:cNvPicPr>
          <p:nvPr/>
        </p:nvPicPr>
        <p:blipFill>
          <a:blip r:embed="rId11"/>
          <a:stretch>
            <a:fillRect/>
          </a:stretch>
        </p:blipFill>
        <p:spPr>
          <a:xfrm>
            <a:off x="9194549" y="4418091"/>
            <a:ext cx="1065012" cy="612382"/>
          </a:xfrm>
          <a:prstGeom prst="rect">
            <a:avLst/>
          </a:prstGeom>
        </p:spPr>
      </p:pic>
      <p:sp>
        <p:nvSpPr>
          <p:cNvPr id="17" name="Rectangle 16">
            <a:extLst>
              <a:ext uri="{FF2B5EF4-FFF2-40B4-BE49-F238E27FC236}">
                <a16:creationId xmlns:a16="http://schemas.microsoft.com/office/drawing/2014/main" id="{49E3D4E0-1DE2-A2A7-222D-9B17E7EA560B}"/>
              </a:ext>
            </a:extLst>
          </p:cNvPr>
          <p:cNvSpPr/>
          <p:nvPr/>
        </p:nvSpPr>
        <p:spPr>
          <a:xfrm>
            <a:off x="8985192" y="4237022"/>
            <a:ext cx="2873431" cy="1538823"/>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20">
            <a:extLst>
              <a:ext uri="{FF2B5EF4-FFF2-40B4-BE49-F238E27FC236}">
                <a16:creationId xmlns:a16="http://schemas.microsoft.com/office/drawing/2014/main" id="{C90EBE16-12C6-7A7D-7702-9932428BB369}"/>
              </a:ext>
            </a:extLst>
          </p:cNvPr>
          <p:cNvSpPr>
            <a:spLocks noGrp="1"/>
          </p:cNvSpPr>
          <p:nvPr>
            <p:ph type="sldNum" sz="quarter" idx="12"/>
          </p:nvPr>
        </p:nvSpPr>
        <p:spPr/>
        <p:txBody>
          <a:bodyPr/>
          <a:lstStyle/>
          <a:p>
            <a:fld id="{30916248-1575-4D68-B685-83B6B91252A1}" type="slidenum">
              <a:rPr lang="en-GB" smtClean="0"/>
              <a:t>20</a:t>
            </a:fld>
            <a:endParaRPr lang="en-GB"/>
          </a:p>
        </p:txBody>
      </p:sp>
      <p:pic>
        <p:nvPicPr>
          <p:cNvPr id="7" name="Picture 6" descr="A blue and white logo">
            <a:extLst>
              <a:ext uri="{FF2B5EF4-FFF2-40B4-BE49-F238E27FC236}">
                <a16:creationId xmlns:a16="http://schemas.microsoft.com/office/drawing/2014/main" id="{67192E66-9C61-7BB4-3737-75EFAA3859C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Rectangle: Rounded Corners 2">
            <a:extLst>
              <a:ext uri="{FF2B5EF4-FFF2-40B4-BE49-F238E27FC236}">
                <a16:creationId xmlns:a16="http://schemas.microsoft.com/office/drawing/2014/main" id="{070842C3-1354-7122-69B4-12CA19F29D17}"/>
              </a:ext>
            </a:extLst>
          </p:cNvPr>
          <p:cNvSpPr/>
          <p:nvPr/>
        </p:nvSpPr>
        <p:spPr>
          <a:xfrm>
            <a:off x="9087556" y="4240387"/>
            <a:ext cx="2868082" cy="1735668"/>
          </a:xfrm>
          <a:prstGeom prst="roundRect">
            <a:avLst/>
          </a:prstGeom>
          <a:noFill/>
          <a:ln w="28575">
            <a:solidFill>
              <a:srgbClr val="81D2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BB962A81-10C2-1911-80FA-121D6ECB4F37}"/>
              </a:ext>
            </a:extLst>
          </p:cNvPr>
          <p:cNvSpPr/>
          <p:nvPr/>
        </p:nvSpPr>
        <p:spPr>
          <a:xfrm>
            <a:off x="9080501" y="1749775"/>
            <a:ext cx="2868083" cy="2278946"/>
          </a:xfrm>
          <a:prstGeom prst="roundRect">
            <a:avLst/>
          </a:prstGeom>
          <a:noFill/>
          <a:ln w="28575">
            <a:solidFill>
              <a:srgbClr val="81D2E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366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B1FC2-D7E1-AA92-AE36-34337B47A78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A9D56F9-0F98-CBB0-CA30-CB30A78E3D9B}"/>
              </a:ext>
            </a:extLst>
          </p:cNvPr>
          <p:cNvSpPr txBox="1">
            <a:spLocks/>
          </p:cNvSpPr>
          <p:nvPr/>
        </p:nvSpPr>
        <p:spPr>
          <a:xfrm>
            <a:off x="118959" y="380143"/>
            <a:ext cx="844848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Improve referral practice:</a:t>
            </a:r>
            <a:r>
              <a:rPr lang="en-US" sz="2800" dirty="0">
                <a:solidFill>
                  <a:srgbClr val="005EB8"/>
                </a:solidFill>
                <a:latin typeface="Arial"/>
                <a:cs typeface="Arial"/>
              </a:rPr>
              <a:t> </a:t>
            </a:r>
            <a:r>
              <a:rPr lang="en-US" sz="3600" dirty="0">
                <a:solidFill>
                  <a:srgbClr val="005EB8"/>
                </a:solidFill>
                <a:latin typeface="Arial"/>
                <a:cs typeface="Arial"/>
              </a:rPr>
              <a:t>breast pain</a:t>
            </a:r>
            <a:endParaRPr lang="en-GB" sz="3600" dirty="0">
              <a:solidFill>
                <a:srgbClr val="005EB8"/>
              </a:solidFill>
              <a:latin typeface="Arial"/>
              <a:cs typeface="Arial"/>
            </a:endParaRPr>
          </a:p>
        </p:txBody>
      </p:sp>
      <p:sp>
        <p:nvSpPr>
          <p:cNvPr id="6" name="TextBox 5">
            <a:extLst>
              <a:ext uri="{FF2B5EF4-FFF2-40B4-BE49-F238E27FC236}">
                <a16:creationId xmlns:a16="http://schemas.microsoft.com/office/drawing/2014/main" id="{881F5003-5C7E-E35F-5573-E4E24632A52A}"/>
              </a:ext>
            </a:extLst>
          </p:cNvPr>
          <p:cNvSpPr txBox="1"/>
          <p:nvPr/>
        </p:nvSpPr>
        <p:spPr>
          <a:xfrm>
            <a:off x="118959" y="1500066"/>
            <a:ext cx="659030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Patients can scan these QR codes to get direct access to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4 minute video of a GP explaining breast pain and the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2"/>
              </a:rPr>
              <a:t>Breast Cancer Now Breast Pain Patient Information Leaflet</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Consider printing to have in your clinic 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8E637F1-9773-D254-2EC4-6EEF8FB371CF}"/>
              </a:ext>
            </a:extLst>
          </p:cNvPr>
          <p:cNvPicPr>
            <a:picLocks noChangeAspect="1"/>
          </p:cNvPicPr>
          <p:nvPr/>
        </p:nvPicPr>
        <p:blipFill rotWithShape="1">
          <a:blip r:embed="rId3"/>
          <a:srcRect t="4065"/>
          <a:stretch/>
        </p:blipFill>
        <p:spPr>
          <a:xfrm>
            <a:off x="555733" y="2363702"/>
            <a:ext cx="3685527" cy="4437405"/>
          </a:xfrm>
          <a:prstGeom prst="rect">
            <a:avLst/>
          </a:prstGeom>
        </p:spPr>
      </p:pic>
      <p:pic>
        <p:nvPicPr>
          <p:cNvPr id="8" name="Picture 7">
            <a:extLst>
              <a:ext uri="{FF2B5EF4-FFF2-40B4-BE49-F238E27FC236}">
                <a16:creationId xmlns:a16="http://schemas.microsoft.com/office/drawing/2014/main" id="{5EAA8128-7CB0-DA77-B6B3-00DA14048354}"/>
              </a:ext>
            </a:extLst>
          </p:cNvPr>
          <p:cNvPicPr>
            <a:picLocks noChangeAspect="1"/>
          </p:cNvPicPr>
          <p:nvPr/>
        </p:nvPicPr>
        <p:blipFill>
          <a:blip r:embed="rId4"/>
          <a:stretch>
            <a:fillRect/>
          </a:stretch>
        </p:blipFill>
        <p:spPr>
          <a:xfrm>
            <a:off x="6835364" y="1514570"/>
            <a:ext cx="4487632" cy="5132561"/>
          </a:xfrm>
          <a:prstGeom prst="rect">
            <a:avLst/>
          </a:prstGeom>
          <a:ln w="12700">
            <a:solidFill>
              <a:schemeClr val="tx1"/>
            </a:solidFill>
          </a:ln>
        </p:spPr>
      </p:pic>
      <p:sp>
        <p:nvSpPr>
          <p:cNvPr id="11" name="Slide Number Placeholder 10">
            <a:extLst>
              <a:ext uri="{FF2B5EF4-FFF2-40B4-BE49-F238E27FC236}">
                <a16:creationId xmlns:a16="http://schemas.microsoft.com/office/drawing/2014/main" id="{F4C23C7E-2C40-8D04-44C9-448C90A48486}"/>
              </a:ext>
            </a:extLst>
          </p:cNvPr>
          <p:cNvSpPr>
            <a:spLocks noGrp="1"/>
          </p:cNvSpPr>
          <p:nvPr>
            <p:ph type="sldNum" sz="quarter" idx="12"/>
          </p:nvPr>
        </p:nvSpPr>
        <p:spPr/>
        <p:txBody>
          <a:bodyPr/>
          <a:lstStyle/>
          <a:p>
            <a:fld id="{30916248-1575-4D68-B685-83B6B91252A1}" type="slidenum">
              <a:rPr lang="en-GB" smtClean="0"/>
              <a:t>21</a:t>
            </a:fld>
            <a:endParaRPr lang="en-GB"/>
          </a:p>
        </p:txBody>
      </p:sp>
      <p:pic>
        <p:nvPicPr>
          <p:cNvPr id="9" name="Picture 8" descr="A blue and white logo">
            <a:extLst>
              <a:ext uri="{FF2B5EF4-FFF2-40B4-BE49-F238E27FC236}">
                <a16:creationId xmlns:a16="http://schemas.microsoft.com/office/drawing/2014/main" id="{F643BCF5-01B6-F5F5-636B-3461779EC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758608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1D264-0792-AF24-AD52-0FD2DEA78AE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0B066B6-70F8-F867-4F68-78C681438838}"/>
              </a:ext>
            </a:extLst>
          </p:cNvPr>
          <p:cNvSpPr txBox="1">
            <a:spLocks/>
          </p:cNvSpPr>
          <p:nvPr/>
        </p:nvSpPr>
        <p:spPr>
          <a:xfrm>
            <a:off x="138279" y="274338"/>
            <a:ext cx="1249253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Improve referral practice:</a:t>
            </a:r>
            <a:r>
              <a:rPr lang="en-US" sz="2800" dirty="0">
                <a:solidFill>
                  <a:srgbClr val="005EB8"/>
                </a:solidFill>
                <a:latin typeface="Arial"/>
                <a:cs typeface="Arial"/>
              </a:rPr>
              <a:t> </a:t>
            </a:r>
            <a:r>
              <a:rPr lang="en-US" sz="3600" dirty="0">
                <a:solidFill>
                  <a:srgbClr val="005EB8"/>
                </a:solidFill>
                <a:latin typeface="Arial"/>
                <a:cs typeface="Arial"/>
              </a:rPr>
              <a:t>breast cancer in </a:t>
            </a:r>
            <a:endParaRPr lang="en-GB" sz="3600" dirty="0">
              <a:solidFill>
                <a:srgbClr val="005EB8"/>
              </a:solidFill>
              <a:latin typeface="Arial"/>
              <a:cs typeface="Arial"/>
            </a:endParaRPr>
          </a:p>
          <a:p>
            <a:r>
              <a:rPr lang="en-US" sz="3600" dirty="0">
                <a:solidFill>
                  <a:srgbClr val="005EB8"/>
                </a:solidFill>
                <a:latin typeface="Arial"/>
                <a:cs typeface="Arial"/>
              </a:rPr>
              <a:t>Black and Asian women</a:t>
            </a:r>
            <a:endParaRPr lang="en-GB" sz="3600" dirty="0">
              <a:solidFill>
                <a:srgbClr val="005EB8"/>
              </a:solidFill>
              <a:latin typeface="Arial"/>
              <a:cs typeface="Arial"/>
            </a:endParaRPr>
          </a:p>
        </p:txBody>
      </p:sp>
      <p:sp>
        <p:nvSpPr>
          <p:cNvPr id="6" name="TextBox 5">
            <a:extLst>
              <a:ext uri="{FF2B5EF4-FFF2-40B4-BE49-F238E27FC236}">
                <a16:creationId xmlns:a16="http://schemas.microsoft.com/office/drawing/2014/main" id="{558F07F7-5731-8A39-023E-77051F799431}"/>
              </a:ext>
            </a:extLst>
          </p:cNvPr>
          <p:cNvSpPr txBox="1"/>
          <p:nvPr/>
        </p:nvSpPr>
        <p:spPr>
          <a:xfrm>
            <a:off x="3171369" y="1596475"/>
            <a:ext cx="8668416" cy="2215991"/>
          </a:xfrm>
          <a:prstGeom prst="rect">
            <a:avLst/>
          </a:prstGeom>
          <a:noFill/>
        </p:spPr>
        <p:txBody>
          <a:bodyPr wrap="square" lIns="91440" tIns="45720" rIns="91440" bIns="45720" anchor="t">
            <a:spAutoFit/>
          </a:bodyPr>
          <a:lstStyle/>
          <a:p>
            <a:pPr>
              <a:defRPr/>
            </a:pPr>
            <a:r>
              <a:rPr lang="en-GB" sz="1400">
                <a:latin typeface="Arial"/>
                <a:ea typeface="Lato"/>
                <a:cs typeface="Lato"/>
              </a:rPr>
              <a:t>Supported by NHS England and Gilead, the RCGP learning hub have launched a 30minute educational course worth 0.5 CPD points.  The course aims to inform GPs about the experiences of Black women with breast cancer.  It explores the specific risk factors, challenges related to timely diagnosis, and the lived experience of Black women during the diagnosis process. The course also addresses the social and cultural barriers to healthcare, using case studies to support GPs develop culturally sensitive and effective approaches to care.</a:t>
            </a:r>
            <a:endParaRPr lang="en-US" sz="1400">
              <a:latin typeface="Arial"/>
              <a:ea typeface="Calibri"/>
              <a:cs typeface="Calibri"/>
            </a:endParaRPr>
          </a:p>
          <a:p>
            <a:pPr>
              <a:defRPr/>
            </a:pPr>
            <a:r>
              <a:rPr lang="en-GB" sz="1400">
                <a:latin typeface="Arial"/>
                <a:ea typeface="Lato"/>
                <a:cs typeface="Lato"/>
              </a:rPr>
              <a:t>Follow the link to access and note RCGP login details are required </a:t>
            </a:r>
          </a:p>
          <a:p>
            <a:pPr>
              <a:defRPr/>
            </a:pPr>
            <a:endParaRPr lang="en-GB" sz="1400">
              <a:latin typeface="Arial"/>
              <a:ea typeface="Lato"/>
              <a:cs typeface="Lato"/>
            </a:endParaRPr>
          </a:p>
          <a:p>
            <a:pPr>
              <a:defRPr/>
            </a:pPr>
            <a:r>
              <a:rPr lang="en-GB" sz="1400" b="1">
                <a:latin typeface="Arial"/>
                <a:ea typeface="Lato"/>
                <a:cs typeface="Lato"/>
                <a:hlinkClick r:id="" action="ppaction://noaction"/>
              </a:rPr>
              <a:t>RCGP Breast cancer in Black women</a:t>
            </a:r>
            <a:endParaRPr lang="en-US" sz="1400">
              <a:latin typeface="Arial"/>
              <a:ea typeface="Lato"/>
              <a:cs typeface="Arial"/>
            </a:endParaRPr>
          </a:p>
          <a:p>
            <a:pPr>
              <a:defRPr/>
            </a:pPr>
            <a:endParaRPr lang="en-GB" sz="12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9C0D5B12-3782-D437-C71B-2CB09FAE55B7}"/>
              </a:ext>
            </a:extLst>
          </p:cNvPr>
          <p:cNvSpPr>
            <a:spLocks noGrp="1"/>
          </p:cNvSpPr>
          <p:nvPr>
            <p:ph type="sldNum" sz="quarter" idx="12"/>
          </p:nvPr>
        </p:nvSpPr>
        <p:spPr/>
        <p:txBody>
          <a:bodyPr/>
          <a:lstStyle/>
          <a:p>
            <a:fld id="{30916248-1575-4D68-B685-83B6B91252A1}" type="slidenum">
              <a:rPr lang="en-GB" smtClean="0"/>
              <a:t>22</a:t>
            </a:fld>
            <a:endParaRPr lang="en-GB"/>
          </a:p>
        </p:txBody>
      </p:sp>
      <p:pic>
        <p:nvPicPr>
          <p:cNvPr id="2" name="Picture 1" descr="Four women with pink ribbons different nationalities">
            <a:extLst>
              <a:ext uri="{FF2B5EF4-FFF2-40B4-BE49-F238E27FC236}">
                <a16:creationId xmlns:a16="http://schemas.microsoft.com/office/drawing/2014/main" id="{F4161209-8F91-4341-3305-0C754A05B399}"/>
              </a:ext>
            </a:extLst>
          </p:cNvPr>
          <p:cNvPicPr>
            <a:picLocks noChangeAspect="1"/>
          </p:cNvPicPr>
          <p:nvPr/>
        </p:nvPicPr>
        <p:blipFill>
          <a:blip r:embed="rId2"/>
          <a:stretch>
            <a:fillRect/>
          </a:stretch>
        </p:blipFill>
        <p:spPr>
          <a:xfrm>
            <a:off x="163827" y="1715337"/>
            <a:ext cx="2794000" cy="1984375"/>
          </a:xfrm>
          <a:prstGeom prst="rect">
            <a:avLst/>
          </a:prstGeom>
        </p:spPr>
      </p:pic>
      <p:sp>
        <p:nvSpPr>
          <p:cNvPr id="4" name="TextBox 3">
            <a:extLst>
              <a:ext uri="{FF2B5EF4-FFF2-40B4-BE49-F238E27FC236}">
                <a16:creationId xmlns:a16="http://schemas.microsoft.com/office/drawing/2014/main" id="{1DF015AD-7DE5-9DBB-2352-EC55F0419B9E}"/>
              </a:ext>
            </a:extLst>
          </p:cNvPr>
          <p:cNvSpPr txBox="1"/>
          <p:nvPr/>
        </p:nvSpPr>
        <p:spPr>
          <a:xfrm>
            <a:off x="158646" y="4195841"/>
            <a:ext cx="4699529" cy="2031325"/>
          </a:xfrm>
          <a:prstGeom prst="rect">
            <a:avLst/>
          </a:prstGeom>
          <a:noFill/>
        </p:spPr>
        <p:txBody>
          <a:bodyPr wrap="square" lIns="91440" tIns="45720" rIns="91440" bIns="45720" anchor="t">
            <a:spAutoFit/>
          </a:bodyPr>
          <a:lstStyle/>
          <a:p>
            <a:pPr>
              <a:defRPr/>
            </a:pPr>
            <a:r>
              <a:rPr lang="en-GB" sz="1400" b="1">
                <a:solidFill>
                  <a:srgbClr val="333333"/>
                </a:solidFill>
                <a:latin typeface="Arial"/>
                <a:ea typeface="+mn-lt"/>
                <a:cs typeface="+mn-lt"/>
              </a:rPr>
              <a:t>Gateway C podcast - </a:t>
            </a:r>
            <a:r>
              <a:rPr lang="en-GB" sz="1400" b="1">
                <a:solidFill>
                  <a:srgbClr val="000000"/>
                </a:solidFill>
                <a:latin typeface="Arial"/>
                <a:ea typeface="+mn-lt"/>
                <a:cs typeface="Arial"/>
              </a:rPr>
              <a:t>Breast cancer early diagnosis in Black and Asian women </a:t>
            </a:r>
            <a:endParaRPr lang="en-US" sz="1400">
              <a:solidFill>
                <a:srgbClr val="000000"/>
              </a:solidFill>
              <a:latin typeface="Arial"/>
              <a:ea typeface="+mn-lt"/>
              <a:cs typeface="+mn-lt"/>
            </a:endParaRPr>
          </a:p>
          <a:p>
            <a:pPr>
              <a:defRPr/>
            </a:pPr>
            <a:r>
              <a:rPr lang="en-GB" sz="1400">
                <a:solidFill>
                  <a:srgbClr val="333333"/>
                </a:solidFill>
                <a:latin typeface="Arial"/>
                <a:ea typeface="+mn-lt"/>
                <a:cs typeface="+mn-lt"/>
              </a:rPr>
              <a:t>The episode explores cultural, social and language barriers impacting healthcare access, the importance of awareness and representation and why empowering patients to seek help early is vital. </a:t>
            </a:r>
            <a:endParaRPr lang="en-GB" sz="1400">
              <a:latin typeface="Arial"/>
              <a:ea typeface="Lato"/>
              <a:cs typeface="Lato"/>
            </a:endParaRPr>
          </a:p>
          <a:p>
            <a:pPr>
              <a:defRPr/>
            </a:pPr>
            <a:endParaRPr lang="en-GB" sz="1400">
              <a:solidFill>
                <a:srgbClr val="333333"/>
              </a:solidFill>
              <a:latin typeface="Arial"/>
              <a:ea typeface="Lato"/>
              <a:cs typeface="Lato"/>
            </a:endParaRPr>
          </a:p>
          <a:p>
            <a:pPr>
              <a:defRPr/>
            </a:pPr>
            <a:r>
              <a:rPr lang="en-GB" sz="1400">
                <a:latin typeface="Arial"/>
                <a:cs typeface="Arial"/>
              </a:rPr>
              <a:t>Follow the link to access </a:t>
            </a:r>
            <a:r>
              <a:rPr lang="en-GB" sz="1400">
                <a:latin typeface="Arial"/>
                <a:cs typeface="Arial"/>
                <a:hlinkClick r:id="rId3"/>
              </a:rPr>
              <a:t>Breast cancer early diagnosis in Black and Asian women</a:t>
            </a:r>
            <a:endParaRPr lang="en-GB" sz="1400">
              <a:latin typeface="Arial"/>
              <a:cs typeface="Arial"/>
            </a:endParaRPr>
          </a:p>
        </p:txBody>
      </p:sp>
      <p:pic>
        <p:nvPicPr>
          <p:cNvPr id="7" name="Picture 6" descr="A blue rectangular sign with white text&#10;&#10;AI-generated content may be incorrect.">
            <a:extLst>
              <a:ext uri="{FF2B5EF4-FFF2-40B4-BE49-F238E27FC236}">
                <a16:creationId xmlns:a16="http://schemas.microsoft.com/office/drawing/2014/main" id="{B2C21A57-5DC4-4FAE-4099-79150D975CE6}"/>
              </a:ext>
            </a:extLst>
          </p:cNvPr>
          <p:cNvPicPr>
            <a:picLocks noChangeAspect="1"/>
          </p:cNvPicPr>
          <p:nvPr/>
        </p:nvPicPr>
        <p:blipFill>
          <a:blip r:embed="rId4"/>
          <a:stretch>
            <a:fillRect/>
          </a:stretch>
        </p:blipFill>
        <p:spPr>
          <a:xfrm>
            <a:off x="5319259" y="4113374"/>
            <a:ext cx="6742519" cy="1913114"/>
          </a:xfrm>
          <a:prstGeom prst="rect">
            <a:avLst/>
          </a:prstGeom>
        </p:spPr>
      </p:pic>
      <p:pic>
        <p:nvPicPr>
          <p:cNvPr id="10" name="Picture 9" descr="A blue and white logo">
            <a:extLst>
              <a:ext uri="{FF2B5EF4-FFF2-40B4-BE49-F238E27FC236}">
                <a16:creationId xmlns:a16="http://schemas.microsoft.com/office/drawing/2014/main" id="{37683C5E-4DD4-2B41-E20D-8426F8DB0B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Rectangle: Rounded Corners 2">
            <a:extLst>
              <a:ext uri="{FF2B5EF4-FFF2-40B4-BE49-F238E27FC236}">
                <a16:creationId xmlns:a16="http://schemas.microsoft.com/office/drawing/2014/main" id="{94EC325C-0F91-2F6E-D052-915F35849CD5}"/>
              </a:ext>
            </a:extLst>
          </p:cNvPr>
          <p:cNvSpPr/>
          <p:nvPr/>
        </p:nvSpPr>
        <p:spPr>
          <a:xfrm>
            <a:off x="141111" y="4113387"/>
            <a:ext cx="4850694" cy="2236612"/>
          </a:xfrm>
          <a:prstGeom prst="roundRect">
            <a:avLst/>
          </a:prstGeom>
          <a:noFill/>
          <a:ln w="28575">
            <a:solidFill>
              <a:srgbClr val="FF0066">
                <a:alpha val="7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88571150-1038-A87B-AA00-B68C52BB9A51}"/>
              </a:ext>
            </a:extLst>
          </p:cNvPr>
          <p:cNvSpPr/>
          <p:nvPr/>
        </p:nvSpPr>
        <p:spPr>
          <a:xfrm>
            <a:off x="3125611" y="1523997"/>
            <a:ext cx="8830027" cy="2229557"/>
          </a:xfrm>
          <a:prstGeom prst="roundRect">
            <a:avLst/>
          </a:prstGeom>
          <a:noFill/>
          <a:ln w="28575">
            <a:solidFill>
              <a:srgbClr val="FF0066">
                <a:alpha val="7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200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8F38-F9FA-E13E-2CA0-CD407E8D9CD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B16C3967-FCD4-60F1-F060-FD443242BDA8}"/>
              </a:ext>
            </a:extLst>
          </p:cNvPr>
          <p:cNvSpPr txBox="1">
            <a:spLocks/>
          </p:cNvSpPr>
          <p:nvPr/>
        </p:nvSpPr>
        <p:spPr>
          <a:xfrm>
            <a:off x="120887" y="385451"/>
            <a:ext cx="11950226" cy="4206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Breast cancer notice board and engagement                     resources</a:t>
            </a:r>
            <a:endParaRPr lang="en-GB" sz="3600" dirty="0">
              <a:solidFill>
                <a:srgbClr val="005EB8"/>
              </a:solidFill>
              <a:latin typeface="Arial"/>
              <a:cs typeface="Arial"/>
            </a:endParaRPr>
          </a:p>
        </p:txBody>
      </p:sp>
      <p:sp>
        <p:nvSpPr>
          <p:cNvPr id="12" name="TextBox 11">
            <a:extLst>
              <a:ext uri="{FF2B5EF4-FFF2-40B4-BE49-F238E27FC236}">
                <a16:creationId xmlns:a16="http://schemas.microsoft.com/office/drawing/2014/main" id="{EF9C6BA2-7E8A-53A9-47C5-EC96B2D076ED}"/>
              </a:ext>
            </a:extLst>
          </p:cNvPr>
          <p:cNvSpPr txBox="1"/>
          <p:nvPr/>
        </p:nvSpPr>
        <p:spPr>
          <a:xfrm>
            <a:off x="196747" y="1494876"/>
            <a:ext cx="3585267" cy="307777"/>
          </a:xfrm>
          <a:prstGeom prst="rect">
            <a:avLst/>
          </a:prstGeom>
          <a:noFill/>
          <a:ln>
            <a:noFill/>
          </a:ln>
        </p:spPr>
        <p:txBody>
          <a:bodyPr wrap="square" rtlCol="0">
            <a:spAutoFit/>
          </a:bodyPr>
          <a:lstStyle/>
          <a:p>
            <a:r>
              <a:rPr lang="en-GB" sz="1400">
                <a:latin typeface="Arial" panose="020B0604020202020204" pitchFamily="34" charset="0"/>
                <a:cs typeface="Arial" panose="020B0604020202020204" pitchFamily="34" charset="0"/>
              </a:rPr>
              <a:t>Click on the images below to access</a:t>
            </a:r>
          </a:p>
        </p:txBody>
      </p:sp>
      <p:sp>
        <p:nvSpPr>
          <p:cNvPr id="13" name="TextBox 12">
            <a:extLst>
              <a:ext uri="{FF2B5EF4-FFF2-40B4-BE49-F238E27FC236}">
                <a16:creationId xmlns:a16="http://schemas.microsoft.com/office/drawing/2014/main" id="{C498F8C8-78D9-78C7-5434-ED4A0CD890BF}"/>
              </a:ext>
            </a:extLst>
          </p:cNvPr>
          <p:cNvSpPr txBox="1"/>
          <p:nvPr/>
        </p:nvSpPr>
        <p:spPr>
          <a:xfrm>
            <a:off x="8688255" y="1508808"/>
            <a:ext cx="3108381" cy="1847632"/>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Translated material: </a:t>
            </a:r>
          </a:p>
          <a:p>
            <a:r>
              <a:rPr lang="en-GB" sz="1400">
                <a:latin typeface="Arial" panose="020B0604020202020204" pitchFamily="34" charset="0"/>
                <a:cs typeface="Arial" panose="020B0604020202020204" pitchFamily="34" charset="0"/>
              </a:rPr>
              <a:t>Breast Cancer Now offer information in other languages including: Arabic, Bengali, French, Gujarati, Hindi, Polish, Portuguese, Punjabi, Romanian, Simplified Chinese, Ukrainian Urdu and Welsh. </a:t>
            </a:r>
            <a:r>
              <a:rPr lang="en-GB" sz="1400">
                <a:latin typeface="Arial" panose="020B0604020202020204" pitchFamily="34" charset="0"/>
                <a:cs typeface="Arial" panose="020B0604020202020204" pitchFamily="34" charset="0"/>
                <a:hlinkClick r:id="rId2"/>
              </a:rPr>
              <a:t>Click here to access</a:t>
            </a:r>
            <a:endParaRPr lang="en-GB" sz="14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4DC0410-BE12-AF8B-5979-F9456378ECB1}"/>
              </a:ext>
            </a:extLst>
          </p:cNvPr>
          <p:cNvSpPr txBox="1"/>
          <p:nvPr/>
        </p:nvSpPr>
        <p:spPr>
          <a:xfrm>
            <a:off x="8694604" y="4860902"/>
            <a:ext cx="3108381" cy="1384995"/>
          </a:xfrm>
          <a:prstGeom prst="rect">
            <a:avLst/>
          </a:prstGeom>
          <a:noFill/>
        </p:spPr>
        <p:txBody>
          <a:bodyPr wrap="square" lIns="91440" tIns="45720" rIns="91440" bIns="45720" rtlCol="0" anchor="t">
            <a:spAutoFit/>
          </a:bodyPr>
          <a:lstStyle/>
          <a:p>
            <a:r>
              <a:rPr lang="en-GB" sz="1400" b="1">
                <a:latin typeface="Arial"/>
                <a:cs typeface="Arial"/>
              </a:rPr>
              <a:t>	     LGBTQ +</a:t>
            </a:r>
            <a:endParaRPr lang="en-US">
              <a:latin typeface="Arial"/>
              <a:cs typeface="Arial"/>
            </a:endParaRPr>
          </a:p>
          <a:p>
            <a:endParaRPr lang="en-GB" sz="1400" b="1">
              <a:latin typeface="Arial" panose="020B0604020202020204" pitchFamily="34" charset="0"/>
              <a:cs typeface="Arial" panose="020B0604020202020204" pitchFamily="34" charset="0"/>
            </a:endParaRPr>
          </a:p>
          <a:p>
            <a:endParaRPr lang="en-GB" sz="1400" b="1">
              <a:latin typeface="Arial" panose="020B0604020202020204" pitchFamily="34" charset="0"/>
              <a:cs typeface="Arial" panose="020B0604020202020204" pitchFamily="34" charset="0"/>
            </a:endParaRPr>
          </a:p>
          <a:p>
            <a:r>
              <a:rPr lang="en-GB" sz="1400">
                <a:latin typeface="Arial"/>
                <a:cs typeface="Arial"/>
              </a:rPr>
              <a:t>For information to support trans and non-binary people, visit the </a:t>
            </a:r>
            <a:r>
              <a:rPr lang="en-GB" sz="1400">
                <a:latin typeface="Arial"/>
                <a:cs typeface="Arial"/>
                <a:hlinkClick r:id="rId3"/>
              </a:rPr>
              <a:t>Coppafeel website</a:t>
            </a:r>
            <a:endParaRPr lang="en-GB" sz="1400">
              <a:latin typeface="Arial"/>
              <a:cs typeface="Arial"/>
            </a:endParaRPr>
          </a:p>
        </p:txBody>
      </p:sp>
      <p:pic>
        <p:nvPicPr>
          <p:cNvPr id="16" name="Picture 15">
            <a:extLst>
              <a:ext uri="{FF2B5EF4-FFF2-40B4-BE49-F238E27FC236}">
                <a16:creationId xmlns:a16="http://schemas.microsoft.com/office/drawing/2014/main" id="{A018007B-8097-2660-9740-E63B6813479D}"/>
              </a:ext>
            </a:extLst>
          </p:cNvPr>
          <p:cNvPicPr>
            <a:picLocks noChangeAspect="1"/>
          </p:cNvPicPr>
          <p:nvPr/>
        </p:nvPicPr>
        <p:blipFill>
          <a:blip r:embed="rId4"/>
          <a:stretch>
            <a:fillRect/>
          </a:stretch>
        </p:blipFill>
        <p:spPr>
          <a:xfrm>
            <a:off x="8726682" y="4866725"/>
            <a:ext cx="1065012" cy="612382"/>
          </a:xfrm>
          <a:prstGeom prst="rect">
            <a:avLst/>
          </a:prstGeom>
          <a:ln>
            <a:noFill/>
          </a:ln>
        </p:spPr>
      </p:pic>
      <p:sp>
        <p:nvSpPr>
          <p:cNvPr id="17" name="Rectangle 16">
            <a:extLst>
              <a:ext uri="{FF2B5EF4-FFF2-40B4-BE49-F238E27FC236}">
                <a16:creationId xmlns:a16="http://schemas.microsoft.com/office/drawing/2014/main" id="{E768B51E-D50C-F3A6-EEFF-920CE9CE7807}"/>
              </a:ext>
            </a:extLst>
          </p:cNvPr>
          <p:cNvSpPr/>
          <p:nvPr/>
        </p:nvSpPr>
        <p:spPr>
          <a:xfrm>
            <a:off x="8720004" y="4855704"/>
            <a:ext cx="3108381" cy="1507073"/>
          </a:xfrm>
          <a:prstGeom prst="rect">
            <a:avLst/>
          </a:prstGeom>
          <a:no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hlinkClick r:id="rId5"/>
            <a:extLst>
              <a:ext uri="{FF2B5EF4-FFF2-40B4-BE49-F238E27FC236}">
                <a16:creationId xmlns:a16="http://schemas.microsoft.com/office/drawing/2014/main" id="{6DFEF9B8-F923-4731-5264-D42B5C1D1DC3}"/>
              </a:ext>
            </a:extLst>
          </p:cNvPr>
          <p:cNvPicPr>
            <a:picLocks noChangeAspect="1"/>
          </p:cNvPicPr>
          <p:nvPr/>
        </p:nvPicPr>
        <p:blipFill>
          <a:blip r:embed="rId6"/>
          <a:stretch>
            <a:fillRect/>
          </a:stretch>
        </p:blipFill>
        <p:spPr>
          <a:xfrm>
            <a:off x="242901" y="2048177"/>
            <a:ext cx="2536514" cy="3558755"/>
          </a:xfrm>
          <a:prstGeom prst="rect">
            <a:avLst/>
          </a:prstGeom>
        </p:spPr>
      </p:pic>
      <p:sp>
        <p:nvSpPr>
          <p:cNvPr id="15" name="TextBox 14">
            <a:extLst>
              <a:ext uri="{FF2B5EF4-FFF2-40B4-BE49-F238E27FC236}">
                <a16:creationId xmlns:a16="http://schemas.microsoft.com/office/drawing/2014/main" id="{FD9B5FD6-DEC3-6822-1F27-165AD2585806}"/>
              </a:ext>
            </a:extLst>
          </p:cNvPr>
          <p:cNvSpPr txBox="1"/>
          <p:nvPr/>
        </p:nvSpPr>
        <p:spPr>
          <a:xfrm>
            <a:off x="8669205" y="3508368"/>
            <a:ext cx="3108381" cy="1169551"/>
          </a:xfrm>
          <a:prstGeom prst="rect">
            <a:avLst/>
          </a:prstGeom>
          <a:noFill/>
          <a:ln>
            <a:noFill/>
          </a:ln>
        </p:spPr>
        <p:txBody>
          <a:bodyPr wrap="square" lIns="91440" tIns="45720" rIns="91440" bIns="45720" rtlCol="0" anchor="t">
            <a:spAutoFit/>
          </a:bodyPr>
          <a:lstStyle/>
          <a:p>
            <a:r>
              <a:rPr lang="en-GB" sz="1400" b="1">
                <a:latin typeface="Arial"/>
                <a:cs typeface="Arial"/>
              </a:rPr>
              <a:t>Learning disability:</a:t>
            </a:r>
          </a:p>
          <a:p>
            <a:r>
              <a:rPr lang="en-GB" sz="1400">
                <a:latin typeface="Arial"/>
                <a:cs typeface="Arial"/>
              </a:rPr>
              <a:t>Coppafeel provide resources and information to support people with a learning disability. Visit the </a:t>
            </a:r>
            <a:r>
              <a:rPr lang="en-GB" sz="1400">
                <a:latin typeface="Arial"/>
                <a:cs typeface="Arial"/>
                <a:hlinkClick r:id="rId7"/>
              </a:rPr>
              <a:t>Coppafeel website to access </a:t>
            </a:r>
          </a:p>
        </p:txBody>
      </p:sp>
      <p:pic>
        <p:nvPicPr>
          <p:cNvPr id="19" name="Picture 18">
            <a:hlinkClick r:id="rId8"/>
            <a:extLst>
              <a:ext uri="{FF2B5EF4-FFF2-40B4-BE49-F238E27FC236}">
                <a16:creationId xmlns:a16="http://schemas.microsoft.com/office/drawing/2014/main" id="{5FCB8F1A-24A8-55D8-0A7D-E69FCB87577C}"/>
              </a:ext>
            </a:extLst>
          </p:cNvPr>
          <p:cNvPicPr>
            <a:picLocks noChangeAspect="1"/>
          </p:cNvPicPr>
          <p:nvPr/>
        </p:nvPicPr>
        <p:blipFill>
          <a:blip r:embed="rId9"/>
          <a:srcRect l="646" t="1553"/>
          <a:stretch>
            <a:fillRect/>
          </a:stretch>
        </p:blipFill>
        <p:spPr>
          <a:xfrm>
            <a:off x="3084646" y="2086276"/>
            <a:ext cx="2536514" cy="3558755"/>
          </a:xfrm>
          <a:prstGeom prst="rect">
            <a:avLst/>
          </a:prstGeom>
        </p:spPr>
      </p:pic>
      <p:pic>
        <p:nvPicPr>
          <p:cNvPr id="21" name="Picture 20">
            <a:hlinkClick r:id="rId10"/>
            <a:extLst>
              <a:ext uri="{FF2B5EF4-FFF2-40B4-BE49-F238E27FC236}">
                <a16:creationId xmlns:a16="http://schemas.microsoft.com/office/drawing/2014/main" id="{80AD9F25-8CA7-9A15-61D9-6C760CE1BCB3}"/>
              </a:ext>
            </a:extLst>
          </p:cNvPr>
          <p:cNvPicPr>
            <a:picLocks noChangeAspect="1"/>
          </p:cNvPicPr>
          <p:nvPr/>
        </p:nvPicPr>
        <p:blipFill>
          <a:blip r:embed="rId11"/>
          <a:stretch>
            <a:fillRect/>
          </a:stretch>
        </p:blipFill>
        <p:spPr>
          <a:xfrm>
            <a:off x="5939091" y="2092626"/>
            <a:ext cx="2536514" cy="3556651"/>
          </a:xfrm>
          <a:prstGeom prst="rect">
            <a:avLst/>
          </a:prstGeom>
        </p:spPr>
      </p:pic>
      <p:sp>
        <p:nvSpPr>
          <p:cNvPr id="23" name="Slide Number Placeholder 22">
            <a:extLst>
              <a:ext uri="{FF2B5EF4-FFF2-40B4-BE49-F238E27FC236}">
                <a16:creationId xmlns:a16="http://schemas.microsoft.com/office/drawing/2014/main" id="{DA722482-CC74-37DC-40DA-C61BEC27975D}"/>
              </a:ext>
            </a:extLst>
          </p:cNvPr>
          <p:cNvSpPr>
            <a:spLocks noGrp="1"/>
          </p:cNvSpPr>
          <p:nvPr>
            <p:ph type="sldNum" sz="quarter" idx="12"/>
          </p:nvPr>
        </p:nvSpPr>
        <p:spPr/>
        <p:txBody>
          <a:bodyPr/>
          <a:lstStyle/>
          <a:p>
            <a:fld id="{30916248-1575-4D68-B685-83B6B91252A1}" type="slidenum">
              <a:rPr lang="en-GB" smtClean="0"/>
              <a:t>23</a:t>
            </a:fld>
            <a:endParaRPr lang="en-GB"/>
          </a:p>
        </p:txBody>
      </p:sp>
      <p:pic>
        <p:nvPicPr>
          <p:cNvPr id="6" name="Picture 5" descr="A blue and white logo">
            <a:extLst>
              <a:ext uri="{FF2B5EF4-FFF2-40B4-BE49-F238E27FC236}">
                <a16:creationId xmlns:a16="http://schemas.microsoft.com/office/drawing/2014/main" id="{3CC46A08-7EAE-7900-9289-C936489C1CC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Rectangle: Rounded Corners 2">
            <a:extLst>
              <a:ext uri="{FF2B5EF4-FFF2-40B4-BE49-F238E27FC236}">
                <a16:creationId xmlns:a16="http://schemas.microsoft.com/office/drawing/2014/main" id="{8C4D52B1-8E0C-E68D-1EA7-9693A91D41F7}"/>
              </a:ext>
            </a:extLst>
          </p:cNvPr>
          <p:cNvSpPr/>
          <p:nvPr/>
        </p:nvSpPr>
        <p:spPr>
          <a:xfrm>
            <a:off x="8603385" y="1394601"/>
            <a:ext cx="3194103" cy="1956387"/>
          </a:xfrm>
          <a:prstGeom prst="roundRect">
            <a:avLst/>
          </a:prstGeom>
          <a:noFill/>
          <a:ln w="28575">
            <a:solidFill>
              <a:srgbClr val="FF0066">
                <a:alpha val="7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3E696AA-8397-A8E1-92CE-1A76AC2F5C61}"/>
              </a:ext>
            </a:extLst>
          </p:cNvPr>
          <p:cNvSpPr/>
          <p:nvPr/>
        </p:nvSpPr>
        <p:spPr>
          <a:xfrm>
            <a:off x="8603384" y="3508072"/>
            <a:ext cx="3194103" cy="1165634"/>
          </a:xfrm>
          <a:prstGeom prst="roundRect">
            <a:avLst/>
          </a:prstGeom>
          <a:noFill/>
          <a:ln w="28575">
            <a:solidFill>
              <a:srgbClr val="FF0066">
                <a:alpha val="7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9B556FE-0B10-D66A-915C-6C8686D0992E}"/>
              </a:ext>
            </a:extLst>
          </p:cNvPr>
          <p:cNvSpPr/>
          <p:nvPr/>
        </p:nvSpPr>
        <p:spPr>
          <a:xfrm>
            <a:off x="8603383" y="4859543"/>
            <a:ext cx="3194103" cy="1510691"/>
          </a:xfrm>
          <a:prstGeom prst="roundRect">
            <a:avLst/>
          </a:prstGeom>
          <a:noFill/>
          <a:ln w="28575">
            <a:solidFill>
              <a:srgbClr val="FF0066">
                <a:alpha val="72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1833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6A46-CEE5-25A7-BBF6-7CE5178415C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B2C30FD7-532B-16AE-833F-9CEB50E5BDF1}"/>
              </a:ext>
            </a:extLst>
          </p:cNvPr>
          <p:cNvSpPr txBox="1">
            <a:spLocks/>
          </p:cNvSpPr>
          <p:nvPr/>
        </p:nvSpPr>
        <p:spPr>
          <a:xfrm>
            <a:off x="109120" y="382049"/>
            <a:ext cx="9544964"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5EB8"/>
                </a:solidFill>
                <a:latin typeface="Arial"/>
                <a:cs typeface="Arial"/>
              </a:rPr>
              <a:t>Improving referral practice: lung cancer </a:t>
            </a:r>
            <a:endParaRPr lang="en-GB" sz="3600">
              <a:solidFill>
                <a:srgbClr val="005EB8"/>
              </a:solidFill>
              <a:latin typeface="Arial"/>
              <a:cs typeface="Arial"/>
            </a:endParaRPr>
          </a:p>
        </p:txBody>
      </p:sp>
      <p:pic>
        <p:nvPicPr>
          <p:cNvPr id="11" name="Picture 10">
            <a:extLst>
              <a:ext uri="{FF2B5EF4-FFF2-40B4-BE49-F238E27FC236}">
                <a16:creationId xmlns:a16="http://schemas.microsoft.com/office/drawing/2014/main" id="{696DA2EA-2430-17B7-1909-900669A6FAF5}"/>
              </a:ext>
            </a:extLst>
          </p:cNvPr>
          <p:cNvPicPr>
            <a:picLocks noChangeAspect="1"/>
          </p:cNvPicPr>
          <p:nvPr/>
        </p:nvPicPr>
        <p:blipFill>
          <a:blip r:embed="rId2"/>
          <a:stretch>
            <a:fillRect/>
          </a:stretch>
        </p:blipFill>
        <p:spPr>
          <a:xfrm>
            <a:off x="178485" y="1661464"/>
            <a:ext cx="5242538" cy="2017724"/>
          </a:xfrm>
          <a:prstGeom prst="rect">
            <a:avLst/>
          </a:prstGeom>
          <a:ln>
            <a:noFill/>
          </a:ln>
        </p:spPr>
      </p:pic>
      <p:pic>
        <p:nvPicPr>
          <p:cNvPr id="13" name="Picture 12">
            <a:extLst>
              <a:ext uri="{FF2B5EF4-FFF2-40B4-BE49-F238E27FC236}">
                <a16:creationId xmlns:a16="http://schemas.microsoft.com/office/drawing/2014/main" id="{51DF034B-3046-CAB3-9E14-12825977D55D}"/>
              </a:ext>
            </a:extLst>
          </p:cNvPr>
          <p:cNvPicPr>
            <a:picLocks noChangeAspect="1"/>
          </p:cNvPicPr>
          <p:nvPr/>
        </p:nvPicPr>
        <p:blipFill>
          <a:blip r:embed="rId3"/>
          <a:stretch>
            <a:fillRect/>
          </a:stretch>
        </p:blipFill>
        <p:spPr>
          <a:xfrm>
            <a:off x="180073" y="3827383"/>
            <a:ext cx="3845249" cy="2834598"/>
          </a:xfrm>
          <a:prstGeom prst="rect">
            <a:avLst/>
          </a:prstGeom>
          <a:ln>
            <a:noFill/>
          </a:ln>
        </p:spPr>
      </p:pic>
      <p:sp>
        <p:nvSpPr>
          <p:cNvPr id="15" name="TextBox 14">
            <a:extLst>
              <a:ext uri="{FF2B5EF4-FFF2-40B4-BE49-F238E27FC236}">
                <a16:creationId xmlns:a16="http://schemas.microsoft.com/office/drawing/2014/main" id="{6D15C79F-2E87-6108-B0FB-EC366DE75A9B}"/>
              </a:ext>
            </a:extLst>
          </p:cNvPr>
          <p:cNvSpPr txBox="1"/>
          <p:nvPr/>
        </p:nvSpPr>
        <p:spPr>
          <a:xfrm>
            <a:off x="5438776" y="1677339"/>
            <a:ext cx="6408052" cy="4616648"/>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Headline statistics: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Lung cancer is the 3rd most common cancer in the UK and the leading cause of cancer mortality</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Lung cancer primarily affects older adults – almost 45% of new cases occur in those aged 75+</a:t>
            </a:r>
          </a:p>
          <a:p>
            <a:pPr marL="285750" indent="-285750">
              <a:buFont typeface="Arial" panose="020B0604020202020204" pitchFamily="34" charset="0"/>
              <a:buChar char="•"/>
            </a:pPr>
            <a:r>
              <a:rPr lang="en-GB" sz="1400">
                <a:solidFill>
                  <a:prstClr val="black"/>
                </a:solidFill>
                <a:latin typeface="Arial" panose="020B0604020202020204" pitchFamily="34" charset="0"/>
                <a:cs typeface="Arial" panose="020B0604020202020204" pitchFamily="34" charset="0"/>
              </a:rPr>
              <a:t>Smoking is the dominant cause (over 70% of cases)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Incidence and outcomes are strongly linked to deprivation and other factors. An estimated 14,300 lung cancer cases per year in England are attributable to socioeconomic deprivation (roughly 6,600 in women and 7,800 in men)</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A full time GP is likely to diagnose approximately one person with lung cancer each year</a:t>
            </a:r>
          </a:p>
          <a:p>
            <a:endParaRPr lang="en-GB" sz="1400">
              <a:latin typeface="Arial" panose="020B0604020202020204" pitchFamily="34" charset="0"/>
              <a:cs typeface="Arial" panose="020B0604020202020204" pitchFamily="34" charset="0"/>
            </a:endParaRPr>
          </a:p>
          <a:p>
            <a:r>
              <a:rPr lang="en-GB" sz="1400" b="1">
                <a:latin typeface="Arial" panose="020B0604020202020204" pitchFamily="34" charset="0"/>
                <a:cs typeface="Arial" panose="020B0604020202020204" pitchFamily="34" charset="0"/>
              </a:rPr>
              <a:t>What you can do: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If you want to learn more about lung cancer, listen to this Podcast for primary care from </a:t>
            </a:r>
            <a:r>
              <a:rPr lang="en-GB" sz="1400" err="1">
                <a:latin typeface="Arial" panose="020B0604020202020204" pitchFamily="34" charset="0"/>
                <a:cs typeface="Arial" panose="020B0604020202020204" pitchFamily="34" charset="0"/>
              </a:rPr>
              <a:t>GatewayC</a:t>
            </a:r>
            <a:r>
              <a:rPr lang="en-GB" sz="1400">
                <a:latin typeface="Arial" panose="020B0604020202020204" pitchFamily="34" charset="0"/>
                <a:cs typeface="Arial" panose="020B0604020202020204" pitchFamily="34" charset="0"/>
              </a:rPr>
              <a:t>: </a:t>
            </a:r>
            <a:r>
              <a:rPr lang="en-GB" sz="1400">
                <a:latin typeface="Arial" panose="020B0604020202020204" pitchFamily="34" charset="0"/>
                <a:cs typeface="Arial" panose="020B0604020202020204" pitchFamily="34" charset="0"/>
                <a:hlinkClick r:id="rId4"/>
              </a:rPr>
              <a:t>https://www.gatewayc.org.uk/podcast/lung-cancer</a:t>
            </a:r>
            <a:r>
              <a:rPr lang="en-GB" sz="14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Use this </a:t>
            </a:r>
            <a:r>
              <a:rPr lang="en-GB" sz="1400">
                <a:latin typeface="Arial" panose="020B0604020202020204" pitchFamily="34" charset="0"/>
                <a:cs typeface="Arial" panose="020B0604020202020204" pitchFamily="34" charset="0"/>
                <a:hlinkClick r:id="rId5"/>
              </a:rPr>
              <a:t>NHS video </a:t>
            </a:r>
            <a:r>
              <a:rPr lang="en-GB" sz="1400">
                <a:latin typeface="Arial" panose="020B0604020202020204" pitchFamily="34" charset="0"/>
                <a:cs typeface="Arial" panose="020B0604020202020204" pitchFamily="34" charset="0"/>
              </a:rPr>
              <a:t>explaining the signs/symptoms of lung cancer as part or your local awareness campaigns, or this </a:t>
            </a:r>
            <a:r>
              <a:rPr lang="en-GB" sz="1400">
                <a:latin typeface="Arial" panose="020B0604020202020204" pitchFamily="34" charset="0"/>
                <a:cs typeface="Arial" panose="020B0604020202020204" pitchFamily="34" charset="0"/>
                <a:hlinkClick r:id="rId6"/>
              </a:rPr>
              <a:t>video </a:t>
            </a:r>
            <a:r>
              <a:rPr lang="en-GB" sz="1400">
                <a:latin typeface="Arial" panose="020B0604020202020204" pitchFamily="34" charset="0"/>
                <a:cs typeface="Arial" panose="020B0604020202020204" pitchFamily="34" charset="0"/>
              </a:rPr>
              <a:t>developed by CRUK</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Learn more about lung cancer risk factors by visiting </a:t>
            </a:r>
            <a:r>
              <a:rPr lang="en-GB" sz="1400">
                <a:latin typeface="Arial" panose="020B0604020202020204" pitchFamily="34" charset="0"/>
                <a:cs typeface="Arial" panose="020B0604020202020204" pitchFamily="34" charset="0"/>
                <a:hlinkClick r:id="rId7"/>
              </a:rPr>
              <a:t>the CRUK website</a:t>
            </a: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18" name="Slide Number Placeholder 17">
            <a:extLst>
              <a:ext uri="{FF2B5EF4-FFF2-40B4-BE49-F238E27FC236}">
                <a16:creationId xmlns:a16="http://schemas.microsoft.com/office/drawing/2014/main" id="{47662057-6F63-6FB0-08E0-D3CC6493B42E}"/>
              </a:ext>
            </a:extLst>
          </p:cNvPr>
          <p:cNvSpPr>
            <a:spLocks noGrp="1"/>
          </p:cNvSpPr>
          <p:nvPr>
            <p:ph type="sldNum" sz="quarter" idx="12"/>
          </p:nvPr>
        </p:nvSpPr>
        <p:spPr/>
        <p:txBody>
          <a:bodyPr/>
          <a:lstStyle/>
          <a:p>
            <a:fld id="{30916248-1575-4D68-B685-83B6B91252A1}" type="slidenum">
              <a:rPr lang="en-GB" smtClean="0"/>
              <a:t>24</a:t>
            </a:fld>
            <a:endParaRPr lang="en-GB"/>
          </a:p>
        </p:txBody>
      </p:sp>
      <p:pic>
        <p:nvPicPr>
          <p:cNvPr id="7" name="Picture 6" descr="A blue and white logo">
            <a:extLst>
              <a:ext uri="{FF2B5EF4-FFF2-40B4-BE49-F238E27FC236}">
                <a16:creationId xmlns:a16="http://schemas.microsoft.com/office/drawing/2014/main" id="{AAE938FA-84AC-EECB-4E4A-1103E7AE769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661497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BEA53-62B8-ED72-0AE6-F1417E4F97B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F4173093-847E-CA2D-7222-D6E780F1D3EC}"/>
              </a:ext>
            </a:extLst>
          </p:cNvPr>
          <p:cNvSpPr txBox="1">
            <a:spLocks/>
          </p:cNvSpPr>
          <p:nvPr/>
        </p:nvSpPr>
        <p:spPr>
          <a:xfrm>
            <a:off x="115269" y="389104"/>
            <a:ext cx="9721353" cy="45168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Improving referral practice:</a:t>
            </a:r>
            <a:r>
              <a:rPr lang="en-US" sz="2800" dirty="0">
                <a:solidFill>
                  <a:srgbClr val="005EB8"/>
                </a:solidFill>
                <a:latin typeface="Arial"/>
                <a:cs typeface="Arial"/>
              </a:rPr>
              <a:t> </a:t>
            </a:r>
            <a:r>
              <a:rPr lang="en-US" sz="3600" dirty="0">
                <a:solidFill>
                  <a:srgbClr val="005EB8"/>
                </a:solidFill>
                <a:latin typeface="Arial"/>
                <a:cs typeface="Arial"/>
              </a:rPr>
              <a:t>lung cancer </a:t>
            </a:r>
            <a:endParaRPr lang="en-GB" sz="3600" dirty="0">
              <a:solidFill>
                <a:srgbClr val="005EB8"/>
              </a:solidFill>
              <a:latin typeface="Arial"/>
              <a:cs typeface="Arial"/>
            </a:endParaRPr>
          </a:p>
        </p:txBody>
      </p:sp>
      <p:sp>
        <p:nvSpPr>
          <p:cNvPr id="17" name="TextBox 16">
            <a:extLst>
              <a:ext uri="{FF2B5EF4-FFF2-40B4-BE49-F238E27FC236}">
                <a16:creationId xmlns:a16="http://schemas.microsoft.com/office/drawing/2014/main" id="{0A9805A9-4BD1-0A27-65CA-639B242036EC}"/>
              </a:ext>
            </a:extLst>
          </p:cNvPr>
          <p:cNvSpPr txBox="1"/>
          <p:nvPr/>
        </p:nvSpPr>
        <p:spPr>
          <a:xfrm>
            <a:off x="251547" y="4015439"/>
            <a:ext cx="4724399" cy="2154436"/>
          </a:xfrm>
          <a:prstGeom prst="rect">
            <a:avLst/>
          </a:prstGeom>
          <a:noFill/>
          <a:ln w="19050">
            <a:solidFill>
              <a:srgbClr val="FF0000"/>
            </a:solidFill>
          </a:ln>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panose="020B0604020202020204"/>
                <a:ea typeface="+mn-ea"/>
                <a:cs typeface="+mn-cs"/>
              </a:rPr>
              <a:t>NOTE</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 In symptomatic patients, the majority of chest X-rays will be abnormal, but a normal chest X-ray does not exclude diagnosis of lung cancer. This was shown in the </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2006 BJGP study </a:t>
            </a:r>
            <a:r>
              <a:rPr kumimoji="0" lang="en-GB" sz="1400" b="0" i="0" u="none" strike="noStrike" kern="1200" cap="none" spc="0" normalizeH="0" baseline="0" noProof="0">
                <a:ln>
                  <a:noFill/>
                </a:ln>
                <a:solidFill>
                  <a:prstClr val="black"/>
                </a:solidFill>
                <a:effectLst/>
                <a:uLnTx/>
                <a:uFillTx/>
                <a:latin typeface="Arial" panose="020B0604020202020204"/>
                <a:ea typeface="+mn-ea"/>
                <a:cs typeface="+mn-cs"/>
              </a:rPr>
              <a:t>of normal and abnormal chest x-rays in lung cancer patients, 23% of lung cancer patients had a negative X-ray within a year prior to diagnosis.  </a:t>
            </a:r>
          </a:p>
          <a:p>
            <a:pPr defTabSz="457200">
              <a:defRPr/>
            </a:pPr>
            <a:endParaRPr lang="en-GB" sz="1000">
              <a:solidFill>
                <a:prstClr val="black"/>
              </a:solidFill>
              <a:latin typeface="Arial" panose="020B0604020202020204"/>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prstClr val="black"/>
                </a:solidFill>
                <a:effectLst/>
                <a:uLnTx/>
                <a:uFillTx/>
                <a:latin typeface="Arial" panose="020B0604020202020204"/>
                <a:ea typeface="+mn-ea"/>
                <a:cs typeface="+mn-cs"/>
              </a:rPr>
              <a:t>Please refer if there is a normal CXR but high suspicion of lung cancer</a:t>
            </a:r>
            <a:endParaRPr lang="en-GB" i="0" u="none" strike="noStrike" kern="1200" cap="none" spc="0" normalizeH="0" baseline="0" noProof="0">
              <a:ln>
                <a:noFill/>
              </a:ln>
              <a:solidFill>
                <a:prstClr val="black"/>
              </a:solidFill>
              <a:effectLst/>
              <a:uLnTx/>
              <a:uFillTx/>
              <a:latin typeface="Arial" panose="020B0604020202020204"/>
              <a:cs typeface="Arial" panose="020B0604020202020204"/>
            </a:endParaRPr>
          </a:p>
        </p:txBody>
      </p:sp>
      <p:sp>
        <p:nvSpPr>
          <p:cNvPr id="4" name="TextBox 3">
            <a:extLst>
              <a:ext uri="{FF2B5EF4-FFF2-40B4-BE49-F238E27FC236}">
                <a16:creationId xmlns:a16="http://schemas.microsoft.com/office/drawing/2014/main" id="{8FED339D-139C-0CD4-A973-CDB8F0DE50AA}"/>
              </a:ext>
            </a:extLst>
          </p:cNvPr>
          <p:cNvSpPr txBox="1"/>
          <p:nvPr/>
        </p:nvSpPr>
        <p:spPr>
          <a:xfrm>
            <a:off x="248857" y="1460113"/>
            <a:ext cx="5771089" cy="2246769"/>
          </a:xfrm>
          <a:prstGeom prst="rect">
            <a:avLst/>
          </a:prstGeom>
          <a:noFill/>
        </p:spPr>
        <p:txBody>
          <a:bodyPr wrap="square" lIns="91440" tIns="45720" rIns="91440" bIns="45720" anchor="t">
            <a:spAutoFit/>
          </a:bodyPr>
          <a:lstStyle/>
          <a:p>
            <a:r>
              <a:rPr lang="en-GB" sz="1400" b="1">
                <a:latin typeface="Arial"/>
                <a:cs typeface="Arial"/>
              </a:rPr>
              <a:t>Signs and symptoms of lung cancer: </a:t>
            </a:r>
            <a:r>
              <a:rPr lang="en-GB" sz="1400">
                <a:latin typeface="Arial"/>
                <a:cs typeface="Arial"/>
              </a:rPr>
              <a:t>For more detail see </a:t>
            </a:r>
            <a:r>
              <a:rPr lang="en-GB" sz="1400">
                <a:latin typeface="Arial"/>
                <a:cs typeface="Arial"/>
                <a:hlinkClick r:id="rId3"/>
              </a:rPr>
              <a:t>NG12</a:t>
            </a:r>
            <a:endParaRPr lang="en-GB" sz="1400">
              <a:latin typeface="Arial" panose="020B0604020202020204" pitchFamily="34" charset="0"/>
              <a:cs typeface="Arial" panose="020B0604020202020204" pitchFamily="34" charset="0"/>
            </a:endParaRPr>
          </a:p>
          <a:p>
            <a:r>
              <a:rPr lang="en-GB" sz="1400">
                <a:latin typeface="Arial"/>
                <a:cs typeface="Arial"/>
              </a:rPr>
              <a:t>The main symptoms of lung cancer include:</a:t>
            </a:r>
          </a:p>
          <a:p>
            <a:pPr marL="285750" indent="-285750">
              <a:buFont typeface="Arial"/>
              <a:buChar char="•"/>
            </a:pPr>
            <a:r>
              <a:rPr lang="en-GB" sz="1400">
                <a:latin typeface="Arial"/>
                <a:cs typeface="Arial"/>
              </a:rPr>
              <a:t>a cough that does not go away after 3 weeks</a:t>
            </a:r>
          </a:p>
          <a:p>
            <a:pPr marL="285750" indent="-285750">
              <a:buFont typeface="Arial"/>
              <a:buChar char="•"/>
            </a:pPr>
            <a:r>
              <a:rPr lang="en-GB" sz="1400">
                <a:latin typeface="Arial"/>
                <a:cs typeface="Arial"/>
              </a:rPr>
              <a:t>a long-standing cough that gets worse</a:t>
            </a:r>
          </a:p>
          <a:p>
            <a:pPr marL="285750" indent="-285750">
              <a:buFont typeface="Arial"/>
              <a:buChar char="•"/>
            </a:pPr>
            <a:r>
              <a:rPr lang="en-GB" sz="1400">
                <a:latin typeface="Arial"/>
                <a:cs typeface="Arial"/>
              </a:rPr>
              <a:t>chest infections that keep coming back</a:t>
            </a:r>
          </a:p>
          <a:p>
            <a:pPr marL="285750" indent="-285750">
              <a:buFont typeface="Arial"/>
              <a:buChar char="•"/>
            </a:pPr>
            <a:r>
              <a:rPr lang="en-GB" sz="1400">
                <a:latin typeface="Arial"/>
                <a:cs typeface="Arial"/>
              </a:rPr>
              <a:t>coughing up blood </a:t>
            </a:r>
          </a:p>
          <a:p>
            <a:pPr marL="285750" indent="-285750">
              <a:buFont typeface="Arial"/>
              <a:buChar char="•"/>
            </a:pPr>
            <a:r>
              <a:rPr lang="en-GB" sz="1400">
                <a:latin typeface="Arial"/>
                <a:cs typeface="Arial"/>
              </a:rPr>
              <a:t>an ache or pain when breathing or coughing</a:t>
            </a:r>
          </a:p>
          <a:p>
            <a:pPr marL="285750" indent="-285750">
              <a:buFont typeface="Arial"/>
              <a:buChar char="•"/>
            </a:pPr>
            <a:r>
              <a:rPr lang="en-GB" sz="1400">
                <a:latin typeface="Arial"/>
                <a:cs typeface="Arial"/>
              </a:rPr>
              <a:t>persistent breathlessness </a:t>
            </a:r>
          </a:p>
          <a:p>
            <a:pPr marL="285750" indent="-285750">
              <a:buFont typeface="Arial"/>
              <a:buChar char="•"/>
            </a:pPr>
            <a:r>
              <a:rPr lang="en-GB" sz="1400">
                <a:latin typeface="Arial"/>
                <a:cs typeface="Arial"/>
              </a:rPr>
              <a:t>persistent tiredness or lack of energy </a:t>
            </a:r>
          </a:p>
          <a:p>
            <a:pPr marL="285750" indent="-285750">
              <a:buFont typeface="Arial"/>
              <a:buChar char="•"/>
            </a:pPr>
            <a:r>
              <a:rPr lang="en-GB" sz="1400">
                <a:latin typeface="Arial"/>
                <a:cs typeface="Arial"/>
              </a:rPr>
              <a:t>loss of appetite or unexplained weight loss</a:t>
            </a:r>
          </a:p>
        </p:txBody>
      </p:sp>
      <p:pic>
        <p:nvPicPr>
          <p:cNvPr id="7" name="Picture 6">
            <a:extLst>
              <a:ext uri="{FF2B5EF4-FFF2-40B4-BE49-F238E27FC236}">
                <a16:creationId xmlns:a16="http://schemas.microsoft.com/office/drawing/2014/main" id="{FE131808-C3A0-D0E6-B5DC-BC08553C13B1}"/>
              </a:ext>
            </a:extLst>
          </p:cNvPr>
          <p:cNvPicPr>
            <a:picLocks noChangeAspect="1"/>
          </p:cNvPicPr>
          <p:nvPr/>
        </p:nvPicPr>
        <p:blipFill>
          <a:blip r:embed="rId4"/>
          <a:stretch>
            <a:fillRect/>
          </a:stretch>
        </p:blipFill>
        <p:spPr>
          <a:xfrm>
            <a:off x="5815126" y="1599671"/>
            <a:ext cx="3139421" cy="4756691"/>
          </a:xfrm>
          <a:prstGeom prst="rect">
            <a:avLst/>
          </a:prstGeom>
          <a:ln>
            <a:noFill/>
          </a:ln>
        </p:spPr>
      </p:pic>
      <p:sp>
        <p:nvSpPr>
          <p:cNvPr id="9" name="TextBox 8">
            <a:extLst>
              <a:ext uri="{FF2B5EF4-FFF2-40B4-BE49-F238E27FC236}">
                <a16:creationId xmlns:a16="http://schemas.microsoft.com/office/drawing/2014/main" id="{41E424DE-165B-D369-8E95-1F652F112D74}"/>
              </a:ext>
            </a:extLst>
          </p:cNvPr>
          <p:cNvSpPr txBox="1"/>
          <p:nvPr/>
        </p:nvSpPr>
        <p:spPr>
          <a:xfrm>
            <a:off x="8951463" y="1461217"/>
            <a:ext cx="3135602" cy="2885163"/>
          </a:xfrm>
          <a:prstGeom prst="rect">
            <a:avLst/>
          </a:prstGeom>
          <a:noFill/>
        </p:spPr>
        <p:txBody>
          <a:bodyPr wrap="square">
            <a:spAutoFit/>
          </a:bodyPr>
          <a:lstStyle/>
          <a:p>
            <a:r>
              <a:rPr lang="en-GB" sz="1400" b="1">
                <a:latin typeface="Arial" panose="020B0604020202020204" pitchFamily="34" charset="0"/>
                <a:cs typeface="Arial" panose="020B0604020202020204" pitchFamily="34" charset="0"/>
              </a:rPr>
              <a:t>Risk factors:</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79% of lung cancer cases in the UK are preventable</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72% of lung cancer cases in the UK are caused by smoking</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 5% of lung cancer cases in the UK are caused by ionising radiation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13% of lung cancer cases in the UK are caused by workplace exposures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8% of lung cancer cases in the UK are caused by air pollution</a:t>
            </a:r>
          </a:p>
        </p:txBody>
      </p:sp>
      <p:sp>
        <p:nvSpPr>
          <p:cNvPr id="10" name="Slide Number Placeholder 9">
            <a:extLst>
              <a:ext uri="{FF2B5EF4-FFF2-40B4-BE49-F238E27FC236}">
                <a16:creationId xmlns:a16="http://schemas.microsoft.com/office/drawing/2014/main" id="{0023128B-1010-FB57-C6D9-E767DF9DF236}"/>
              </a:ext>
            </a:extLst>
          </p:cNvPr>
          <p:cNvSpPr>
            <a:spLocks noGrp="1"/>
          </p:cNvSpPr>
          <p:nvPr>
            <p:ph type="sldNum" sz="quarter" idx="12"/>
          </p:nvPr>
        </p:nvSpPr>
        <p:spPr/>
        <p:txBody>
          <a:bodyPr/>
          <a:lstStyle/>
          <a:p>
            <a:fld id="{30916248-1575-4D68-B685-83B6B91252A1}" type="slidenum">
              <a:rPr lang="en-GB" smtClean="0"/>
              <a:t>25</a:t>
            </a:fld>
            <a:endParaRPr lang="en-GB"/>
          </a:p>
        </p:txBody>
      </p:sp>
      <p:pic>
        <p:nvPicPr>
          <p:cNvPr id="11" name="Picture 10" descr="A blue and white logo">
            <a:extLst>
              <a:ext uri="{FF2B5EF4-FFF2-40B4-BE49-F238E27FC236}">
                <a16:creationId xmlns:a16="http://schemas.microsoft.com/office/drawing/2014/main" id="{C0711454-ECA1-43C6-DBC4-59649E8F2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2422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B0237-091A-1FD8-ACF8-CF730E68F5BC}"/>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B2A006A3-9C85-1244-FAF5-7787E222A1D1}"/>
              </a:ext>
            </a:extLst>
          </p:cNvPr>
          <p:cNvSpPr txBox="1">
            <a:spLocks/>
          </p:cNvSpPr>
          <p:nvPr/>
        </p:nvSpPr>
        <p:spPr>
          <a:xfrm>
            <a:off x="2130863" y="360483"/>
            <a:ext cx="9721353" cy="45168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Lung cancer screening </a:t>
            </a:r>
            <a:r>
              <a:rPr lang="en-US" sz="3600" dirty="0" err="1">
                <a:solidFill>
                  <a:srgbClr val="005EB8"/>
                </a:solidFill>
                <a:latin typeface="Arial"/>
                <a:cs typeface="Arial"/>
              </a:rPr>
              <a:t>programme</a:t>
            </a:r>
            <a:r>
              <a:rPr lang="en-US" sz="3600" dirty="0">
                <a:solidFill>
                  <a:srgbClr val="005EB8"/>
                </a:solidFill>
                <a:latin typeface="Arial"/>
                <a:cs typeface="Arial"/>
              </a:rPr>
              <a:t>:</a:t>
            </a:r>
            <a:r>
              <a:rPr lang="en-US" sz="2800" dirty="0">
                <a:solidFill>
                  <a:srgbClr val="005EB8"/>
                </a:solidFill>
                <a:latin typeface="Arial"/>
                <a:cs typeface="Arial"/>
              </a:rPr>
              <a:t> </a:t>
            </a:r>
            <a:endParaRPr lang="en-GB" sz="2700" dirty="0">
              <a:solidFill>
                <a:srgbClr val="005EB8"/>
              </a:solidFill>
              <a:latin typeface="Arial"/>
              <a:cs typeface="Arial"/>
            </a:endParaRPr>
          </a:p>
        </p:txBody>
      </p:sp>
      <p:sp>
        <p:nvSpPr>
          <p:cNvPr id="4" name="TextBox 3">
            <a:extLst>
              <a:ext uri="{FF2B5EF4-FFF2-40B4-BE49-F238E27FC236}">
                <a16:creationId xmlns:a16="http://schemas.microsoft.com/office/drawing/2014/main" id="{C1729469-5A1C-3EF2-2D3E-AF72E990DE51}"/>
              </a:ext>
            </a:extLst>
          </p:cNvPr>
          <p:cNvSpPr txBox="1"/>
          <p:nvPr/>
        </p:nvSpPr>
        <p:spPr>
          <a:xfrm>
            <a:off x="248857" y="1460113"/>
            <a:ext cx="11491308" cy="5909310"/>
          </a:xfrm>
          <a:prstGeom prst="rect">
            <a:avLst/>
          </a:prstGeom>
          <a:noFill/>
        </p:spPr>
        <p:txBody>
          <a:bodyPr wrap="square" lIns="91440" tIns="45720" rIns="91440" bIns="45720" anchor="t">
            <a:spAutoFit/>
          </a:bodyPr>
          <a:lstStyle/>
          <a:p>
            <a:r>
              <a:rPr lang="en-GB" sz="1400">
                <a:solidFill>
                  <a:srgbClr val="231F20"/>
                </a:solidFill>
                <a:latin typeface="Arial"/>
                <a:ea typeface="+mn-lt"/>
                <a:cs typeface="+mn-lt"/>
              </a:rPr>
              <a:t>From February 2025, the Targeted Lung Health Check Programme became known as Lung Cancer Screening.</a:t>
            </a:r>
            <a:endParaRPr lang="en-GB" sz="1400">
              <a:solidFill>
                <a:srgbClr val="231F20"/>
              </a:solidFill>
              <a:latin typeface="Arial"/>
            </a:endParaRPr>
          </a:p>
          <a:p>
            <a:endParaRPr lang="en-GB" sz="1400">
              <a:solidFill>
                <a:srgbClr val="231F20"/>
              </a:solidFill>
              <a:latin typeface="Arial"/>
              <a:ea typeface="+mn-lt"/>
              <a:cs typeface="+mn-lt"/>
            </a:endParaRPr>
          </a:p>
          <a:p>
            <a:r>
              <a:rPr lang="en-GB" sz="1400">
                <a:solidFill>
                  <a:srgbClr val="231F20"/>
                </a:solidFill>
                <a:latin typeface="Arial"/>
                <a:ea typeface="+mn-lt"/>
                <a:cs typeface="+mn-lt"/>
              </a:rPr>
              <a:t>The aim of the Lung Cancer Screening Programme is to find lung cancer earlier, often before symptoms develop. This can widen the treatment options available and improve patient outcomes.</a:t>
            </a:r>
            <a:endParaRPr lang="en-GB" sz="1400">
              <a:solidFill>
                <a:srgbClr val="231F20"/>
              </a:solidFill>
              <a:latin typeface="Arial"/>
            </a:endParaRPr>
          </a:p>
          <a:p>
            <a:endParaRPr lang="en-GB" sz="1400">
              <a:solidFill>
                <a:srgbClr val="231F20"/>
              </a:solidFill>
              <a:latin typeface="Arial"/>
              <a:ea typeface="+mn-lt"/>
              <a:cs typeface="Arial"/>
            </a:endParaRPr>
          </a:p>
          <a:p>
            <a:r>
              <a:rPr lang="en-GB" sz="1400">
                <a:solidFill>
                  <a:srgbClr val="000000"/>
                </a:solidFill>
                <a:latin typeface="Arial"/>
                <a:ea typeface="+mn-lt"/>
                <a:cs typeface="Arial"/>
              </a:rPr>
              <a:t>Approximately </a:t>
            </a:r>
            <a:r>
              <a:rPr lang="en-GB" sz="1400" b="1">
                <a:solidFill>
                  <a:srgbClr val="000000"/>
                </a:solidFill>
                <a:latin typeface="Arial"/>
                <a:ea typeface="+mn-lt"/>
                <a:cs typeface="Arial"/>
              </a:rPr>
              <a:t>three quarters of people </a:t>
            </a:r>
            <a:r>
              <a:rPr lang="en-GB" sz="1400">
                <a:solidFill>
                  <a:srgbClr val="000000"/>
                </a:solidFill>
                <a:latin typeface="Arial"/>
                <a:ea typeface="+mn-lt"/>
                <a:cs typeface="Arial"/>
              </a:rPr>
              <a:t>who have been diagnosed with lung cancer through the programme                                                                                   have been caught at an </a:t>
            </a:r>
            <a:r>
              <a:rPr lang="en-GB" sz="1400" b="1">
                <a:solidFill>
                  <a:srgbClr val="000000"/>
                </a:solidFill>
                <a:latin typeface="Arial"/>
                <a:ea typeface="+mn-lt"/>
                <a:cs typeface="Arial"/>
              </a:rPr>
              <a:t>early stage </a:t>
            </a:r>
            <a:r>
              <a:rPr lang="en-GB" sz="1400">
                <a:solidFill>
                  <a:srgbClr val="000000"/>
                </a:solidFill>
                <a:latin typeface="Arial"/>
                <a:ea typeface="+mn-lt"/>
                <a:cs typeface="Arial"/>
              </a:rPr>
              <a:t>(stages I or II) when lung cancer is easier to treat with curative intent. </a:t>
            </a:r>
          </a:p>
          <a:p>
            <a:r>
              <a:rPr lang="en-GB" sz="1400">
                <a:solidFill>
                  <a:srgbClr val="231F20"/>
                </a:solidFill>
                <a:latin typeface="Arial"/>
                <a:ea typeface="+mn-lt"/>
                <a:cs typeface="+mn-lt"/>
              </a:rPr>
              <a:t>A lung health check is offered to people between the ages of </a:t>
            </a:r>
            <a:r>
              <a:rPr lang="en-GB" sz="1400" b="1">
                <a:solidFill>
                  <a:srgbClr val="231F20"/>
                </a:solidFill>
                <a:latin typeface="Arial"/>
                <a:ea typeface="+mn-lt"/>
                <a:cs typeface="+mn-lt"/>
              </a:rPr>
              <a:t>55 and 74</a:t>
            </a:r>
            <a:r>
              <a:rPr lang="en-GB" sz="1400">
                <a:solidFill>
                  <a:srgbClr val="231F20"/>
                </a:solidFill>
                <a:latin typeface="Arial"/>
                <a:ea typeface="+mn-lt"/>
                <a:cs typeface="+mn-lt"/>
              </a:rPr>
              <a:t> who smoke or have smoked in the past.   </a:t>
            </a:r>
            <a:endParaRPr lang="en-GB" sz="1400">
              <a:solidFill>
                <a:srgbClr val="000000"/>
              </a:solidFill>
              <a:latin typeface="Arial"/>
              <a:ea typeface="+mn-lt"/>
              <a:cs typeface="Arial"/>
            </a:endParaRPr>
          </a:p>
          <a:p>
            <a:endParaRPr lang="en-GB" sz="1400">
              <a:solidFill>
                <a:srgbClr val="231F20"/>
              </a:solidFill>
              <a:latin typeface="Arial"/>
            </a:endParaRPr>
          </a:p>
          <a:p>
            <a:r>
              <a:rPr lang="en-GB" sz="1400">
                <a:solidFill>
                  <a:srgbClr val="231F20"/>
                </a:solidFill>
                <a:latin typeface="Arial"/>
                <a:ea typeface="+mn-lt"/>
                <a:cs typeface="+mn-lt"/>
              </a:rPr>
              <a:t>NHS England’s ambition is to have lung health checks rolled out to all eligible patients by 2030.                                                                                                                                        Read more here:</a:t>
            </a:r>
            <a:r>
              <a:rPr lang="en-GB" sz="1400" u="sng">
                <a:solidFill>
                  <a:srgbClr val="004498"/>
                </a:solidFill>
                <a:latin typeface="Arial"/>
                <a:ea typeface="+mn-lt"/>
                <a:cs typeface="+mn-lt"/>
                <a:hlinkClick r:id="rId2"/>
              </a:rPr>
              <a:t> NHS lung cancer screening</a:t>
            </a:r>
            <a:endParaRPr lang="en-GB" sz="1400">
              <a:latin typeface="Arial"/>
              <a:cs typeface="Arial"/>
            </a:endParaRPr>
          </a:p>
          <a:p>
            <a:endParaRPr lang="en-GB" sz="1400">
              <a:solidFill>
                <a:srgbClr val="000000"/>
              </a:solidFill>
              <a:latin typeface="Arial"/>
              <a:ea typeface="+mn-lt"/>
              <a:cs typeface="Arial"/>
            </a:endParaRPr>
          </a:p>
          <a:p>
            <a:r>
              <a:rPr lang="en-GB" sz="1400">
                <a:solidFill>
                  <a:srgbClr val="000000"/>
                </a:solidFill>
                <a:latin typeface="Arial"/>
                <a:ea typeface="+mn-lt"/>
                <a:cs typeface="Arial"/>
              </a:rPr>
              <a:t>Across the Thames Valley Cancer Alliance, the Lung Cancer Screening Programme is being delivered by the                                                        following providers, who aim to have 100% roll out by 2030/31:</a:t>
            </a:r>
            <a:endParaRPr lang="en-US" sz="1400">
              <a:solidFill>
                <a:srgbClr val="000000"/>
              </a:solidFill>
              <a:latin typeface="Arial"/>
              <a:ea typeface="+mn-lt"/>
              <a:cs typeface="Arial"/>
            </a:endParaRPr>
          </a:p>
          <a:p>
            <a:pPr marL="285750" indent="-285750">
              <a:buFont typeface="Arial,Sans-Serif"/>
              <a:buChar char="•"/>
            </a:pPr>
            <a:r>
              <a:rPr lang="en-GB" sz="1400">
                <a:solidFill>
                  <a:srgbClr val="000000"/>
                </a:solidFill>
                <a:latin typeface="Arial"/>
                <a:ea typeface="+mn-lt"/>
                <a:cs typeface="Arial"/>
              </a:rPr>
              <a:t>Oxford University Hospital NHS Foundation Trust</a:t>
            </a:r>
          </a:p>
          <a:p>
            <a:pPr marL="285750" indent="-285750">
              <a:buFont typeface="Arial,Sans-Serif"/>
              <a:buChar char="•"/>
            </a:pPr>
            <a:r>
              <a:rPr lang="en-GB" sz="1400">
                <a:solidFill>
                  <a:srgbClr val="000000"/>
                </a:solidFill>
                <a:latin typeface="Arial"/>
                <a:ea typeface="+mn-lt"/>
                <a:cs typeface="Arial"/>
              </a:rPr>
              <a:t>Royal Berkshire Hospital NHS Foundation Trust</a:t>
            </a:r>
          </a:p>
          <a:p>
            <a:pPr marL="285750" indent="-285750">
              <a:buFont typeface="Arial,Sans-Serif"/>
              <a:buChar char="•"/>
            </a:pPr>
            <a:r>
              <a:rPr lang="en-GB" sz="1400">
                <a:solidFill>
                  <a:srgbClr val="000000"/>
                </a:solidFill>
                <a:latin typeface="Arial"/>
                <a:ea typeface="+mn-lt"/>
                <a:cs typeface="Arial"/>
              </a:rPr>
              <a:t>Buckinghamshire Healthcare NHS Trust</a:t>
            </a:r>
            <a:endParaRPr lang="en-US" sz="1400">
              <a:solidFill>
                <a:srgbClr val="000000"/>
              </a:solidFill>
              <a:latin typeface="Arial"/>
              <a:ea typeface="+mn-lt"/>
              <a:cs typeface="Arial"/>
            </a:endParaRPr>
          </a:p>
          <a:p>
            <a:pPr marL="285750" indent="-285750">
              <a:buFont typeface="Arial,Sans-Serif"/>
              <a:buChar char="•"/>
            </a:pPr>
            <a:r>
              <a:rPr lang="en-GB" sz="1400">
                <a:solidFill>
                  <a:srgbClr val="000000"/>
                </a:solidFill>
                <a:latin typeface="Arial"/>
                <a:ea typeface="+mn-lt"/>
                <a:cs typeface="Arial"/>
              </a:rPr>
              <a:t>Great Western Hospital NHS Foundation Trust </a:t>
            </a:r>
            <a:endParaRPr lang="en-GB"/>
          </a:p>
          <a:p>
            <a:endParaRPr lang="en-GB" sz="1400">
              <a:solidFill>
                <a:srgbClr val="000000"/>
              </a:solidFill>
              <a:latin typeface="Arial"/>
              <a:ea typeface="+mn-lt"/>
              <a:cs typeface="Arial"/>
            </a:endParaRPr>
          </a:p>
          <a:p>
            <a:r>
              <a:rPr lang="en-GB" sz="1400">
                <a:solidFill>
                  <a:srgbClr val="000000"/>
                </a:solidFill>
                <a:latin typeface="Arial"/>
                <a:ea typeface="+mn-lt"/>
                <a:cs typeface="Arial"/>
              </a:rPr>
              <a:t>Registered patients who are aged 55-74 and have a history of smoking on their medical record will be offered Lung Cancer screening when the programme reaches their area.</a:t>
            </a:r>
            <a:endParaRPr lang="en-GB"/>
          </a:p>
          <a:p>
            <a:endParaRPr lang="en-GB" sz="1400">
              <a:latin typeface="Arial"/>
              <a:cs typeface="Arial"/>
            </a:endParaRPr>
          </a:p>
          <a:p>
            <a:r>
              <a:rPr lang="en-GB" sz="1400">
                <a:solidFill>
                  <a:srgbClr val="000000"/>
                </a:solidFill>
                <a:latin typeface="Arial"/>
                <a:cs typeface="Arial"/>
              </a:rPr>
              <a:t>For more information contact: </a:t>
            </a:r>
            <a:r>
              <a:rPr lang="en-GB" sz="1400">
                <a:solidFill>
                  <a:srgbClr val="000000"/>
                </a:solidFill>
                <a:latin typeface="Arial"/>
                <a:ea typeface="+mn-lt"/>
                <a:cs typeface="Arial"/>
                <a:hlinkClick r:id="rId3"/>
              </a:rPr>
              <a:t>e</a:t>
            </a:r>
            <a:r>
              <a:rPr lang="en-GB" sz="1400">
                <a:solidFill>
                  <a:srgbClr val="000000"/>
                </a:solidFill>
                <a:ea typeface="+mn-lt"/>
                <a:cs typeface="+mn-lt"/>
                <a:hlinkClick r:id="rId3"/>
              </a:rPr>
              <a:t>ngland.tvcaadmin@nhs.net</a:t>
            </a:r>
            <a:r>
              <a:rPr lang="en-GB" sz="1400">
                <a:solidFill>
                  <a:srgbClr val="000000"/>
                </a:solidFill>
                <a:ea typeface="+mn-lt"/>
                <a:cs typeface="+mn-lt"/>
              </a:rPr>
              <a:t> </a:t>
            </a:r>
          </a:p>
          <a:p>
            <a:endParaRPr lang="en-GB" sz="1400">
              <a:solidFill>
                <a:srgbClr val="231F20"/>
              </a:solidFill>
              <a:latin typeface="Arial"/>
              <a:cs typeface="Arial"/>
            </a:endParaRPr>
          </a:p>
          <a:p>
            <a:endParaRPr lang="en-GB" sz="1400">
              <a:latin typeface="Arial"/>
              <a:cs typeface="Arial"/>
            </a:endParaRPr>
          </a:p>
          <a:p>
            <a:endParaRPr lang="en-GB" sz="1400">
              <a:latin typeface="Arial"/>
              <a:cs typeface="Arial"/>
            </a:endParaRPr>
          </a:p>
          <a:p>
            <a:endParaRPr lang="en-GB" sz="1400">
              <a:latin typeface="Arial"/>
              <a:cs typeface="Arial"/>
            </a:endParaRPr>
          </a:p>
        </p:txBody>
      </p:sp>
      <p:sp>
        <p:nvSpPr>
          <p:cNvPr id="10" name="Slide Number Placeholder 9">
            <a:extLst>
              <a:ext uri="{FF2B5EF4-FFF2-40B4-BE49-F238E27FC236}">
                <a16:creationId xmlns:a16="http://schemas.microsoft.com/office/drawing/2014/main" id="{8F804671-ACE9-B472-8540-9A61138567A9}"/>
              </a:ext>
            </a:extLst>
          </p:cNvPr>
          <p:cNvSpPr>
            <a:spLocks noGrp="1"/>
          </p:cNvSpPr>
          <p:nvPr>
            <p:ph type="sldNum" sz="quarter" idx="12"/>
          </p:nvPr>
        </p:nvSpPr>
        <p:spPr/>
        <p:txBody>
          <a:bodyPr/>
          <a:lstStyle/>
          <a:p>
            <a:fld id="{30916248-1575-4D68-B685-83B6B91252A1}" type="slidenum">
              <a:rPr lang="en-GB" smtClean="0"/>
              <a:t>26</a:t>
            </a:fld>
            <a:endParaRPr lang="en-GB"/>
          </a:p>
        </p:txBody>
      </p:sp>
      <p:pic>
        <p:nvPicPr>
          <p:cNvPr id="11" name="Picture 10" descr="A blue and white logo">
            <a:extLst>
              <a:ext uri="{FF2B5EF4-FFF2-40B4-BE49-F238E27FC236}">
                <a16:creationId xmlns:a16="http://schemas.microsoft.com/office/drawing/2014/main" id="{E2803C0F-690C-41C0-C7CD-82C3F28812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2" name="Picture 1" descr="A logo with text on it&#10;&#10;AI-generated content may be incorrect.">
            <a:extLst>
              <a:ext uri="{FF2B5EF4-FFF2-40B4-BE49-F238E27FC236}">
                <a16:creationId xmlns:a16="http://schemas.microsoft.com/office/drawing/2014/main" id="{2B769D57-D4C9-1EEA-2A3E-337ABB140990}"/>
              </a:ext>
            </a:extLst>
          </p:cNvPr>
          <p:cNvPicPr>
            <a:picLocks noChangeAspect="1"/>
          </p:cNvPicPr>
          <p:nvPr/>
        </p:nvPicPr>
        <p:blipFill>
          <a:blip r:embed="rId5"/>
          <a:stretch>
            <a:fillRect/>
          </a:stretch>
        </p:blipFill>
        <p:spPr>
          <a:xfrm>
            <a:off x="118084" y="3029"/>
            <a:ext cx="2012779" cy="1028742"/>
          </a:xfrm>
          <a:prstGeom prst="rect">
            <a:avLst/>
          </a:prstGeom>
        </p:spPr>
      </p:pic>
      <p:pic>
        <p:nvPicPr>
          <p:cNvPr id="3" name="Picture 2" descr="A blue and white sign with a person pictogram&#10;&#10;AI-generated content may be incorrect.">
            <a:extLst>
              <a:ext uri="{FF2B5EF4-FFF2-40B4-BE49-F238E27FC236}">
                <a16:creationId xmlns:a16="http://schemas.microsoft.com/office/drawing/2014/main" id="{D568073E-2BD5-E55B-BCD0-1CA89A939335}"/>
              </a:ext>
            </a:extLst>
          </p:cNvPr>
          <p:cNvPicPr>
            <a:picLocks noChangeAspect="1"/>
          </p:cNvPicPr>
          <p:nvPr/>
        </p:nvPicPr>
        <p:blipFill>
          <a:blip r:embed="rId6"/>
          <a:stretch>
            <a:fillRect/>
          </a:stretch>
        </p:blipFill>
        <p:spPr>
          <a:xfrm>
            <a:off x="9491205" y="2221477"/>
            <a:ext cx="2520603" cy="3197921"/>
          </a:xfrm>
          <a:prstGeom prst="rect">
            <a:avLst/>
          </a:prstGeom>
          <a:ln>
            <a:solidFill>
              <a:srgbClr val="4472C4"/>
            </a:solidFill>
          </a:ln>
        </p:spPr>
      </p:pic>
    </p:spTree>
    <p:extLst>
      <p:ext uri="{BB962C8B-B14F-4D97-AF65-F5344CB8AC3E}">
        <p14:creationId xmlns:p14="http://schemas.microsoft.com/office/powerpoint/2010/main" val="4093422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3F8B-6B27-DE9D-1D99-B57F911E3E3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6083DC66-4BD9-74BF-1332-6BAFBF673B7F}"/>
              </a:ext>
            </a:extLst>
          </p:cNvPr>
          <p:cNvSpPr txBox="1">
            <a:spLocks/>
          </p:cNvSpPr>
          <p:nvPr/>
        </p:nvSpPr>
        <p:spPr>
          <a:xfrm>
            <a:off x="95147" y="595518"/>
            <a:ext cx="11163114"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a:solidFill>
                  <a:srgbClr val="005EB8"/>
                </a:solidFill>
                <a:latin typeface="Arial"/>
                <a:cs typeface="Arial"/>
              </a:rPr>
              <a:t>Improving</a:t>
            </a:r>
            <a:r>
              <a:rPr kumimoji="0" lang="en-US" sz="3600" b="0" i="0" u="none" strike="noStrike" kern="1200" cap="none" spc="0" normalizeH="0" baseline="0" noProof="0">
                <a:ln>
                  <a:noFill/>
                </a:ln>
                <a:solidFill>
                  <a:srgbClr val="005EB8"/>
                </a:solidFill>
                <a:effectLst/>
                <a:uLnTx/>
                <a:uFillTx/>
                <a:latin typeface="Arial"/>
                <a:ea typeface="+mj-ea"/>
                <a:cs typeface="Arial"/>
              </a:rPr>
              <a:t> referral practice:</a:t>
            </a:r>
            <a:r>
              <a:rPr kumimoji="0" lang="en-US" sz="2800" b="0" i="0" u="none" strike="noStrike" kern="1200" cap="none" spc="0" normalizeH="0" baseline="0" noProof="0">
                <a:ln>
                  <a:noFill/>
                </a:ln>
                <a:solidFill>
                  <a:srgbClr val="005EB8"/>
                </a:solidFill>
                <a:effectLst/>
                <a:uLnTx/>
                <a:uFillTx/>
                <a:latin typeface="Arial"/>
                <a:ea typeface="+mj-ea"/>
                <a:cs typeface="Arial"/>
              </a:rPr>
              <a:t> </a:t>
            </a:r>
            <a:r>
              <a:rPr kumimoji="0" lang="en-US" sz="3600" b="0" i="0" u="none" strike="noStrike" kern="1200" cap="none" spc="0" normalizeH="0" baseline="0" noProof="0">
                <a:ln>
                  <a:noFill/>
                </a:ln>
                <a:solidFill>
                  <a:srgbClr val="005EB8"/>
                </a:solidFill>
                <a:effectLst/>
                <a:uLnTx/>
                <a:uFillTx/>
                <a:latin typeface="Arial"/>
                <a:ea typeface="+mj-ea"/>
                <a:cs typeface="Arial"/>
              </a:rPr>
              <a:t>Pancreatic cancer</a:t>
            </a:r>
            <a:endParaRPr lang="en-GB" sz="3600" b="0" i="0" u="none" strike="noStrike" kern="1200" cap="none" spc="0" normalizeH="0" baseline="0" noProof="0">
              <a:ln>
                <a:noFill/>
              </a:ln>
              <a:solidFill>
                <a:srgbClr val="005EB8"/>
              </a:solidFill>
              <a:effectLst/>
              <a:uLnTx/>
              <a:uFillTx/>
              <a:latin typeface="Arial"/>
              <a:cs typeface="Arial"/>
            </a:endParaRPr>
          </a:p>
        </p:txBody>
      </p:sp>
      <p:sp>
        <p:nvSpPr>
          <p:cNvPr id="6" name="TextBox 5">
            <a:extLst>
              <a:ext uri="{FF2B5EF4-FFF2-40B4-BE49-F238E27FC236}">
                <a16:creationId xmlns:a16="http://schemas.microsoft.com/office/drawing/2014/main" id="{A47DFE62-F230-DCDB-E240-E17DD1C7C8F6}"/>
              </a:ext>
            </a:extLst>
          </p:cNvPr>
          <p:cNvSpPr txBox="1"/>
          <p:nvPr/>
        </p:nvSpPr>
        <p:spPr>
          <a:xfrm>
            <a:off x="95146" y="1520372"/>
            <a:ext cx="11763477" cy="73866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231F20"/>
                </a:solidFill>
                <a:effectLst/>
                <a:uLnTx/>
                <a:uFillTx/>
                <a:latin typeface="Arial"/>
                <a:cs typeface="Arial"/>
              </a:rPr>
              <a:t>Pancreatic cancer is the 10</a:t>
            </a:r>
            <a:r>
              <a:rPr kumimoji="0" lang="en-GB" sz="1400" b="0" i="0" u="none" strike="noStrike" kern="1200" cap="none" spc="0" normalizeH="0" baseline="30000" noProof="0">
                <a:ln>
                  <a:noFill/>
                </a:ln>
                <a:solidFill>
                  <a:srgbClr val="231F20"/>
                </a:solidFill>
                <a:effectLst/>
                <a:uLnTx/>
                <a:uFillTx/>
                <a:latin typeface="Arial"/>
                <a:cs typeface="Arial"/>
              </a:rPr>
              <a:t>th</a:t>
            </a:r>
            <a:r>
              <a:rPr kumimoji="0" lang="en-GB" sz="1400" b="0" i="0" u="none" strike="noStrike" kern="1200" cap="none" spc="0" normalizeH="0" baseline="0" noProof="0">
                <a:ln>
                  <a:noFill/>
                </a:ln>
                <a:solidFill>
                  <a:srgbClr val="231F20"/>
                </a:solidFill>
                <a:effectLst/>
                <a:uLnTx/>
                <a:uFillTx/>
                <a:latin typeface="Arial"/>
                <a:cs typeface="Arial"/>
              </a:rPr>
              <a:t> most common cancer in the UK. It is difficult to detect, is often diagnosed at an advanced stage, and survival rates are extremely poor. One in four people diagnosed with pancreatic cancer in England survive their disease for one year or more, with emergency presentation the most common route to diagnosis. (Cancer Research UK, 2013-2017)</a:t>
            </a:r>
          </a:p>
        </p:txBody>
      </p:sp>
      <p:sp>
        <p:nvSpPr>
          <p:cNvPr id="11" name="TextBox 10">
            <a:extLst>
              <a:ext uri="{FF2B5EF4-FFF2-40B4-BE49-F238E27FC236}">
                <a16:creationId xmlns:a16="http://schemas.microsoft.com/office/drawing/2014/main" id="{BC1D93B7-FC9A-48D3-B142-33CB9F74C526}"/>
              </a:ext>
            </a:extLst>
          </p:cNvPr>
          <p:cNvSpPr txBox="1"/>
          <p:nvPr/>
        </p:nvSpPr>
        <p:spPr>
          <a:xfrm>
            <a:off x="95146" y="2437352"/>
            <a:ext cx="7030604" cy="3734740"/>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14000"/>
              </a:lnSpc>
              <a:spcBef>
                <a:spcPts val="300"/>
              </a:spcBef>
              <a:spcAft>
                <a:spcPts val="600"/>
              </a:spcAft>
              <a:buClrTx/>
              <a:buSzTx/>
              <a:buFont typeface="Arial" pitchFamily="34" charset="0"/>
              <a:buNone/>
              <a:tabLst/>
              <a:defRPr/>
            </a:pPr>
            <a:r>
              <a:rPr lang="en-GB" sz="1400" b="1">
                <a:solidFill>
                  <a:prstClr val="black"/>
                </a:solidFill>
                <a:latin typeface="Arial" panose="020B0604020202020204" pitchFamily="34" charset="0"/>
                <a:cs typeface="Arial" panose="020B0604020202020204" pitchFamily="34" charset="0"/>
              </a:rPr>
              <a:t>New onset diabetes:</a:t>
            </a:r>
          </a:p>
          <a:p>
            <a:pPr marL="0" marR="0" lvl="0" indent="0" algn="l" defTabSz="914400" rtl="0" eaLnBrk="1" fontAlgn="auto" latinLnBrk="0" hangingPunct="1">
              <a:lnSpc>
                <a:spcPct val="114000"/>
              </a:lnSpc>
              <a:spcBef>
                <a:spcPts val="300"/>
              </a:spcBef>
              <a:spcAft>
                <a:spcPts val="600"/>
              </a:spcAft>
              <a:buClrTx/>
              <a:buSzTx/>
              <a:buFont typeface="Arial"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Diabetes, especially Type 2, is common among the general population. However, unexplained new-onset diabetes should be investigated as a possible indicator of pancreatic cancer. It is also important to ask patients about other symptoms of pancreatic cancer such as steatorrhea, back pain and weight loss.</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hlinkClick r:id="rId2"/>
              </a:rPr>
              <a:t>NICE NG12 guidelines</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recommend an urgent direct access CT scan (to be performed within 2 weeks), or an urgent ultrasound scan if CT is not available, to assess for pancreatic cancer in </a:t>
            </a:r>
            <a:r>
              <a:rPr kumimoji="0" lang="en-GB"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people aged 60 and over with weight loss </a:t>
            </a:r>
            <a: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any of the following: </a:t>
            </a:r>
            <a:r>
              <a:rPr kumimoji="0" lang="en-GB"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diarrhoea, back pain, abdominal pain, nausea, vomiting, constipation,</a:t>
            </a:r>
            <a: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 </a:t>
            </a:r>
            <a:r>
              <a:rPr kumimoji="0" lang="en-GB" sz="1400" b="1"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new-onset diabetes</a:t>
            </a:r>
            <a: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 people using an urgent suspected cancer pathway referral (for an appointment within 2 weeks) for pancreatic cancer if they are aged 40 and over and have jaundice.</a:t>
            </a:r>
          </a:p>
          <a:p>
            <a:pPr marL="0" marR="0" lvl="0" indent="0" algn="l"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1400" b="0" i="0" u="none" strike="noStrike" kern="1200" cap="none" spc="0" normalizeH="0" baseline="0" noProof="0">
                <a:ln>
                  <a:noFill/>
                </a:ln>
                <a:solidFill>
                  <a:prstClr val="black"/>
                </a:solidFill>
                <a:effectLst/>
                <a:uLnTx/>
                <a:uFillTx/>
                <a:latin typeface="Arial"/>
                <a:cs typeface="Arial"/>
              </a:rPr>
              <a:t>See </a:t>
            </a:r>
            <a:r>
              <a:rPr kumimoji="0" lang="en-GB" sz="1400" b="0" i="0" u="none" strike="noStrike" kern="1200" cap="none" spc="0" normalizeH="0" baseline="0" noProof="0">
                <a:ln>
                  <a:noFill/>
                </a:ln>
                <a:solidFill>
                  <a:prstClr val="black"/>
                </a:solidFill>
                <a:effectLst/>
                <a:uLnTx/>
                <a:uFillTx/>
                <a:latin typeface="Arial"/>
                <a:cs typeface="Arial"/>
                <a:hlinkClick r:id="rId3">
                  <a:extLst>
                    <a:ext uri="{A12FA001-AC4F-418D-AE19-62706E023703}">
                      <ahyp:hlinkClr xmlns:ahyp="http://schemas.microsoft.com/office/drawing/2018/hyperlinkcolor" val="tx"/>
                    </a:ext>
                  </a:extLst>
                </a:hlinkClick>
              </a:rPr>
              <a:t>Pancreatic Cancer UK information on diabetes and pancreatic cancer </a:t>
            </a:r>
            <a:r>
              <a:rPr kumimoji="0" lang="en-GB" sz="1400" b="0" i="0" u="none" strike="noStrike" kern="1200" cap="none" spc="0" normalizeH="0" baseline="0" noProof="0">
                <a:ln>
                  <a:noFill/>
                </a:ln>
                <a:solidFill>
                  <a:prstClr val="black"/>
                </a:solidFill>
                <a:effectLst/>
                <a:uLnTx/>
                <a:uFillTx/>
                <a:latin typeface="Arial"/>
                <a:cs typeface="Arial"/>
              </a:rPr>
              <a:t>including information for your patients.</a:t>
            </a:r>
            <a:endParaRPr lang="en-GB" sz="1400" b="0" i="0" u="none" strike="noStrike" kern="1200" cap="none" spc="0" normalizeH="0" baseline="0" noProof="0">
              <a:ln>
                <a:noFill/>
              </a:ln>
              <a:solidFill>
                <a:prstClr val="black"/>
              </a:solidFill>
              <a:effectLst/>
              <a:uLnTx/>
              <a:uFillTx/>
              <a:latin typeface="Arial"/>
              <a:cs typeface="Arial"/>
            </a:endParaRPr>
          </a:p>
        </p:txBody>
      </p:sp>
      <p:sp>
        <p:nvSpPr>
          <p:cNvPr id="13" name="TextBox 12">
            <a:extLst>
              <a:ext uri="{FF2B5EF4-FFF2-40B4-BE49-F238E27FC236}">
                <a16:creationId xmlns:a16="http://schemas.microsoft.com/office/drawing/2014/main" id="{75241C3C-4637-521C-A69A-4FE7D78F0258}"/>
              </a:ext>
            </a:extLst>
          </p:cNvPr>
          <p:cNvSpPr txBox="1"/>
          <p:nvPr/>
        </p:nvSpPr>
        <p:spPr>
          <a:xfrm>
            <a:off x="7515082" y="2902105"/>
            <a:ext cx="4294152" cy="2400657"/>
          </a:xfrm>
          <a:prstGeom prst="rect">
            <a:avLst/>
          </a:prstGeom>
          <a:noFill/>
        </p:spPr>
        <p:txBody>
          <a:bodyPr wrap="square" lIns="91440" tIns="45720" rIns="91440" bIns="45720" rtlCol="0" anchor="t">
            <a:spAutoFit/>
          </a:bodyPr>
          <a:lstStyle/>
          <a:p>
            <a:r>
              <a:rPr lang="en-GB" sz="1400">
                <a:latin typeface="Arial" panose="020B0604020202020204" pitchFamily="34" charset="0"/>
                <a:cs typeface="Arial" panose="020B0604020202020204" pitchFamily="34" charset="0"/>
              </a:rPr>
              <a:t>	Pancreatic cancer is a difficult disease to 	diagnose.  Pancreatic Cancer Action have 	developed resources for GPs including: </a:t>
            </a:r>
            <a:endParaRPr lang="en-US">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e-learning, resource packs, NICE diagnostic and referral guidelines, EMIS risk tool and a GP seminar. </a:t>
            </a:r>
            <a:endParaRPr lang="en-GB">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hlinkClick r:id="rId4"/>
              </a:rPr>
              <a:t>Resources for GPs | Pancreatic Cancer Awareness | PCA</a:t>
            </a:r>
            <a:r>
              <a:rPr lang="en-GB" sz="1400">
                <a:latin typeface="Arial" panose="020B0604020202020204" pitchFamily="34" charset="0"/>
                <a:cs typeface="Arial" panose="020B0604020202020204" pitchFamily="34" charset="0"/>
              </a:rPr>
              <a:t> </a:t>
            </a:r>
            <a:endParaRPr lang="en-GB">
              <a:latin typeface="Arial" panose="020B0604020202020204" pitchFamily="34" charset="0"/>
              <a:cs typeface="Arial" panose="020B0604020202020204" pitchFamily="34" charset="0"/>
            </a:endParaRPr>
          </a:p>
          <a:p>
            <a:endParaRPr lang="en-GB" sz="1000">
              <a:latin typeface="Arial" panose="020B0604020202020204" pitchFamily="34" charset="0"/>
              <a:cs typeface="Arial" panose="020B0604020202020204" pitchFamily="34" charset="0"/>
            </a:endParaRPr>
          </a:p>
          <a:p>
            <a:r>
              <a:rPr lang="en-GB" sz="1400">
                <a:latin typeface="Arial" panose="020B0604020202020204" pitchFamily="34" charset="0"/>
                <a:cs typeface="Arial" panose="020B0604020202020204" pitchFamily="34" charset="0"/>
              </a:rPr>
              <a:t>For pharmacists, </a:t>
            </a:r>
            <a:r>
              <a:rPr lang="en-GB" sz="1400">
                <a:latin typeface="Arial" panose="020B0604020202020204" pitchFamily="34" charset="0"/>
                <a:cs typeface="Arial" panose="020B0604020202020204" pitchFamily="34" charset="0"/>
                <a:hlinkClick r:id="rId5"/>
              </a:rPr>
              <a:t>click here to access similar resources</a:t>
            </a:r>
            <a:endParaRPr lang="en-GB" sz="140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ECA4B12-75AA-5741-1374-2DDBFDE72C48}"/>
              </a:ext>
            </a:extLst>
          </p:cNvPr>
          <p:cNvPicPr>
            <a:picLocks noChangeAspect="1"/>
          </p:cNvPicPr>
          <p:nvPr/>
        </p:nvPicPr>
        <p:blipFill>
          <a:blip r:embed="rId6"/>
          <a:srcRect l="2344" t="1788" r="3906" b="7735"/>
          <a:stretch>
            <a:fillRect/>
          </a:stretch>
        </p:blipFill>
        <p:spPr>
          <a:xfrm>
            <a:off x="7579319" y="2974496"/>
            <a:ext cx="862077" cy="589765"/>
          </a:xfrm>
          <a:prstGeom prst="rect">
            <a:avLst/>
          </a:prstGeom>
        </p:spPr>
      </p:pic>
      <p:sp>
        <p:nvSpPr>
          <p:cNvPr id="17" name="Slide Number Placeholder 16">
            <a:extLst>
              <a:ext uri="{FF2B5EF4-FFF2-40B4-BE49-F238E27FC236}">
                <a16:creationId xmlns:a16="http://schemas.microsoft.com/office/drawing/2014/main" id="{80215C00-F541-4D13-FA90-D1FCC6C2E4C9}"/>
              </a:ext>
            </a:extLst>
          </p:cNvPr>
          <p:cNvSpPr>
            <a:spLocks noGrp="1"/>
          </p:cNvSpPr>
          <p:nvPr>
            <p:ph type="sldNum" sz="quarter" idx="12"/>
          </p:nvPr>
        </p:nvSpPr>
        <p:spPr/>
        <p:txBody>
          <a:bodyPr/>
          <a:lstStyle/>
          <a:p>
            <a:fld id="{30916248-1575-4D68-B685-83B6B91252A1}" type="slidenum">
              <a:rPr lang="en-GB" smtClean="0"/>
              <a:t>27</a:t>
            </a:fld>
            <a:endParaRPr lang="en-GB"/>
          </a:p>
        </p:txBody>
      </p:sp>
      <p:pic>
        <p:nvPicPr>
          <p:cNvPr id="7" name="Picture 6" descr="A blue and white logo">
            <a:extLst>
              <a:ext uri="{FF2B5EF4-FFF2-40B4-BE49-F238E27FC236}">
                <a16:creationId xmlns:a16="http://schemas.microsoft.com/office/drawing/2014/main" id="{B16061B2-2FF1-BBC0-AE58-BBA9B7F38B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4" name="Rectangle: Rounded Corners 3">
            <a:extLst>
              <a:ext uri="{FF2B5EF4-FFF2-40B4-BE49-F238E27FC236}">
                <a16:creationId xmlns:a16="http://schemas.microsoft.com/office/drawing/2014/main" id="{DADD0CD6-D23E-A8F7-2A2A-B74287380A79}"/>
              </a:ext>
            </a:extLst>
          </p:cNvPr>
          <p:cNvSpPr/>
          <p:nvPr/>
        </p:nvSpPr>
        <p:spPr>
          <a:xfrm>
            <a:off x="7353093" y="2793517"/>
            <a:ext cx="4344291" cy="2502727"/>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2145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AC2CD-0C47-3D23-3EC9-891FA130A19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555BFCB5-AF35-73D0-A8AA-9893C2FA278C}"/>
              </a:ext>
            </a:extLst>
          </p:cNvPr>
          <p:cNvSpPr txBox="1">
            <a:spLocks/>
          </p:cNvSpPr>
          <p:nvPr/>
        </p:nvSpPr>
        <p:spPr>
          <a:xfrm>
            <a:off x="108609" y="382049"/>
            <a:ext cx="11404126"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lvl="0">
              <a:defRPr/>
            </a:pPr>
            <a:r>
              <a:rPr lang="en-US" sz="3600" dirty="0">
                <a:solidFill>
                  <a:srgbClr val="005EB8"/>
                </a:solidFill>
                <a:latin typeface="Arial"/>
                <a:cs typeface="Arial"/>
              </a:rPr>
              <a:t>Improving referral practice:</a:t>
            </a:r>
            <a:r>
              <a:rPr lang="en-US" sz="2800" dirty="0">
                <a:solidFill>
                  <a:srgbClr val="005EB8"/>
                </a:solidFill>
                <a:latin typeface="Arial"/>
                <a:cs typeface="Arial"/>
              </a:rPr>
              <a:t> </a:t>
            </a:r>
            <a:r>
              <a:rPr lang="en-US" sz="3600" dirty="0">
                <a:solidFill>
                  <a:srgbClr val="005EB8"/>
                </a:solidFill>
                <a:latin typeface="Arial"/>
                <a:cs typeface="Arial"/>
              </a:rPr>
              <a:t>Pancreatic cancer                           and inherited risk </a:t>
            </a:r>
            <a:endParaRPr lang="en-GB" sz="3600" dirty="0">
              <a:solidFill>
                <a:srgbClr val="005EB8"/>
              </a:solidFill>
              <a:latin typeface="Arial"/>
              <a:cs typeface="Arial"/>
            </a:endParaRPr>
          </a:p>
        </p:txBody>
      </p:sp>
      <p:sp>
        <p:nvSpPr>
          <p:cNvPr id="9" name="TextBox 8">
            <a:extLst>
              <a:ext uri="{FF2B5EF4-FFF2-40B4-BE49-F238E27FC236}">
                <a16:creationId xmlns:a16="http://schemas.microsoft.com/office/drawing/2014/main" id="{D35E85DF-9F88-A56F-8874-4E8E6D0F6A44}"/>
              </a:ext>
            </a:extLst>
          </p:cNvPr>
          <p:cNvSpPr txBox="1"/>
          <p:nvPr/>
        </p:nvSpPr>
        <p:spPr>
          <a:xfrm>
            <a:off x="222873" y="1855144"/>
            <a:ext cx="7886030" cy="3022366"/>
          </a:xfrm>
          <a:prstGeom prst="rect">
            <a:avLst/>
          </a:prstGeom>
          <a:noFill/>
          <a:ln w="19050">
            <a:noFill/>
          </a:ln>
        </p:spPr>
        <p:txBody>
          <a:bodyPr wrap="square" lIns="91440" tIns="45720" rIns="91440" bIns="45720" anchor="t">
            <a:spAutoFit/>
          </a:bodyPr>
          <a:lstStyle/>
          <a:p>
            <a:r>
              <a:rPr lang="en-GB" sz="1400" b="1">
                <a:latin typeface="Arial"/>
                <a:cs typeface="Arial"/>
              </a:rPr>
              <a:t>Inherited risk of pancreatic cancer</a:t>
            </a:r>
          </a:p>
          <a:p>
            <a:r>
              <a:rPr lang="en-GB" sz="1400">
                <a:latin typeface="Arial"/>
                <a:cs typeface="Arial"/>
              </a:rPr>
              <a:t>About 10% of pancreatic cancers are hereditary meaning that for every 10 people with the disease, one likely had increased risk due to genetic mutations.</a:t>
            </a:r>
          </a:p>
          <a:p>
            <a:endParaRPr lang="en-GB" sz="100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ts val="0"/>
              </a:spcAft>
              <a:buClrTx/>
              <a:buSzTx/>
              <a:buFont typeface="Arial" pitchFamily="34" charset="0"/>
              <a:buNone/>
              <a:tabLst/>
              <a:defRPr/>
            </a:pPr>
            <a:r>
              <a:rPr kumimoji="0" lang="en-GB" sz="1400" b="0" i="0" u="none" strike="noStrike" kern="1200" cap="none" spc="0" normalizeH="0" baseline="0" noProof="0">
                <a:ln>
                  <a:noFill/>
                </a:ln>
                <a:solidFill>
                  <a:prstClr val="black"/>
                </a:solidFill>
                <a:effectLst/>
                <a:uLnTx/>
                <a:uFillTx/>
                <a:latin typeface="Arial"/>
                <a:cs typeface="Arial"/>
              </a:rPr>
              <a:t>Mutated DNA can pass from generation to generation (germline mutations). These mutations may lead to hereditary pancreatic cancer. This is the only way the disease can be inherited.</a:t>
            </a:r>
            <a:endParaRPr lang="en-GB" sz="1400" b="0" i="0" u="none" strike="noStrike" kern="1200" cap="none" spc="0" normalizeH="0" baseline="0" noProof="0">
              <a:ln>
                <a:noFill/>
              </a:ln>
              <a:solidFill>
                <a:prstClr val="black"/>
              </a:solidFill>
              <a:effectLst/>
              <a:uLnTx/>
              <a:uFillTx/>
              <a:latin typeface="Arial"/>
              <a:cs typeface="Arial"/>
            </a:endParaRPr>
          </a:p>
          <a:p>
            <a:pPr marL="0" marR="0" lvl="0" indent="0" algn="l" defTabSz="914400" rtl="0" eaLnBrk="1" fontAlgn="base" latinLnBrk="0" hangingPunct="1">
              <a:lnSpc>
                <a:spcPct val="100000"/>
              </a:lnSpc>
              <a:spcBef>
                <a:spcPct val="20000"/>
              </a:spcBef>
              <a:spcAft>
                <a:spcPts val="0"/>
              </a:spcAft>
              <a:buClrTx/>
              <a:buSzTx/>
              <a:buFont typeface="Arial" pitchFamily="34" charset="0"/>
              <a:buNone/>
              <a:tabLst/>
              <a:defRPr/>
            </a:pPr>
            <a:endParaRPr lang="en-GB" sz="1000">
              <a:solidFill>
                <a:prstClr val="black"/>
              </a:solidFill>
              <a:latin typeface="Arial" panose="020B0604020202020204" pitchFamily="34" charset="0"/>
              <a:cs typeface="Arial" panose="020B0604020202020204" pitchFamily="34" charset="0"/>
            </a:endParaRPr>
          </a:p>
          <a:p>
            <a:pPr marL="0" marR="0" lvl="0" indent="-22860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GB" sz="1400" b="0" i="0" u="none" strike="noStrike" kern="1200" cap="none" spc="0" normalizeH="0" baseline="0" noProof="0">
                <a:ln>
                  <a:noFill/>
                </a:ln>
                <a:effectLst/>
                <a:uLnTx/>
                <a:uFillTx/>
                <a:latin typeface="Arial"/>
                <a:cs typeface="Arial"/>
              </a:rPr>
              <a:t>Most individuals with inherited and other risk factors for developing pancreatic cancer are </a:t>
            </a:r>
            <a:r>
              <a:rPr kumimoji="0" lang="en-GB" sz="1400" b="1" i="0" strike="noStrike" kern="1200" cap="none" spc="0" normalizeH="0" baseline="0" noProof="0">
                <a:ln>
                  <a:noFill/>
                </a:ln>
                <a:effectLst/>
                <a:uLnTx/>
                <a:uFillTx/>
                <a:latin typeface="Arial"/>
                <a:cs typeface="Arial"/>
              </a:rPr>
              <a:t>not aware of their risk </a:t>
            </a:r>
            <a:r>
              <a:rPr kumimoji="0" lang="en-GB" sz="1400" b="0" i="0" u="none" strike="noStrike" kern="1200" cap="none" spc="0" normalizeH="0" baseline="0" noProof="0">
                <a:ln>
                  <a:noFill/>
                </a:ln>
                <a:effectLst/>
                <a:uLnTx/>
                <a:uFillTx/>
                <a:latin typeface="Arial"/>
                <a:cs typeface="Arial"/>
              </a:rPr>
              <a:t>or involved in any surveillance.</a:t>
            </a:r>
            <a:endParaRPr lang="en-GB" sz="1400" b="0" i="0" u="none" strike="noStrike" kern="1200" cap="none" spc="0" normalizeH="0" baseline="0" noProof="0">
              <a:ln>
                <a:noFill/>
              </a:ln>
              <a:effectLst/>
              <a:uLnTx/>
              <a:uFillTx/>
              <a:latin typeface="Arial"/>
              <a:cs typeface="Arial"/>
            </a:endParaRPr>
          </a:p>
          <a:p>
            <a:endParaRPr lang="en-GB" sz="1000">
              <a:latin typeface="Arial" panose="020B0604020202020204" pitchFamily="34" charset="0"/>
              <a:cs typeface="Arial" panose="020B0604020202020204" pitchFamily="34" charset="0"/>
            </a:endParaRPr>
          </a:p>
          <a:p>
            <a:r>
              <a:rPr lang="en-GB" sz="1400">
                <a:latin typeface="Arial"/>
                <a:cs typeface="Arial"/>
              </a:rPr>
              <a:t>Read more about </a:t>
            </a:r>
            <a:r>
              <a:rPr lang="en-GB" sz="1400">
                <a:latin typeface="Arial"/>
                <a:cs typeface="Arial"/>
                <a:hlinkClick r:id="rId2"/>
              </a:rPr>
              <a:t>Family History of Pancreatic Cancer from Pancreatic Cancer UK. </a:t>
            </a:r>
            <a:endParaRPr lang="en-GB" sz="1400">
              <a:latin typeface="Arial"/>
              <a:cs typeface="Arial"/>
            </a:endParaRPr>
          </a:p>
          <a:p>
            <a:endParaRPr lang="en-GB" sz="1000" b="1">
              <a:latin typeface="Arial" panose="020B0604020202020204" pitchFamily="34" charset="0"/>
              <a:cs typeface="Arial" panose="020B0604020202020204" pitchFamily="34" charset="0"/>
            </a:endParaRPr>
          </a:p>
          <a:p>
            <a:r>
              <a:rPr lang="en-GB" sz="1400" b="1">
                <a:latin typeface="Arial"/>
                <a:cs typeface="Arial"/>
              </a:rPr>
              <a:t>Family History of Pancreatic cancer: </a:t>
            </a:r>
            <a:r>
              <a:rPr lang="en-GB" sz="1400">
                <a:latin typeface="Arial"/>
                <a:cs typeface="Arial"/>
              </a:rPr>
              <a:t>SNOMED concept ID 429000004 </a:t>
            </a:r>
          </a:p>
          <a:p>
            <a:r>
              <a:rPr lang="en-GB" sz="1400">
                <a:latin typeface="Arial"/>
                <a:cs typeface="Arial"/>
              </a:rPr>
              <a:t>This code is now available on EMIS and </a:t>
            </a:r>
            <a:r>
              <a:rPr lang="en-GB" sz="1400" err="1">
                <a:latin typeface="Arial"/>
                <a:cs typeface="Arial"/>
              </a:rPr>
              <a:t>SystmOne</a:t>
            </a:r>
            <a:endParaRPr lang="en-GB" sz="1400">
              <a:latin typeface="Arial"/>
              <a:cs typeface="Arial"/>
            </a:endParaRPr>
          </a:p>
        </p:txBody>
      </p:sp>
      <p:pic>
        <p:nvPicPr>
          <p:cNvPr id="10" name="Picture 9">
            <a:extLst>
              <a:ext uri="{FF2B5EF4-FFF2-40B4-BE49-F238E27FC236}">
                <a16:creationId xmlns:a16="http://schemas.microsoft.com/office/drawing/2014/main" id="{306AF58D-B92B-57DD-F87E-840FCD9A8766}"/>
              </a:ext>
            </a:extLst>
          </p:cNvPr>
          <p:cNvPicPr>
            <a:picLocks noChangeAspect="1"/>
          </p:cNvPicPr>
          <p:nvPr/>
        </p:nvPicPr>
        <p:blipFill>
          <a:blip r:embed="rId3"/>
          <a:srcRect t="-1281" r="3041" b="2754"/>
          <a:stretch>
            <a:fillRect/>
          </a:stretch>
        </p:blipFill>
        <p:spPr>
          <a:xfrm>
            <a:off x="8201532" y="1719833"/>
            <a:ext cx="3545892" cy="3278172"/>
          </a:xfrm>
          <a:prstGeom prst="rect">
            <a:avLst/>
          </a:prstGeom>
          <a:ln>
            <a:solidFill>
              <a:schemeClr val="bg1"/>
            </a:solidFill>
          </a:ln>
        </p:spPr>
      </p:pic>
      <p:sp>
        <p:nvSpPr>
          <p:cNvPr id="13" name="Slide Number Placeholder 12">
            <a:extLst>
              <a:ext uri="{FF2B5EF4-FFF2-40B4-BE49-F238E27FC236}">
                <a16:creationId xmlns:a16="http://schemas.microsoft.com/office/drawing/2014/main" id="{2558488F-29B5-2C10-9D6C-B935BEE28ACC}"/>
              </a:ext>
            </a:extLst>
          </p:cNvPr>
          <p:cNvSpPr>
            <a:spLocks noGrp="1"/>
          </p:cNvSpPr>
          <p:nvPr>
            <p:ph type="sldNum" sz="quarter" idx="12"/>
          </p:nvPr>
        </p:nvSpPr>
        <p:spPr/>
        <p:txBody>
          <a:bodyPr/>
          <a:lstStyle/>
          <a:p>
            <a:fld id="{30916248-1575-4D68-B685-83B6B91252A1}" type="slidenum">
              <a:rPr lang="en-GB" smtClean="0"/>
              <a:t>28</a:t>
            </a:fld>
            <a:endParaRPr lang="en-GB"/>
          </a:p>
        </p:txBody>
      </p:sp>
      <p:pic>
        <p:nvPicPr>
          <p:cNvPr id="6" name="Picture 5" descr="A blue and white logo">
            <a:extLst>
              <a:ext uri="{FF2B5EF4-FFF2-40B4-BE49-F238E27FC236}">
                <a16:creationId xmlns:a16="http://schemas.microsoft.com/office/drawing/2014/main" id="{84AC5841-ECE5-4B53-5AAB-8DE24469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995943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95B6A-111A-A9CE-D13B-16271573FF32}"/>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9FCA9D5E-F20B-E8A7-D986-42295316D62E}"/>
              </a:ext>
            </a:extLst>
          </p:cNvPr>
          <p:cNvSpPr txBox="1">
            <a:spLocks/>
          </p:cNvSpPr>
          <p:nvPr/>
        </p:nvSpPr>
        <p:spPr>
          <a:xfrm>
            <a:off x="95147" y="295753"/>
            <a:ext cx="12826525" cy="46579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Pancreatic cancer: noticeboard and                                         engagement resources </a:t>
            </a:r>
            <a:endParaRPr lang="en-GB" sz="3600" dirty="0">
              <a:solidFill>
                <a:srgbClr val="005EB8"/>
              </a:solidFill>
              <a:latin typeface="Arial"/>
              <a:cs typeface="Arial"/>
            </a:endParaRPr>
          </a:p>
        </p:txBody>
      </p:sp>
      <p:sp>
        <p:nvSpPr>
          <p:cNvPr id="12" name="TextBox 11">
            <a:extLst>
              <a:ext uri="{FF2B5EF4-FFF2-40B4-BE49-F238E27FC236}">
                <a16:creationId xmlns:a16="http://schemas.microsoft.com/office/drawing/2014/main" id="{CC3953B1-EDAF-15CF-E5B7-8EBD2C01865E}"/>
              </a:ext>
            </a:extLst>
          </p:cNvPr>
          <p:cNvSpPr txBox="1"/>
          <p:nvPr/>
        </p:nvSpPr>
        <p:spPr>
          <a:xfrm>
            <a:off x="95147" y="1359938"/>
            <a:ext cx="358526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Click on the images below to access</a:t>
            </a:r>
          </a:p>
        </p:txBody>
      </p:sp>
      <p:sp>
        <p:nvSpPr>
          <p:cNvPr id="13" name="TextBox 12">
            <a:extLst>
              <a:ext uri="{FF2B5EF4-FFF2-40B4-BE49-F238E27FC236}">
                <a16:creationId xmlns:a16="http://schemas.microsoft.com/office/drawing/2014/main" id="{00DE8EB4-EA18-3EC2-0061-918B136DA389}"/>
              </a:ext>
            </a:extLst>
          </p:cNvPr>
          <p:cNvSpPr txBox="1"/>
          <p:nvPr/>
        </p:nvSpPr>
        <p:spPr>
          <a:xfrm>
            <a:off x="8628168" y="1636738"/>
            <a:ext cx="3216330" cy="1392932"/>
          </a:xfrm>
          <a:prstGeom prst="rect">
            <a:avLst/>
          </a:prstGeom>
          <a:noFill/>
          <a:ln>
            <a:noFill/>
          </a:ln>
        </p:spPr>
        <p:txBody>
          <a:bodyPr wrap="square" lIns="91440" tIns="45720" rIns="91440" bIns="45720" rtlCol="0" anchor="t">
            <a:spAutoFit/>
          </a:bodyPr>
          <a:lstStyle/>
          <a:p>
            <a:r>
              <a:rPr lang="en-GB" sz="1400" b="1">
                <a:latin typeface="Arial" panose="020B0604020202020204" pitchFamily="34" charset="0"/>
                <a:cs typeface="Arial" panose="020B0604020202020204" pitchFamily="34" charset="0"/>
              </a:rPr>
              <a:t>Translated material: </a:t>
            </a:r>
          </a:p>
          <a:p>
            <a:r>
              <a:rPr lang="en-GB" sz="1400">
                <a:latin typeface="Arial"/>
                <a:cs typeface="Arial"/>
              </a:rPr>
              <a:t>Pancreatic Cancer Action offer information in other languages including: Arabic, Bengali, Gujarati, Polish, Punjabi and Urdu. </a:t>
            </a:r>
          </a:p>
          <a:p>
            <a:r>
              <a:rPr lang="en-GB" sz="1400">
                <a:latin typeface="Arial"/>
                <a:cs typeface="Arial"/>
                <a:hlinkClick r:id="rId2"/>
              </a:rPr>
              <a:t>Click here to access</a:t>
            </a:r>
            <a:endParaRPr lang="en-GB" sz="1400">
              <a:latin typeface="Arial"/>
              <a:cs typeface="Arial"/>
            </a:endParaRPr>
          </a:p>
        </p:txBody>
      </p:sp>
      <p:sp>
        <p:nvSpPr>
          <p:cNvPr id="15" name="TextBox 14">
            <a:extLst>
              <a:ext uri="{FF2B5EF4-FFF2-40B4-BE49-F238E27FC236}">
                <a16:creationId xmlns:a16="http://schemas.microsoft.com/office/drawing/2014/main" id="{7A2FBE18-DE52-1BA1-CB17-217F1A9A8C76}"/>
              </a:ext>
            </a:extLst>
          </p:cNvPr>
          <p:cNvSpPr txBox="1"/>
          <p:nvPr/>
        </p:nvSpPr>
        <p:spPr>
          <a:xfrm>
            <a:off x="8752144" y="3449881"/>
            <a:ext cx="3222519" cy="2031325"/>
          </a:xfrm>
          <a:prstGeom prst="rect">
            <a:avLst/>
          </a:prstGeom>
          <a:noFill/>
          <a:ln>
            <a:noFill/>
          </a:ln>
        </p:spPr>
        <p:txBody>
          <a:bodyPr wrap="square" lIns="91440" tIns="45720" rIns="91440" bIns="45720" rtlCol="0" anchor="t">
            <a:spAutoFit/>
          </a:bodyPr>
          <a:lstStyle/>
          <a:p>
            <a:r>
              <a:rPr lang="en-GB" sz="1400" b="1">
                <a:latin typeface="Arial" panose="020B0604020202020204" pitchFamily="34" charset="0"/>
                <a:cs typeface="Arial" panose="020B0604020202020204" pitchFamily="34" charset="0"/>
              </a:rPr>
              <a:t>Accessible information:</a:t>
            </a:r>
          </a:p>
          <a:p>
            <a:r>
              <a:rPr lang="en-GB" sz="1400">
                <a:latin typeface="Arial" panose="020B0604020202020204" pitchFamily="34" charset="0"/>
                <a:cs typeface="Arial" panose="020B0604020202020204" pitchFamily="34" charset="0"/>
              </a:rPr>
              <a:t>Pancreatic Cancer Action provide resources and information in accessible formats. Visit the </a:t>
            </a:r>
            <a:r>
              <a:rPr lang="en-GB" sz="1400">
                <a:latin typeface="Arial" panose="020B0604020202020204" pitchFamily="34" charset="0"/>
                <a:cs typeface="Arial" panose="020B0604020202020204" pitchFamily="34" charset="0"/>
                <a:hlinkClick r:id="rId3"/>
              </a:rPr>
              <a:t>Pancreatic Cancer Action website</a:t>
            </a:r>
          </a:p>
          <a:p>
            <a:r>
              <a:rPr lang="en-GB" sz="1400">
                <a:latin typeface="Arial" panose="020B0604020202020204" pitchFamily="34" charset="0"/>
                <a:cs typeface="Arial" panose="020B0604020202020204" pitchFamily="34" charset="0"/>
              </a:rPr>
              <a:t> </a:t>
            </a:r>
          </a:p>
          <a:p>
            <a:r>
              <a:rPr lang="en-GB" sz="1400">
                <a:latin typeface="Arial" panose="020B0604020202020204" pitchFamily="34" charset="0"/>
                <a:cs typeface="Arial" panose="020B0604020202020204" pitchFamily="34" charset="0"/>
                <a:hlinkClick r:id="rId4"/>
              </a:rPr>
              <a:t>Visit Pancreatic Cancer UK </a:t>
            </a:r>
            <a:r>
              <a:rPr lang="en-GB" sz="1400">
                <a:latin typeface="Arial" panose="020B0604020202020204" pitchFamily="34" charset="0"/>
                <a:cs typeface="Arial" panose="020B0604020202020204" pitchFamily="34" charset="0"/>
              </a:rPr>
              <a:t>for information to support people with learning disabilities </a:t>
            </a:r>
          </a:p>
        </p:txBody>
      </p:sp>
      <p:pic>
        <p:nvPicPr>
          <p:cNvPr id="9" name="Picture 8">
            <a:hlinkClick r:id="rId5"/>
            <a:extLst>
              <a:ext uri="{FF2B5EF4-FFF2-40B4-BE49-F238E27FC236}">
                <a16:creationId xmlns:a16="http://schemas.microsoft.com/office/drawing/2014/main" id="{41A8ACC7-4857-CAD0-6245-83D99021E7F9}"/>
              </a:ext>
            </a:extLst>
          </p:cNvPr>
          <p:cNvPicPr>
            <a:picLocks noChangeAspect="1"/>
          </p:cNvPicPr>
          <p:nvPr/>
        </p:nvPicPr>
        <p:blipFill>
          <a:blip r:embed="rId6"/>
          <a:stretch>
            <a:fillRect/>
          </a:stretch>
        </p:blipFill>
        <p:spPr>
          <a:xfrm>
            <a:off x="2911595" y="1711345"/>
            <a:ext cx="2555187" cy="3298417"/>
          </a:xfrm>
          <a:prstGeom prst="rect">
            <a:avLst/>
          </a:prstGeom>
        </p:spPr>
      </p:pic>
      <p:pic>
        <p:nvPicPr>
          <p:cNvPr id="10" name="Picture 9">
            <a:hlinkClick r:id="rId7"/>
            <a:extLst>
              <a:ext uri="{FF2B5EF4-FFF2-40B4-BE49-F238E27FC236}">
                <a16:creationId xmlns:a16="http://schemas.microsoft.com/office/drawing/2014/main" id="{5D61914B-7FD6-CA69-8409-4F70D0091790}"/>
              </a:ext>
            </a:extLst>
          </p:cNvPr>
          <p:cNvPicPr>
            <a:picLocks noChangeAspect="1"/>
          </p:cNvPicPr>
          <p:nvPr/>
        </p:nvPicPr>
        <p:blipFill>
          <a:blip r:embed="rId8"/>
          <a:stretch>
            <a:fillRect/>
          </a:stretch>
        </p:blipFill>
        <p:spPr>
          <a:xfrm>
            <a:off x="231550" y="4886429"/>
            <a:ext cx="2555187" cy="1933368"/>
          </a:xfrm>
          <a:prstGeom prst="rect">
            <a:avLst/>
          </a:prstGeom>
        </p:spPr>
      </p:pic>
      <p:pic>
        <p:nvPicPr>
          <p:cNvPr id="18" name="Picture 17">
            <a:hlinkClick r:id="rId9"/>
            <a:extLst>
              <a:ext uri="{FF2B5EF4-FFF2-40B4-BE49-F238E27FC236}">
                <a16:creationId xmlns:a16="http://schemas.microsoft.com/office/drawing/2014/main" id="{8D6BAC33-6D3B-A471-E73C-E6BE5EBC1D59}"/>
              </a:ext>
            </a:extLst>
          </p:cNvPr>
          <p:cNvPicPr>
            <a:picLocks noChangeAspect="1"/>
          </p:cNvPicPr>
          <p:nvPr/>
        </p:nvPicPr>
        <p:blipFill>
          <a:blip r:embed="rId10"/>
          <a:stretch>
            <a:fillRect/>
          </a:stretch>
        </p:blipFill>
        <p:spPr>
          <a:xfrm>
            <a:off x="5700510" y="1704785"/>
            <a:ext cx="2670070" cy="3282682"/>
          </a:xfrm>
          <a:prstGeom prst="rect">
            <a:avLst/>
          </a:prstGeom>
        </p:spPr>
      </p:pic>
      <p:sp>
        <p:nvSpPr>
          <p:cNvPr id="20" name="TextBox 19">
            <a:extLst>
              <a:ext uri="{FF2B5EF4-FFF2-40B4-BE49-F238E27FC236}">
                <a16:creationId xmlns:a16="http://schemas.microsoft.com/office/drawing/2014/main" id="{17DB9B1A-4480-6BF6-1856-0B1CD0455C77}"/>
              </a:ext>
            </a:extLst>
          </p:cNvPr>
          <p:cNvSpPr txBox="1"/>
          <p:nvPr/>
        </p:nvSpPr>
        <p:spPr>
          <a:xfrm>
            <a:off x="2875093" y="5160216"/>
            <a:ext cx="550450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For campaign materials, visit the </a:t>
            </a:r>
            <a:r>
              <a:rPr lang="en-GB" sz="1400">
                <a:latin typeface="Arial" panose="020B0604020202020204" pitchFamily="34" charset="0"/>
                <a:cs typeface="Arial" panose="020B0604020202020204" pitchFamily="34" charset="0"/>
                <a:hlinkClick r:id="rId5"/>
              </a:rPr>
              <a:t>Pancreatic Cancer Action website </a:t>
            </a:r>
            <a:endParaRPr lang="en-GB" sz="1400">
              <a:latin typeface="Arial" panose="020B0604020202020204" pitchFamily="34" charset="0"/>
              <a:cs typeface="Arial" panose="020B0604020202020204" pitchFamily="34" charset="0"/>
            </a:endParaRPr>
          </a:p>
        </p:txBody>
      </p:sp>
      <p:sp>
        <p:nvSpPr>
          <p:cNvPr id="23" name="Slide Number Placeholder 22">
            <a:extLst>
              <a:ext uri="{FF2B5EF4-FFF2-40B4-BE49-F238E27FC236}">
                <a16:creationId xmlns:a16="http://schemas.microsoft.com/office/drawing/2014/main" id="{5F24207F-D916-C0F5-E28A-C970A7D69211}"/>
              </a:ext>
            </a:extLst>
          </p:cNvPr>
          <p:cNvSpPr>
            <a:spLocks noGrp="1"/>
          </p:cNvSpPr>
          <p:nvPr>
            <p:ph type="sldNum" sz="quarter" idx="12"/>
          </p:nvPr>
        </p:nvSpPr>
        <p:spPr/>
        <p:txBody>
          <a:bodyPr/>
          <a:lstStyle/>
          <a:p>
            <a:fld id="{30916248-1575-4D68-B685-83B6B91252A1}" type="slidenum">
              <a:rPr lang="en-GB" smtClean="0"/>
              <a:t>29</a:t>
            </a:fld>
            <a:endParaRPr lang="en-GB"/>
          </a:p>
        </p:txBody>
      </p:sp>
      <p:pic>
        <p:nvPicPr>
          <p:cNvPr id="7" name="Picture 6" descr="A blue and white logo">
            <a:extLst>
              <a:ext uri="{FF2B5EF4-FFF2-40B4-BE49-F238E27FC236}">
                <a16:creationId xmlns:a16="http://schemas.microsoft.com/office/drawing/2014/main" id="{59182E46-581A-95E6-997B-97F3CA11790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Rectangle: Rounded Corners 2">
            <a:extLst>
              <a:ext uri="{FF2B5EF4-FFF2-40B4-BE49-F238E27FC236}">
                <a16:creationId xmlns:a16="http://schemas.microsoft.com/office/drawing/2014/main" id="{91BA20B3-5DE4-236E-3F2A-714C5AFF4A89}"/>
              </a:ext>
            </a:extLst>
          </p:cNvPr>
          <p:cNvSpPr/>
          <p:nvPr/>
        </p:nvSpPr>
        <p:spPr>
          <a:xfrm>
            <a:off x="8607778" y="1608664"/>
            <a:ext cx="3242027" cy="1502836"/>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A077E76B-B7C9-1A8B-3191-D23B476A525B}"/>
              </a:ext>
            </a:extLst>
          </p:cNvPr>
          <p:cNvSpPr/>
          <p:nvPr/>
        </p:nvSpPr>
        <p:spPr>
          <a:xfrm>
            <a:off x="8626929" y="3357434"/>
            <a:ext cx="3227917" cy="2123724"/>
          </a:xfrm>
          <a:prstGeom prst="roundRect">
            <a:avLst/>
          </a:prstGeom>
          <a:noFill/>
          <a:ln w="285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59E7D5FC-8A0C-D72D-5090-7981BD28EFFD}"/>
              </a:ext>
            </a:extLst>
          </p:cNvPr>
          <p:cNvPicPr>
            <a:picLocks noChangeAspect="1"/>
          </p:cNvPicPr>
          <p:nvPr/>
        </p:nvPicPr>
        <p:blipFill>
          <a:blip r:embed="rId12"/>
          <a:stretch>
            <a:fillRect/>
          </a:stretch>
        </p:blipFill>
        <p:spPr>
          <a:xfrm>
            <a:off x="229575" y="1658656"/>
            <a:ext cx="2559914" cy="3224287"/>
          </a:xfrm>
          <a:prstGeom prst="rect">
            <a:avLst/>
          </a:prstGeom>
        </p:spPr>
      </p:pic>
    </p:spTree>
    <p:extLst>
      <p:ext uri="{BB962C8B-B14F-4D97-AF65-F5344CB8AC3E}">
        <p14:creationId xmlns:p14="http://schemas.microsoft.com/office/powerpoint/2010/main" val="145383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DEEA-CB38-37C1-5032-90F46CE4F569}"/>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660EA9DC-021D-E6E4-1142-1A3B00633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F7371977-AA75-516E-82A8-6D9A27F909E8}"/>
              </a:ext>
            </a:extLst>
          </p:cNvPr>
          <p:cNvSpPr txBox="1"/>
          <p:nvPr/>
        </p:nvSpPr>
        <p:spPr>
          <a:xfrm>
            <a:off x="143561" y="194455"/>
            <a:ext cx="9446515"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5EB8"/>
                </a:solidFill>
                <a:effectLst/>
                <a:uLnTx/>
                <a:uFillTx/>
                <a:latin typeface="Arial"/>
                <a:cs typeface="Arial"/>
              </a:rPr>
              <a:t>Why is diagnosing cancer early so important?</a:t>
            </a:r>
            <a:r>
              <a:rPr kumimoji="0" lang="en-GB" sz="3600" i="0" u="none" strike="noStrike" kern="1200" cap="none" spc="0" normalizeH="0" baseline="0" noProof="0" dirty="0">
                <a:ln>
                  <a:noFill/>
                </a:ln>
                <a:solidFill>
                  <a:srgbClr val="0070C0"/>
                </a:solidFill>
                <a:effectLst/>
                <a:uLnTx/>
                <a:uFillTx/>
                <a:latin typeface="Arial"/>
                <a:cs typeface="Arial"/>
              </a:rPr>
              <a:t>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9" name="Rectangle 8">
            <a:extLst>
              <a:ext uri="{FF2B5EF4-FFF2-40B4-BE49-F238E27FC236}">
                <a16:creationId xmlns:a16="http://schemas.microsoft.com/office/drawing/2014/main" id="{4AE4DD4F-D2E0-E74A-8946-26F806AF54A6}"/>
              </a:ext>
            </a:extLst>
          </p:cNvPr>
          <p:cNvSpPr/>
          <p:nvPr/>
        </p:nvSpPr>
        <p:spPr>
          <a:xfrm>
            <a:off x="212839" y="1335198"/>
            <a:ext cx="11845356" cy="2050048"/>
          </a:xfrm>
          <a:prstGeom prst="rect">
            <a:avLst/>
          </a:prstGeom>
        </p:spPr>
        <p:txBody>
          <a:bodyPr wrap="square" lIns="91440" tIns="45720" rIns="91440" bIns="45720" anchor="t">
            <a:spAutoFit/>
          </a:bodyPr>
          <a:lstStyle/>
          <a:p>
            <a:pPr>
              <a:lnSpc>
                <a:spcPct val="113999"/>
              </a:lnSpc>
              <a:spcBef>
                <a:spcPts val="300"/>
              </a:spcBef>
              <a:defRPr/>
            </a:pPr>
            <a:r>
              <a:rPr lang="en-GB" sz="1400">
                <a:latin typeface="Arial"/>
                <a:cs typeface="Arial"/>
              </a:rPr>
              <a:t>If a cancer is diagnosed at an early stage, there is a </a:t>
            </a:r>
            <a:r>
              <a:rPr lang="en-GB" sz="1400" b="1">
                <a:latin typeface="Arial"/>
                <a:cs typeface="Arial"/>
              </a:rPr>
              <a:t>much greater chance of being able to treat the disease successfully</a:t>
            </a:r>
            <a:r>
              <a:rPr lang="en-GB" sz="1400">
                <a:latin typeface="Arial"/>
                <a:cs typeface="Arial"/>
              </a:rPr>
              <a:t>, often with less invasive procedures and fewer long-term side effects. But too many people are being diagnosed with cancer at later stages.</a:t>
            </a:r>
            <a:endParaRPr lang="en-US">
              <a:latin typeface="Arial"/>
              <a:cs typeface="Arial"/>
            </a:endParaRPr>
          </a:p>
          <a:p>
            <a:pPr>
              <a:lnSpc>
                <a:spcPct val="113999"/>
              </a:lnSpc>
              <a:spcBef>
                <a:spcPts val="300"/>
              </a:spcBef>
              <a:defRPr/>
            </a:pPr>
            <a:endParaRPr lang="en-GB" sz="1000">
              <a:latin typeface="Arial" panose="020B0604020202020204" pitchFamily="34" charset="0"/>
              <a:cs typeface="Arial" panose="020B0604020202020204" pitchFamily="34" charset="0"/>
            </a:endParaRPr>
          </a:p>
          <a:p>
            <a:pPr>
              <a:lnSpc>
                <a:spcPct val="113999"/>
              </a:lnSpc>
              <a:spcBef>
                <a:spcPts val="300"/>
              </a:spcBef>
              <a:defRPr/>
            </a:pPr>
            <a:r>
              <a:rPr lang="en-GB" sz="1400">
                <a:latin typeface="Arial"/>
                <a:cs typeface="Arial"/>
              </a:rPr>
              <a:t>It is also important that we </a:t>
            </a:r>
            <a:r>
              <a:rPr lang="en-GB" sz="1400" b="1">
                <a:latin typeface="Arial"/>
                <a:cs typeface="Arial"/>
              </a:rPr>
              <a:t>diagnose cancers as fast as possible so that treatment can start quickly and as accurately as possible</a:t>
            </a:r>
            <a:r>
              <a:rPr lang="en-GB" sz="1400">
                <a:latin typeface="Arial"/>
                <a:cs typeface="Arial"/>
              </a:rPr>
              <a:t> - for example, identifying the genetic make-up of an individual’s tumour tells us how best to treat it.</a:t>
            </a:r>
          </a:p>
          <a:p>
            <a:pPr>
              <a:lnSpc>
                <a:spcPct val="113999"/>
              </a:lnSpc>
              <a:spcBef>
                <a:spcPts val="300"/>
              </a:spcBef>
              <a:defRPr/>
            </a:pPr>
            <a:endParaRPr lang="en-GB" sz="1000">
              <a:latin typeface="Arial" panose="020B0604020202020204" pitchFamily="34" charset="0"/>
              <a:cs typeface="Arial" panose="020B0604020202020204" pitchFamily="34" charset="0"/>
            </a:endParaRPr>
          </a:p>
          <a:p>
            <a:pPr>
              <a:lnSpc>
                <a:spcPct val="113999"/>
              </a:lnSpc>
              <a:spcBef>
                <a:spcPts val="300"/>
              </a:spcBef>
              <a:defRPr/>
            </a:pPr>
            <a:r>
              <a:rPr lang="en-GB" sz="1400">
                <a:latin typeface="Arial"/>
                <a:cs typeface="Arial"/>
              </a:rPr>
              <a:t>People diagnosed earlier with cancer are not only more likely to survive, but importantly also to have </a:t>
            </a:r>
            <a:r>
              <a:rPr lang="en-GB" sz="1400" b="1">
                <a:latin typeface="Arial"/>
                <a:cs typeface="Arial"/>
              </a:rPr>
              <a:t>better experiences of care, lower treatment morbidity, and improved quality of life</a:t>
            </a:r>
            <a:r>
              <a:rPr lang="en-GB" sz="1400">
                <a:latin typeface="Arial"/>
                <a:cs typeface="Arial"/>
              </a:rPr>
              <a:t> compared with those diagnosed late.</a:t>
            </a:r>
          </a:p>
        </p:txBody>
      </p:sp>
      <p:pic>
        <p:nvPicPr>
          <p:cNvPr id="10" name="Picture 9">
            <a:extLst>
              <a:ext uri="{FF2B5EF4-FFF2-40B4-BE49-F238E27FC236}">
                <a16:creationId xmlns:a16="http://schemas.microsoft.com/office/drawing/2014/main" id="{816AA2FB-DB7D-DE20-3602-49DDEAC5B31A}"/>
              </a:ext>
            </a:extLst>
          </p:cNvPr>
          <p:cNvPicPr>
            <a:picLocks noChangeAspect="1"/>
          </p:cNvPicPr>
          <p:nvPr/>
        </p:nvPicPr>
        <p:blipFill>
          <a:blip r:embed="rId3"/>
          <a:stretch>
            <a:fillRect/>
          </a:stretch>
        </p:blipFill>
        <p:spPr>
          <a:xfrm>
            <a:off x="1580639" y="3430768"/>
            <a:ext cx="9035849" cy="3186805"/>
          </a:xfrm>
          <a:prstGeom prst="rect">
            <a:avLst/>
          </a:prstGeom>
          <a:ln>
            <a:noFill/>
          </a:ln>
        </p:spPr>
      </p:pic>
      <p:sp>
        <p:nvSpPr>
          <p:cNvPr id="14" name="Slide Number Placeholder 13">
            <a:extLst>
              <a:ext uri="{FF2B5EF4-FFF2-40B4-BE49-F238E27FC236}">
                <a16:creationId xmlns:a16="http://schemas.microsoft.com/office/drawing/2014/main" id="{01FEDA73-79F5-782C-4407-B4F52130C9E3}"/>
              </a:ext>
            </a:extLst>
          </p:cNvPr>
          <p:cNvSpPr>
            <a:spLocks noGrp="1"/>
          </p:cNvSpPr>
          <p:nvPr>
            <p:ph type="sldNum" sz="quarter" idx="12"/>
          </p:nvPr>
        </p:nvSpPr>
        <p:spPr/>
        <p:txBody>
          <a:bodyPr/>
          <a:lstStyle/>
          <a:p>
            <a:fld id="{30916248-1575-4D68-B685-83B6B91252A1}" type="slidenum">
              <a:rPr lang="en-GB" smtClean="0"/>
              <a:t>3</a:t>
            </a:fld>
            <a:endParaRPr lang="en-GB"/>
          </a:p>
        </p:txBody>
      </p:sp>
    </p:spTree>
    <p:extLst>
      <p:ext uri="{BB962C8B-B14F-4D97-AF65-F5344CB8AC3E}">
        <p14:creationId xmlns:p14="http://schemas.microsoft.com/office/powerpoint/2010/main" val="181209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EDACF-4DB5-5A69-3FE9-9132FBFC7023}"/>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5A081E0D-540A-F162-5650-837E8FD42772}"/>
              </a:ext>
            </a:extLst>
          </p:cNvPr>
          <p:cNvSpPr txBox="1">
            <a:spLocks/>
          </p:cNvSpPr>
          <p:nvPr/>
        </p:nvSpPr>
        <p:spPr>
          <a:xfrm>
            <a:off x="202045" y="292388"/>
            <a:ext cx="12431712" cy="66511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a:ea typeface="+mn-ea"/>
                <a:cs typeface="Arial"/>
              </a:rPr>
              <a:t>Promote use of Non-Specific-Symptoms                                   pathways (NSS)</a:t>
            </a:r>
          </a:p>
        </p:txBody>
      </p:sp>
      <p:sp>
        <p:nvSpPr>
          <p:cNvPr id="6" name="TextBox 5">
            <a:extLst>
              <a:ext uri="{FF2B5EF4-FFF2-40B4-BE49-F238E27FC236}">
                <a16:creationId xmlns:a16="http://schemas.microsoft.com/office/drawing/2014/main" id="{0A858357-2EAC-D2C2-DF4A-48FECA1CB688}"/>
              </a:ext>
            </a:extLst>
          </p:cNvPr>
          <p:cNvSpPr txBox="1"/>
          <p:nvPr/>
        </p:nvSpPr>
        <p:spPr>
          <a:xfrm>
            <a:off x="202045" y="1666844"/>
            <a:ext cx="11787909" cy="3477875"/>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cs typeface="Arial"/>
              </a:rPr>
              <a:t>Guidance has been updated to support and streamline diagnosis and referral practice in primary care. A PCN should: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cs typeface="Arial"/>
              </a:rPr>
              <a:t>Promote use of Non-Specific Symptom (NSS) pathways for patients with symptoms that could indicate cancer but who do not fit clearly into a single Urgent Suspected Cancer referral pathway. PCNs should support practices to undertake clinically appropriate filter function tests for NSS patients.</a:t>
            </a:r>
            <a:endParaRPr lang="en-GB" sz="1400" b="0" i="0" u="none" strike="noStrike" kern="1200" cap="none" spc="0" normalizeH="0" baseline="0" noProof="0" dirty="0">
              <a:ln>
                <a:noFill/>
              </a:ln>
              <a:solidFill>
                <a:prstClr val="black"/>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cs typeface="Arial"/>
              </a:rPr>
              <a:t>Across Thames Valley Cancer Alliance, NSS pathways have been implemented in the following locations:</a:t>
            </a:r>
            <a:endParaRPr lang="en-GB" sz="1400" b="0" i="0" u="none" strike="noStrike" kern="1200" cap="none" spc="0" normalizeH="0" baseline="0" noProof="0" dirty="0">
              <a:ln>
                <a:noFill/>
              </a:ln>
              <a:solidFill>
                <a:prstClr val="black"/>
              </a:solidFill>
              <a:effectLst/>
              <a:uLnTx/>
              <a:uFillTx/>
              <a:latin typeface="Arial"/>
              <a:cs typeface="Arial"/>
            </a:endParaRPr>
          </a:p>
          <a:p>
            <a:pPr marL="285750" indent="-285750" defTabSz="457200">
              <a:buFont typeface="Arial"/>
              <a:buChar char="•"/>
              <a:defRPr/>
            </a:pPr>
            <a:r>
              <a:rPr lang="en-GB" sz="1400" dirty="0">
                <a:solidFill>
                  <a:prstClr val="black"/>
                </a:solidFill>
                <a:latin typeface="Arial"/>
                <a:cs typeface="Arial"/>
              </a:rPr>
              <a:t>Oxford University Hospital NHS Foundation Trust</a:t>
            </a:r>
            <a:endParaRPr lang="en-GB" sz="1400" dirty="0">
              <a:solidFill>
                <a:prstClr val="black"/>
              </a:solidFill>
              <a:latin typeface="Arial" panose="020B0604020202020204" pitchFamily="34" charset="0"/>
              <a:cs typeface="Arial" panose="020B0604020202020204" pitchFamily="34" charset="0"/>
            </a:endParaRPr>
          </a:p>
          <a:p>
            <a:pPr marL="285750" indent="-285750" defTabSz="457200">
              <a:buFont typeface="Arial"/>
              <a:buChar char="•"/>
              <a:defRPr/>
            </a:pPr>
            <a:r>
              <a:rPr lang="en-GB" sz="1400" dirty="0">
                <a:solidFill>
                  <a:prstClr val="black"/>
                </a:solidFill>
                <a:latin typeface="Arial"/>
                <a:cs typeface="Arial"/>
              </a:rPr>
              <a:t>Royal Berkshire Hospital NHS Foundation Trust</a:t>
            </a:r>
            <a:endParaRPr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defTabSz="457200">
              <a:buFont typeface="Arial"/>
              <a:buChar char="•"/>
              <a:defRPr/>
            </a:pPr>
            <a:r>
              <a:rPr lang="en-GB" sz="1400" dirty="0">
                <a:solidFill>
                  <a:prstClr val="black"/>
                </a:solidFill>
                <a:latin typeface="Arial"/>
                <a:cs typeface="Arial"/>
              </a:rPr>
              <a:t>Buckinghamshire Healthcare NHS Trust</a:t>
            </a:r>
          </a:p>
          <a:p>
            <a:pPr marL="285750" indent="-285750" defTabSz="457200">
              <a:buFont typeface="Arial"/>
              <a:buChar char="•"/>
              <a:defRPr/>
            </a:pPr>
            <a:r>
              <a:rPr lang="en-GB" sz="1400" dirty="0">
                <a:solidFill>
                  <a:prstClr val="black"/>
                </a:solidFill>
                <a:latin typeface="Arial"/>
                <a:cs typeface="Arial"/>
              </a:rPr>
              <a:t>Great Western Hospital NHS Foundation Trust </a:t>
            </a:r>
            <a:endParaRPr lang="en-GB" sz="1400" b="0" i="0" u="none" strike="noStrike" kern="1200" cap="none" spc="0" normalizeH="0" baseline="0" noProof="0" dirty="0">
              <a:ln>
                <a:noFill/>
              </a:ln>
              <a:solidFill>
                <a:prstClr val="black"/>
              </a:solidFill>
              <a:effectLst/>
              <a:uLnTx/>
              <a:uFillTx/>
              <a:latin typeface="Arial"/>
              <a:cs typeface="Arial"/>
            </a:endParaRPr>
          </a:p>
          <a:p>
            <a:pPr marR="0" lvl="0" algn="l" defTabSz="457200" rtl="0" eaLnBrk="1" fontAlgn="auto" latinLnBrk="0" hangingPunct="1">
              <a:lnSpc>
                <a:spcPct val="100000"/>
              </a:lnSpc>
              <a:spcBef>
                <a:spcPts val="0"/>
              </a:spcBef>
              <a:spcAft>
                <a:spcPts val="0"/>
              </a:spcAft>
              <a:buClrTx/>
              <a:buSzTx/>
              <a:tabLst/>
              <a:defRPr/>
            </a:pPr>
            <a:endParaRPr lang="en-GB" sz="1400" dirty="0">
              <a:solidFill>
                <a:prstClr val="black"/>
              </a:solidFill>
              <a:latin typeface="Arial" panose="020B0604020202020204" pitchFamily="34" charset="0"/>
              <a:cs typeface="Arial" panose="020B060402020202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GB" sz="1400" b="1" i="0" u="none" strike="noStrike" kern="1200" cap="none" spc="0" normalizeH="0" baseline="0" noProof="0" dirty="0">
                <a:ln>
                  <a:noFill/>
                </a:ln>
                <a:solidFill>
                  <a:prstClr val="black"/>
                </a:solidFill>
                <a:effectLst/>
                <a:uLnTx/>
                <a:uFillTx/>
                <a:latin typeface="Arial"/>
                <a:cs typeface="Arial"/>
              </a:rPr>
              <a:t>Education and resources</a:t>
            </a:r>
            <a:r>
              <a:rPr lang="en-GB" sz="1400" b="1" dirty="0">
                <a:solidFill>
                  <a:prstClr val="black"/>
                </a:solidFill>
                <a:latin typeface="Arial"/>
                <a:cs typeface="Arial"/>
              </a:rPr>
              <a:t>:</a:t>
            </a:r>
          </a:p>
          <a:p>
            <a:pPr marL="171450" indent="-171450">
              <a:spcBef>
                <a:spcPts val="300"/>
              </a:spcBef>
              <a:buFont typeface="Arial" panose="020B0604020202020204" pitchFamily="34" charset="0"/>
              <a:buChar char="•"/>
            </a:pPr>
            <a:r>
              <a:rPr lang="en-GB" sz="1400" dirty="0">
                <a:latin typeface="Arial"/>
                <a:cs typeface="Arial"/>
              </a:rPr>
              <a:t>Access </a:t>
            </a:r>
            <a:r>
              <a:rPr lang="en-GB" sz="1400" dirty="0">
                <a:latin typeface="Arial"/>
                <a:cs typeface="Arial"/>
                <a:hlinkClick r:id="rId2"/>
              </a:rPr>
              <a:t>CRUK non-specific symptoms web pages</a:t>
            </a:r>
            <a:endParaRPr lang="en-GB" sz="1400" dirty="0">
              <a:latin typeface="Arial"/>
              <a:cs typeface="Arial"/>
            </a:endParaRPr>
          </a:p>
          <a:p>
            <a:pPr marL="171450" indent="-171450">
              <a:spcBef>
                <a:spcPts val="300"/>
              </a:spcBef>
              <a:buFont typeface="Arial" panose="020B0604020202020204" pitchFamily="34" charset="0"/>
              <a:buChar char="•"/>
            </a:pPr>
            <a:r>
              <a:rPr lang="en-GB" sz="1400" dirty="0">
                <a:latin typeface="Arial"/>
                <a:cs typeface="Arial"/>
              </a:rPr>
              <a:t>Listen to Dr Neil Smith talk about </a:t>
            </a:r>
            <a:r>
              <a:rPr lang="en-GB" sz="1400" dirty="0">
                <a:latin typeface="Arial"/>
                <a:cs typeface="Arial"/>
                <a:hlinkClick r:id="rId3"/>
              </a:rPr>
              <a:t>the main considerations when managing people who present with vague symptoms </a:t>
            </a:r>
            <a:endParaRPr lang="en-GB" sz="1400" dirty="0">
              <a:latin typeface="Arial"/>
              <a:cs typeface="Arial"/>
            </a:endParaRPr>
          </a:p>
          <a:p>
            <a:pPr marL="171450" indent="-171450">
              <a:spcBef>
                <a:spcPts val="300"/>
              </a:spcBef>
              <a:buFont typeface="Arial" panose="020B0604020202020204" pitchFamily="34" charset="0"/>
              <a:buChar char="•"/>
            </a:pPr>
            <a:r>
              <a:rPr lang="en-GB" sz="1400" dirty="0">
                <a:latin typeface="Arial"/>
                <a:cs typeface="Arial"/>
                <a:hlinkClick r:id="rId4"/>
              </a:rPr>
              <a:t>Gateway C n</a:t>
            </a:r>
            <a:r>
              <a:rPr lang="en-GB" sz="1400" u="sng" dirty="0">
                <a:latin typeface="Arial"/>
                <a:cs typeface="Arial"/>
                <a:hlinkClick r:id="rId4"/>
              </a:rPr>
              <a:t>on-specific s</a:t>
            </a:r>
            <a:r>
              <a:rPr lang="en-GB" sz="1400" dirty="0">
                <a:latin typeface="Arial"/>
                <a:cs typeface="Arial"/>
                <a:hlinkClick r:id="rId4"/>
              </a:rPr>
              <a:t>ymptoms course  </a:t>
            </a:r>
            <a:endParaRPr lang="en-GB" sz="1400" dirty="0">
              <a:latin typeface="Arial"/>
              <a:cs typeface="Arial"/>
            </a:endParaRPr>
          </a:p>
          <a:p>
            <a:pPr marL="171450" indent="-171450">
              <a:spcBef>
                <a:spcPts val="300"/>
              </a:spcBef>
              <a:buFont typeface="Arial" panose="020B0604020202020204" pitchFamily="34" charset="0"/>
              <a:buChar char="•"/>
            </a:pPr>
            <a:r>
              <a:rPr lang="en-GB" sz="1400" dirty="0">
                <a:solidFill>
                  <a:prstClr val="black"/>
                </a:solidFill>
                <a:latin typeface="Arial"/>
                <a:cs typeface="Arial"/>
              </a:rPr>
              <a:t>Read about the </a:t>
            </a:r>
            <a:r>
              <a:rPr lang="en-GB" sz="1400" dirty="0">
                <a:solidFill>
                  <a:prstClr val="black"/>
                </a:solidFill>
                <a:latin typeface="Arial"/>
                <a:cs typeface="Arial"/>
                <a:hlinkClick r:id="rId5">
                  <a:extLst>
                    <a:ext uri="{A12FA001-AC4F-418D-AE19-62706E023703}">
                      <ahyp:hlinkClr xmlns:ahyp="http://schemas.microsoft.com/office/drawing/2018/hyperlinkcolor" val="tx"/>
                    </a:ext>
                  </a:extLst>
                </a:hlinkClick>
              </a:rPr>
              <a:t>management of non-specific signs and symptoms of suspected cancer</a:t>
            </a:r>
            <a:r>
              <a:rPr lang="en-GB" sz="1400" dirty="0">
                <a:solidFill>
                  <a:prstClr val="black"/>
                </a:solidFill>
                <a:latin typeface="Arial"/>
                <a:cs typeface="Arial"/>
              </a:rPr>
              <a:t> on Doctors Net (free but login required)</a:t>
            </a:r>
            <a:endParaRPr lang="en-GB" sz="1400" b="0" i="0" u="none" strike="noStrike" kern="1200" cap="none" spc="0" normalizeH="0" baseline="0" noProof="0" dirty="0">
              <a:ln>
                <a:noFill/>
              </a:ln>
              <a:solidFill>
                <a:prstClr val="black"/>
              </a:solidFill>
              <a:effectLst/>
              <a:uLnTx/>
              <a:uFillTx/>
              <a:latin typeface="Arial"/>
              <a:cs typeface="Arial"/>
            </a:endParaRPr>
          </a:p>
        </p:txBody>
      </p:sp>
      <p:sp>
        <p:nvSpPr>
          <p:cNvPr id="10" name="Slide Number Placeholder 9">
            <a:extLst>
              <a:ext uri="{FF2B5EF4-FFF2-40B4-BE49-F238E27FC236}">
                <a16:creationId xmlns:a16="http://schemas.microsoft.com/office/drawing/2014/main" id="{06C448AB-EC7D-C838-C083-B2786733A68A}"/>
              </a:ext>
            </a:extLst>
          </p:cNvPr>
          <p:cNvSpPr>
            <a:spLocks noGrp="1"/>
          </p:cNvSpPr>
          <p:nvPr>
            <p:ph type="sldNum" sz="quarter" idx="12"/>
          </p:nvPr>
        </p:nvSpPr>
        <p:spPr/>
        <p:txBody>
          <a:bodyPr/>
          <a:lstStyle/>
          <a:p>
            <a:fld id="{30916248-1575-4D68-B685-83B6B91252A1}" type="slidenum">
              <a:rPr lang="en-GB" smtClean="0"/>
              <a:t>30</a:t>
            </a:fld>
            <a:endParaRPr lang="en-GB"/>
          </a:p>
        </p:txBody>
      </p:sp>
      <p:pic>
        <p:nvPicPr>
          <p:cNvPr id="7" name="Picture 6" descr="A blue and white logo">
            <a:extLst>
              <a:ext uri="{FF2B5EF4-FFF2-40B4-BE49-F238E27FC236}">
                <a16:creationId xmlns:a16="http://schemas.microsoft.com/office/drawing/2014/main" id="{17466015-F671-25AD-08BA-F2539522A0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363210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8D3B4-2416-BA6D-5C57-40C1F859FB1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60FA263-F13C-B57C-AD31-25296F2A18BE}"/>
              </a:ext>
            </a:extLst>
          </p:cNvPr>
          <p:cNvSpPr txBox="1">
            <a:spLocks/>
          </p:cNvSpPr>
          <p:nvPr/>
        </p:nvSpPr>
        <p:spPr>
          <a:xfrm>
            <a:off x="202623" y="369349"/>
            <a:ext cx="9554441" cy="4714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Safety netting</a:t>
            </a:r>
            <a:endParaRPr lang="en-GB" sz="3600" dirty="0">
              <a:solidFill>
                <a:srgbClr val="005EB8"/>
              </a:solidFill>
              <a:latin typeface="Arial"/>
              <a:cs typeface="Arial"/>
            </a:endParaRPr>
          </a:p>
        </p:txBody>
      </p:sp>
      <p:sp>
        <p:nvSpPr>
          <p:cNvPr id="6" name="TextBox 5">
            <a:extLst>
              <a:ext uri="{FF2B5EF4-FFF2-40B4-BE49-F238E27FC236}">
                <a16:creationId xmlns:a16="http://schemas.microsoft.com/office/drawing/2014/main" id="{9A5B1138-73CC-E8A9-A93A-C2E7DC370092}"/>
              </a:ext>
            </a:extLst>
          </p:cNvPr>
          <p:cNvSpPr txBox="1"/>
          <p:nvPr/>
        </p:nvSpPr>
        <p:spPr>
          <a:xfrm>
            <a:off x="111021" y="1368554"/>
            <a:ext cx="11763477" cy="523220"/>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Safety netting is a diagnostic management strategy that ensures patients with potential cancer symptoms are monitored until they are explained or resolved, or the patient is referred.</a:t>
            </a:r>
          </a:p>
        </p:txBody>
      </p:sp>
      <p:pic>
        <p:nvPicPr>
          <p:cNvPr id="7" name="Picture 6">
            <a:extLst>
              <a:ext uri="{FF2B5EF4-FFF2-40B4-BE49-F238E27FC236}">
                <a16:creationId xmlns:a16="http://schemas.microsoft.com/office/drawing/2014/main" id="{7BDD8428-8CAB-5FAA-C213-A557092A45E0}"/>
              </a:ext>
            </a:extLst>
          </p:cNvPr>
          <p:cNvPicPr>
            <a:picLocks noChangeAspect="1"/>
          </p:cNvPicPr>
          <p:nvPr/>
        </p:nvPicPr>
        <p:blipFill rotWithShape="1">
          <a:blip r:embed="rId2"/>
          <a:srcRect b="1031"/>
          <a:stretch/>
        </p:blipFill>
        <p:spPr>
          <a:xfrm>
            <a:off x="202623" y="1916525"/>
            <a:ext cx="4361872" cy="4872272"/>
          </a:xfrm>
          <a:prstGeom prst="rect">
            <a:avLst/>
          </a:prstGeom>
          <a:ln>
            <a:noFill/>
          </a:ln>
        </p:spPr>
      </p:pic>
      <p:sp>
        <p:nvSpPr>
          <p:cNvPr id="9" name="TextBox 8">
            <a:extLst>
              <a:ext uri="{FF2B5EF4-FFF2-40B4-BE49-F238E27FC236}">
                <a16:creationId xmlns:a16="http://schemas.microsoft.com/office/drawing/2014/main" id="{FE295305-7068-1BF5-5A83-F7816968C1AE}"/>
              </a:ext>
            </a:extLst>
          </p:cNvPr>
          <p:cNvSpPr txBox="1"/>
          <p:nvPr/>
        </p:nvSpPr>
        <p:spPr>
          <a:xfrm>
            <a:off x="4731330" y="1999126"/>
            <a:ext cx="4361872" cy="523220"/>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a:cs typeface="Arial"/>
              </a:rPr>
              <a:t>For a summary of CRUK top safety netting actions, click on the image</a:t>
            </a:r>
            <a:endParaRPr lang="en-GB" sz="1400" b="0" i="0" u="none" strike="noStrike" kern="1200" cap="none" spc="0" normalizeH="0" baseline="0" noProof="0">
              <a:ln>
                <a:noFill/>
              </a:ln>
              <a:solidFill>
                <a:prstClr val="black"/>
              </a:solidFill>
              <a:effectLst/>
              <a:uLnTx/>
              <a:uFillTx/>
              <a:latin typeface="Arial"/>
              <a:cs typeface="Arial"/>
            </a:endParaRPr>
          </a:p>
        </p:txBody>
      </p:sp>
      <p:pic>
        <p:nvPicPr>
          <p:cNvPr id="10" name="Picture 9">
            <a:hlinkClick r:id="rId3"/>
            <a:extLst>
              <a:ext uri="{FF2B5EF4-FFF2-40B4-BE49-F238E27FC236}">
                <a16:creationId xmlns:a16="http://schemas.microsoft.com/office/drawing/2014/main" id="{3C26C42B-E10B-17DE-44D7-3960A460DC90}"/>
              </a:ext>
            </a:extLst>
          </p:cNvPr>
          <p:cNvPicPr>
            <a:picLocks noChangeAspect="1"/>
          </p:cNvPicPr>
          <p:nvPr/>
        </p:nvPicPr>
        <p:blipFill>
          <a:blip r:embed="rId4"/>
          <a:stretch>
            <a:fillRect/>
          </a:stretch>
        </p:blipFill>
        <p:spPr>
          <a:xfrm>
            <a:off x="9260037" y="1865934"/>
            <a:ext cx="2433605" cy="3260672"/>
          </a:xfrm>
          <a:prstGeom prst="rect">
            <a:avLst/>
          </a:prstGeom>
          <a:ln>
            <a:solidFill>
              <a:srgbClr val="0070C0"/>
            </a:solidFill>
          </a:ln>
        </p:spPr>
      </p:pic>
      <p:sp>
        <p:nvSpPr>
          <p:cNvPr id="12" name="TextBox 11">
            <a:extLst>
              <a:ext uri="{FF2B5EF4-FFF2-40B4-BE49-F238E27FC236}">
                <a16:creationId xmlns:a16="http://schemas.microsoft.com/office/drawing/2014/main" id="{D6768888-81D9-41D7-E234-A01F76469B34}"/>
              </a:ext>
            </a:extLst>
          </p:cNvPr>
          <p:cNvSpPr txBox="1"/>
          <p:nvPr/>
        </p:nvSpPr>
        <p:spPr>
          <a:xfrm>
            <a:off x="4731329" y="2623067"/>
            <a:ext cx="4541980" cy="738664"/>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cs typeface="Arial"/>
              </a:rPr>
              <a:t>Learn more about safety netting and the Cancer Research UK resources by visiting their </a:t>
            </a:r>
            <a:r>
              <a:rPr kumimoji="0" lang="en-GB" sz="1400" b="0" i="0" u="sng" strike="noStrike" kern="1200" cap="none" spc="0" normalizeH="0" baseline="0" noProof="0">
                <a:ln>
                  <a:noFill/>
                </a:ln>
                <a:solidFill>
                  <a:srgbClr val="0070C0"/>
                </a:solidFill>
                <a:effectLst/>
                <a:uLnTx/>
                <a:uFillTx/>
                <a:latin typeface="Arial"/>
                <a:cs typeface="Arial"/>
                <a:hlinkClick r:id="rId5">
                  <a:extLst>
                    <a:ext uri="{A12FA001-AC4F-418D-AE19-62706E023703}">
                      <ahyp:hlinkClr xmlns:ahyp="http://schemas.microsoft.com/office/drawing/2018/hyperlinkcolor" val="tx"/>
                    </a:ext>
                  </a:extLst>
                </a:hlinkClick>
              </a:rPr>
              <a:t>safety netting hub.</a:t>
            </a:r>
            <a:endParaRPr kumimoji="0" lang="en-GB" sz="1400" b="0" i="0" u="none" strike="noStrike" kern="1200" cap="none" spc="0" normalizeH="0" baseline="0" noProof="0">
              <a:ln>
                <a:noFill/>
              </a:ln>
              <a:solidFill>
                <a:srgbClr val="0070C0"/>
              </a:solidFill>
              <a:effectLst/>
              <a:uLnTx/>
              <a:uFillTx/>
              <a:latin typeface="Arial"/>
              <a:cs typeface="Arial"/>
              <a:hlinkClick r:id="rId5">
                <a:extLst>
                  <a:ext uri="{A12FA001-AC4F-418D-AE19-62706E023703}">
                    <ahyp:hlinkClr xmlns:ahyp="http://schemas.microsoft.com/office/drawing/2018/hyperlinkcolor" val="tx"/>
                  </a:ext>
                </a:extLst>
              </a:hlinkClick>
            </a:endParaRPr>
          </a:p>
        </p:txBody>
      </p:sp>
      <p:sp>
        <p:nvSpPr>
          <p:cNvPr id="13" name="TextBox 12">
            <a:extLst>
              <a:ext uri="{FF2B5EF4-FFF2-40B4-BE49-F238E27FC236}">
                <a16:creationId xmlns:a16="http://schemas.microsoft.com/office/drawing/2014/main" id="{7AA15D88-79FA-F542-E478-C8B2AEFA0922}"/>
              </a:ext>
            </a:extLst>
          </p:cNvPr>
          <p:cNvSpPr txBox="1"/>
          <p:nvPr/>
        </p:nvSpPr>
        <p:spPr>
          <a:xfrm>
            <a:off x="4731329" y="4591475"/>
            <a:ext cx="7029968" cy="1515800"/>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Arial"/>
                <a:cs typeface="Arial"/>
              </a:rPr>
              <a:t>Ardens safety netting resources:</a:t>
            </a:r>
            <a:endParaRPr lang="en-GB" sz="1400" b="1" i="0" u="none" strike="noStrike" kern="1200" cap="none" spc="0" normalizeH="0" baseline="0" noProof="0">
              <a:ln>
                <a:noFill/>
              </a:ln>
              <a:solidFill>
                <a:prstClr val="black"/>
              </a:solidFill>
              <a:effectLst/>
              <a:uLnTx/>
              <a:uFillTx/>
              <a:latin typeface="Arial"/>
              <a:cs typeface="Arial"/>
            </a:endParaRPr>
          </a:p>
          <a:p>
            <a:pPr marL="171450" marR="0" lvl="0" indent="-171450" algn="l" defTabSz="914400" rtl="0" eaLnBrk="1" fontAlgn="auto" latinLnBrk="0" hangingPunct="1">
              <a:lnSpc>
                <a:spcPct val="100000"/>
              </a:lnSpc>
              <a:spcBef>
                <a:spcPts val="300"/>
              </a:spcBef>
              <a:spcAft>
                <a:spcPts val="0"/>
              </a:spcAft>
              <a:buClrTx/>
              <a:buSzTx/>
              <a:buFont typeface="Arial"/>
              <a:buChar char="•"/>
              <a:tabLst/>
              <a:defRPr/>
            </a:pPr>
            <a:endParaRPr lang="en-GB" sz="1000">
              <a:solidFill>
                <a:prstClr val="black"/>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a:cs typeface="Arial"/>
              </a:rPr>
              <a:t>Click here for </a:t>
            </a:r>
            <a:r>
              <a:rPr kumimoji="0" lang="en-GB" sz="1400" b="1" i="0" u="none" strike="noStrike" kern="1200" cap="none" spc="0" normalizeH="0" baseline="0" noProof="0">
                <a:ln>
                  <a:noFill/>
                </a:ln>
                <a:solidFill>
                  <a:srgbClr val="0070C0"/>
                </a:solidFill>
                <a:effectLst/>
                <a:uLnTx/>
                <a:uFillTx/>
                <a:latin typeface="Arial"/>
                <a:cs typeface="Arial"/>
                <a:hlinkClick r:id="rId6">
                  <a:extLst>
                    <a:ext uri="{A12FA001-AC4F-418D-AE19-62706E023703}">
                      <ahyp:hlinkClr xmlns:ahyp="http://schemas.microsoft.com/office/drawing/2018/hyperlinkcolor" val="tx"/>
                    </a:ext>
                  </a:extLst>
                </a:hlinkClick>
              </a:rPr>
              <a:t>Cancer Recognition</a:t>
            </a:r>
            <a:r>
              <a:rPr kumimoji="0" lang="en-GB" sz="1400" b="1" i="0" u="none" strike="noStrike" kern="1200" cap="none" spc="0" normalizeH="0" baseline="0" noProof="0">
                <a:ln>
                  <a:noFill/>
                </a:ln>
                <a:solidFill>
                  <a:srgbClr val="0070C0"/>
                </a:solidFill>
                <a:effectLst/>
                <a:uLnTx/>
                <a:uFillTx/>
                <a:latin typeface="Arial"/>
                <a:cs typeface="Arial"/>
              </a:rPr>
              <a:t>  </a:t>
            </a:r>
            <a:endParaRPr lang="en-GB" sz="1400" b="1" i="0" u="none" strike="noStrike" kern="1200" cap="none" spc="0" normalizeH="0" baseline="0" noProof="0">
              <a:ln>
                <a:noFill/>
              </a:ln>
              <a:solidFill>
                <a:srgbClr val="0070C0"/>
              </a:solidFill>
              <a:effectLst/>
              <a:uLnTx/>
              <a:uFillTx/>
              <a:latin typeface="Arial"/>
              <a:cs typeface="Arial"/>
            </a:endParaRPr>
          </a:p>
          <a:p>
            <a:pPr marL="285750" marR="0" lvl="0" indent="-285750" algn="l" defTabSz="9144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a:cs typeface="Arial"/>
              </a:rPr>
              <a:t>Click here for </a:t>
            </a:r>
            <a:r>
              <a:rPr kumimoji="0" lang="en-GB" sz="1400" b="1" i="0" u="none" strike="noStrike" kern="1200" cap="none" spc="0" normalizeH="0" baseline="0" noProof="0">
                <a:ln>
                  <a:noFill/>
                </a:ln>
                <a:solidFill>
                  <a:srgbClr val="0070C0"/>
                </a:solidFill>
                <a:effectLst/>
                <a:uLnTx/>
                <a:uFillTx/>
                <a:latin typeface="Arial"/>
                <a:cs typeface="Arial"/>
                <a:hlinkClick r:id="rId7">
                  <a:extLst>
                    <a:ext uri="{A12FA001-AC4F-418D-AE19-62706E023703}">
                      <ahyp:hlinkClr xmlns:ahyp="http://schemas.microsoft.com/office/drawing/2018/hyperlinkcolor" val="tx"/>
                    </a:ext>
                  </a:extLst>
                </a:hlinkClick>
              </a:rPr>
              <a:t>Referral Safety Netting Letter</a:t>
            </a:r>
            <a:endParaRPr lang="en-GB" sz="1400" b="1" i="0" u="none" strike="noStrike" kern="1200" cap="none" spc="0" normalizeH="0" baseline="0" noProof="0">
              <a:ln>
                <a:noFill/>
              </a:ln>
              <a:solidFill>
                <a:srgbClr val="0070C0"/>
              </a:solidFill>
              <a:effectLst/>
              <a:uLnTx/>
              <a:uFillTx/>
              <a:latin typeface="Arial"/>
              <a:cs typeface="Arial"/>
            </a:endParaRPr>
          </a:p>
          <a:p>
            <a:pPr marL="285750" marR="0" lvl="0" indent="-285750" algn="l" defTabSz="9144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a:cs typeface="Arial"/>
              </a:rPr>
              <a:t>Click here for </a:t>
            </a:r>
            <a:r>
              <a:rPr kumimoji="0" lang="en-GB" sz="1400" b="1" i="0" u="none" strike="noStrike" kern="1200" cap="none" spc="0" normalizeH="0" baseline="0" noProof="0">
                <a:ln>
                  <a:noFill/>
                </a:ln>
                <a:solidFill>
                  <a:srgbClr val="0070C0"/>
                </a:solidFill>
                <a:effectLst/>
                <a:uLnTx/>
                <a:uFillTx/>
                <a:latin typeface="Arial"/>
                <a:cs typeface="Arial"/>
                <a:hlinkClick r:id="rId8">
                  <a:extLst>
                    <a:ext uri="{A12FA001-AC4F-418D-AE19-62706E023703}">
                      <ahyp:hlinkClr xmlns:ahyp="http://schemas.microsoft.com/office/drawing/2018/hyperlinkcolor" val="tx"/>
                    </a:ext>
                  </a:extLst>
                </a:hlinkClick>
              </a:rPr>
              <a:t>Referral Safety Netting  - Email Referral Tracking </a:t>
            </a:r>
            <a:endParaRPr lang="en-GB" sz="1400" b="1" i="0" u="none" strike="noStrike" kern="1200" cap="none" spc="0" normalizeH="0" baseline="0" noProof="0">
              <a:ln>
                <a:noFill/>
              </a:ln>
              <a:solidFill>
                <a:srgbClr val="0070C0"/>
              </a:solidFill>
              <a:effectLst/>
              <a:uLnTx/>
              <a:uFillTx/>
              <a:latin typeface="Arial"/>
              <a:cs typeface="Arial"/>
            </a:endParaRPr>
          </a:p>
          <a:p>
            <a:pPr marL="285750" marR="0" lvl="0" indent="-285750" algn="l" defTabSz="914400" rtl="0" eaLnBrk="1" fontAlgn="auto" latinLnBrk="0" hangingPunct="1">
              <a:lnSpc>
                <a:spcPct val="100000"/>
              </a:lnSpc>
              <a:spcBef>
                <a:spcPts val="300"/>
              </a:spcBef>
              <a:spcAft>
                <a:spcPts val="0"/>
              </a:spcAft>
              <a:buClrTx/>
              <a:buSzTx/>
              <a:buFont typeface="Arial"/>
              <a:buChar char="•"/>
              <a:tabLst/>
              <a:defRPr/>
            </a:pPr>
            <a:r>
              <a:rPr kumimoji="0" lang="en-GB" sz="1400" b="0" i="0" u="none" strike="noStrike" kern="1200" cap="none" spc="0" normalizeH="0" baseline="0" noProof="0">
                <a:ln>
                  <a:noFill/>
                </a:ln>
                <a:solidFill>
                  <a:prstClr val="black"/>
                </a:solidFill>
                <a:effectLst/>
                <a:uLnTx/>
                <a:uFillTx/>
                <a:latin typeface="Arial"/>
                <a:cs typeface="Arial"/>
              </a:rPr>
              <a:t>Click here for </a:t>
            </a:r>
            <a:r>
              <a:rPr kumimoji="0" lang="en-GB" sz="1400" b="1" i="0" u="none" strike="noStrike" kern="1200" cap="none" spc="0" normalizeH="0" baseline="0" noProof="0">
                <a:ln>
                  <a:noFill/>
                </a:ln>
                <a:solidFill>
                  <a:srgbClr val="0070C0"/>
                </a:solidFill>
                <a:effectLst/>
                <a:uLnTx/>
                <a:uFillTx/>
                <a:latin typeface="Arial"/>
                <a:cs typeface="Arial"/>
                <a:hlinkClick r:id="rId9">
                  <a:extLst>
                    <a:ext uri="{A12FA001-AC4F-418D-AE19-62706E023703}">
                      <ahyp:hlinkClr xmlns:ahyp="http://schemas.microsoft.com/office/drawing/2018/hyperlinkcolor" val="tx"/>
                    </a:ext>
                  </a:extLst>
                </a:hlinkClick>
              </a:rPr>
              <a:t>Referral Safety Netting  - Referral Tracking</a:t>
            </a:r>
            <a:endParaRPr lang="en-GB" sz="1400">
              <a:solidFill>
                <a:srgbClr val="0070C0"/>
              </a:solidFill>
              <a:latin typeface="Aptos"/>
              <a:cs typeface="Arial"/>
              <a:hlinkClick r:id="rId9">
                <a:extLst>
                  <a:ext uri="{A12FA001-AC4F-418D-AE19-62706E023703}">
                    <ahyp:hlinkClr xmlns:ahyp="http://schemas.microsoft.com/office/drawing/2018/hyperlinkcolor" val="tx"/>
                  </a:ext>
                </a:extLst>
              </a:hlinkClick>
            </a:endParaRPr>
          </a:p>
        </p:txBody>
      </p:sp>
      <p:cxnSp>
        <p:nvCxnSpPr>
          <p:cNvPr id="15" name="Straight Arrow Connector 14">
            <a:extLst>
              <a:ext uri="{FF2B5EF4-FFF2-40B4-BE49-F238E27FC236}">
                <a16:creationId xmlns:a16="http://schemas.microsoft.com/office/drawing/2014/main" id="{2EE46F65-16FA-7E6B-9D5F-01B0AD1871AD}"/>
              </a:ext>
            </a:extLst>
          </p:cNvPr>
          <p:cNvCxnSpPr>
            <a:cxnSpLocks/>
          </p:cNvCxnSpPr>
          <p:nvPr/>
        </p:nvCxnSpPr>
        <p:spPr>
          <a:xfrm>
            <a:off x="6425901" y="2389113"/>
            <a:ext cx="266730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Slide Number Placeholder 16">
            <a:extLst>
              <a:ext uri="{FF2B5EF4-FFF2-40B4-BE49-F238E27FC236}">
                <a16:creationId xmlns:a16="http://schemas.microsoft.com/office/drawing/2014/main" id="{5D3C340B-BA39-0B68-DEEE-2A581B689FEB}"/>
              </a:ext>
            </a:extLst>
          </p:cNvPr>
          <p:cNvSpPr>
            <a:spLocks noGrp="1"/>
          </p:cNvSpPr>
          <p:nvPr>
            <p:ph type="sldNum" sz="quarter" idx="12"/>
          </p:nvPr>
        </p:nvSpPr>
        <p:spPr/>
        <p:txBody>
          <a:bodyPr/>
          <a:lstStyle/>
          <a:p>
            <a:fld id="{30916248-1575-4D68-B685-83B6B91252A1}" type="slidenum">
              <a:rPr lang="en-GB" smtClean="0"/>
              <a:t>31</a:t>
            </a:fld>
            <a:endParaRPr lang="en-GB"/>
          </a:p>
        </p:txBody>
      </p:sp>
      <p:pic>
        <p:nvPicPr>
          <p:cNvPr id="8" name="Picture 7" descr="A blue and white logo">
            <a:extLst>
              <a:ext uri="{FF2B5EF4-FFF2-40B4-BE49-F238E27FC236}">
                <a16:creationId xmlns:a16="http://schemas.microsoft.com/office/drawing/2014/main" id="{9B86E634-0E64-CFD5-3BCD-18F11FA97A2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848178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1B8A-63D2-8748-B7BD-28ED209898D0}"/>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385A57B-A179-761C-E738-42AF3D98D686}"/>
              </a:ext>
            </a:extLst>
          </p:cNvPr>
          <p:cNvSpPr txBox="1">
            <a:spLocks/>
          </p:cNvSpPr>
          <p:nvPr/>
        </p:nvSpPr>
        <p:spPr>
          <a:xfrm>
            <a:off x="209550" y="382049"/>
            <a:ext cx="7063035"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457200">
              <a:defRPr/>
            </a:pPr>
            <a:r>
              <a:rPr lang="en-GB" sz="3600" dirty="0">
                <a:solidFill>
                  <a:srgbClr val="0070C0"/>
                </a:solidFill>
                <a:latin typeface="Arial"/>
                <a:cs typeface="Arial"/>
              </a:rPr>
              <a:t>DES checklist: Referral practice</a:t>
            </a:r>
          </a:p>
        </p:txBody>
      </p:sp>
      <p:sp>
        <p:nvSpPr>
          <p:cNvPr id="6" name="Slide Number Placeholder 5">
            <a:extLst>
              <a:ext uri="{FF2B5EF4-FFF2-40B4-BE49-F238E27FC236}">
                <a16:creationId xmlns:a16="http://schemas.microsoft.com/office/drawing/2014/main" id="{B64761EE-71C3-1FB0-E993-D09069448750}"/>
              </a:ext>
            </a:extLst>
          </p:cNvPr>
          <p:cNvSpPr>
            <a:spLocks noGrp="1"/>
          </p:cNvSpPr>
          <p:nvPr>
            <p:ph type="sldNum" sz="quarter" idx="12"/>
          </p:nvPr>
        </p:nvSpPr>
        <p:spPr/>
        <p:txBody>
          <a:bodyPr/>
          <a:lstStyle/>
          <a:p>
            <a:fld id="{30916248-1575-4D68-B685-83B6B91252A1}" type="slidenum">
              <a:rPr lang="en-GB" smtClean="0"/>
              <a:t>32</a:t>
            </a:fld>
            <a:endParaRPr lang="en-GB"/>
          </a:p>
        </p:txBody>
      </p:sp>
      <p:graphicFrame>
        <p:nvGraphicFramePr>
          <p:cNvPr id="3" name="Table 2">
            <a:extLst>
              <a:ext uri="{FF2B5EF4-FFF2-40B4-BE49-F238E27FC236}">
                <a16:creationId xmlns:a16="http://schemas.microsoft.com/office/drawing/2014/main" id="{755574DB-1967-93CD-C8E9-7C8FC3C2A0BB}"/>
              </a:ext>
            </a:extLst>
          </p:cNvPr>
          <p:cNvGraphicFramePr>
            <a:graphicFrameLocks noGrp="1"/>
          </p:cNvGraphicFramePr>
          <p:nvPr>
            <p:extLst>
              <p:ext uri="{D42A27DB-BD31-4B8C-83A1-F6EECF244321}">
                <p14:modId xmlns:p14="http://schemas.microsoft.com/office/powerpoint/2010/main" val="2567502537"/>
              </p:ext>
            </p:extLst>
          </p:nvPr>
        </p:nvGraphicFramePr>
        <p:xfrm>
          <a:off x="209550" y="1435100"/>
          <a:ext cx="11645169" cy="5104081"/>
        </p:xfrm>
        <a:graphic>
          <a:graphicData uri="http://schemas.openxmlformats.org/drawingml/2006/table">
            <a:tbl>
              <a:tblPr firstRow="1" bandRow="1"/>
              <a:tblGrid>
                <a:gridCol w="2976706">
                  <a:extLst>
                    <a:ext uri="{9D8B030D-6E8A-4147-A177-3AD203B41FA5}">
                      <a16:colId xmlns:a16="http://schemas.microsoft.com/office/drawing/2014/main" val="903422250"/>
                    </a:ext>
                  </a:extLst>
                </a:gridCol>
                <a:gridCol w="1449419">
                  <a:extLst>
                    <a:ext uri="{9D8B030D-6E8A-4147-A177-3AD203B41FA5}">
                      <a16:colId xmlns:a16="http://schemas.microsoft.com/office/drawing/2014/main" val="1184334335"/>
                    </a:ext>
                  </a:extLst>
                </a:gridCol>
                <a:gridCol w="1281100">
                  <a:extLst>
                    <a:ext uri="{9D8B030D-6E8A-4147-A177-3AD203B41FA5}">
                      <a16:colId xmlns:a16="http://schemas.microsoft.com/office/drawing/2014/main" val="4038362398"/>
                    </a:ext>
                  </a:extLst>
                </a:gridCol>
                <a:gridCol w="5937944">
                  <a:extLst>
                    <a:ext uri="{9D8B030D-6E8A-4147-A177-3AD203B41FA5}">
                      <a16:colId xmlns:a16="http://schemas.microsoft.com/office/drawing/2014/main" val="1717159792"/>
                    </a:ext>
                  </a:extLst>
                </a:gridCol>
              </a:tblGrid>
              <a:tr h="64807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a:solidFill>
                            <a:schemeClr val="bg1"/>
                          </a:solidFill>
                          <a:latin typeface="Arial"/>
                          <a:cs typeface="Arial"/>
                        </a:rPr>
                        <a:t>PCN DES requirements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a:solidFill>
                            <a:schemeClr val="bg1"/>
                          </a:solidFill>
                          <a:latin typeface="Arial"/>
                          <a:cs typeface="Arial"/>
                        </a:rPr>
                        <a:t>Yes (include date)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a:solidFill>
                            <a:schemeClr val="bg1"/>
                          </a:solidFill>
                          <a:latin typeface="Arial"/>
                          <a:cs typeface="Arial"/>
                        </a:rPr>
                        <a:t>No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l"/>
                      <a:r>
                        <a:rPr lang="en-US" sz="1200">
                          <a:solidFill>
                            <a:schemeClr val="bg1"/>
                          </a:solidFill>
                          <a:latin typeface="Arial"/>
                          <a:cs typeface="Arial"/>
                        </a:rPr>
                        <a:t>If Yes, please provide further detail of how you have met the PCN components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2801379367"/>
                  </a:ext>
                </a:extLst>
              </a:tr>
              <a:tr h="7426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1">
                          <a:solidFill>
                            <a:schemeClr val="bg1"/>
                          </a:solidFill>
                          <a:latin typeface="Arial"/>
                          <a:cs typeface="Arial"/>
                        </a:rPr>
                        <a:t>Reviewed the quality of referrals for suspected cancer, against the recommendations of NG12?</a:t>
                      </a:r>
                      <a:endParaRPr lang="en-GB" sz="1200" b="1">
                        <a:solidFill>
                          <a:schemeClr val="bg1"/>
                        </a:solidFill>
                        <a:effectLst/>
                        <a:latin typeface="Arial"/>
                        <a:cs typeface="Arial"/>
                      </a:endParaRP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83588"/>
                  </a:ext>
                </a:extLst>
              </a:tr>
              <a:tr h="7426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1">
                          <a:solidFill>
                            <a:schemeClr val="bg1"/>
                          </a:solidFill>
                          <a:effectLst/>
                          <a:latin typeface="Arial"/>
                          <a:cs typeface="Arial"/>
                        </a:rPr>
                        <a:t>Made use of clinical decision support tools?</a:t>
                      </a: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771715"/>
                  </a:ext>
                </a:extLst>
              </a:tr>
              <a:tr h="7426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1">
                          <a:solidFill>
                            <a:schemeClr val="bg1"/>
                          </a:solidFill>
                          <a:effectLst/>
                          <a:latin typeface="Arial"/>
                          <a:cs typeface="Arial"/>
                        </a:rPr>
                        <a:t>Accessed data available to identify cancer tumour groups to focus on?</a:t>
                      </a:r>
                      <a:endParaRPr lang="en-GB" sz="1200">
                        <a:solidFill>
                          <a:schemeClr val="bg1"/>
                        </a:solidFill>
                        <a:effectLst/>
                        <a:latin typeface="Arial"/>
                        <a:cs typeface="Arial"/>
                      </a:endParaRP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7672397"/>
                  </a:ext>
                </a:extLst>
              </a:tr>
              <a:tr h="7426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1">
                          <a:solidFill>
                            <a:schemeClr val="bg1"/>
                          </a:solidFill>
                          <a:effectLst/>
                          <a:latin typeface="Arial"/>
                          <a:cs typeface="Arial"/>
                        </a:rPr>
                        <a:t>Met safety netting requirements?</a:t>
                      </a: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7759657"/>
                  </a:ext>
                </a:extLst>
              </a:tr>
              <a:tr h="7426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1">
                          <a:solidFill>
                            <a:schemeClr val="bg1"/>
                          </a:solidFill>
                          <a:effectLst/>
                          <a:latin typeface="Arial"/>
                          <a:ea typeface="Times New Roman" panose="02020603050405020304" pitchFamily="18" charset="0"/>
                          <a:cs typeface="Arial"/>
                        </a:rPr>
                        <a:t>Conducted a review of diagnosis via emergency presentation of diagnosis at stage 3/4</a:t>
                      </a:r>
                      <a:endParaRPr lang="en-GB" sz="1200" b="1">
                        <a:solidFill>
                          <a:schemeClr val="bg1"/>
                        </a:solidFill>
                        <a:effectLst/>
                        <a:latin typeface="Arial"/>
                        <a:cs typeface="Arial"/>
                      </a:endParaRP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62954"/>
                  </a:ext>
                </a:extLst>
              </a:tr>
              <a:tr h="74266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GB" sz="1200" b="1">
                          <a:solidFill>
                            <a:schemeClr val="bg1"/>
                          </a:solidFill>
                          <a:effectLst/>
                          <a:latin typeface="Arial"/>
                          <a:cs typeface="Arial"/>
                        </a:rPr>
                        <a:t>Ensure that all patients are given up to date patient information, in their language? </a:t>
                      </a:r>
                      <a:endParaRPr lang="en-GB" sz="1200">
                        <a:solidFill>
                          <a:schemeClr val="bg1"/>
                        </a:solidFill>
                        <a:effectLst/>
                        <a:latin typeface="Arial"/>
                        <a:cs typeface="Arial"/>
                      </a:endParaRP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endParaRPr lang="en-US" sz="1200">
                        <a:solidFill>
                          <a:schemeClr val="tx1"/>
                        </a:solidFill>
                        <a:latin typeface="Arial"/>
                        <a:cs typeface="Arial"/>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954627"/>
                  </a:ext>
                </a:extLst>
              </a:tr>
            </a:tbl>
          </a:graphicData>
        </a:graphic>
      </p:graphicFrame>
      <p:pic>
        <p:nvPicPr>
          <p:cNvPr id="9" name="Picture 8" descr="A blue and white logo">
            <a:extLst>
              <a:ext uri="{FF2B5EF4-FFF2-40B4-BE49-F238E27FC236}">
                <a16:creationId xmlns:a16="http://schemas.microsoft.com/office/drawing/2014/main" id="{93710DF1-EE8C-9B7C-2AD9-DAEB27B69E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74183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AFF0-5F40-6D21-C8DF-9F33B74994E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38C2017A-A72F-25B0-5C34-442BB6090A3F}"/>
              </a:ext>
            </a:extLst>
          </p:cNvPr>
          <p:cNvSpPr txBox="1">
            <a:spLocks/>
          </p:cNvSpPr>
          <p:nvPr/>
        </p:nvSpPr>
        <p:spPr>
          <a:xfrm>
            <a:off x="177800" y="382049"/>
            <a:ext cx="7063035"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defTabSz="457200">
              <a:defRPr/>
            </a:pPr>
            <a:r>
              <a:rPr lang="en-GB" sz="3600" dirty="0">
                <a:solidFill>
                  <a:srgbClr val="0070C0"/>
                </a:solidFill>
                <a:latin typeface="Arial"/>
                <a:cs typeface="Arial"/>
              </a:rPr>
              <a:t>DES checklist:</a:t>
            </a:r>
            <a:r>
              <a:rPr lang="en-GB" sz="2800" dirty="0">
                <a:solidFill>
                  <a:srgbClr val="0070C0"/>
                </a:solidFill>
                <a:latin typeface="Arial"/>
                <a:cs typeface="Arial"/>
              </a:rPr>
              <a:t> </a:t>
            </a:r>
            <a:r>
              <a:rPr lang="en-GB" sz="3600" dirty="0">
                <a:solidFill>
                  <a:srgbClr val="0070C0"/>
                </a:solidFill>
                <a:latin typeface="Arial"/>
                <a:cs typeface="Arial"/>
              </a:rPr>
              <a:t>FIT</a:t>
            </a:r>
          </a:p>
        </p:txBody>
      </p:sp>
      <p:sp>
        <p:nvSpPr>
          <p:cNvPr id="6" name="Slide Number Placeholder 5">
            <a:extLst>
              <a:ext uri="{FF2B5EF4-FFF2-40B4-BE49-F238E27FC236}">
                <a16:creationId xmlns:a16="http://schemas.microsoft.com/office/drawing/2014/main" id="{7ABE7DF7-793A-549C-A22D-6EDA8691F327}"/>
              </a:ext>
            </a:extLst>
          </p:cNvPr>
          <p:cNvSpPr>
            <a:spLocks noGrp="1"/>
          </p:cNvSpPr>
          <p:nvPr>
            <p:ph type="sldNum" sz="quarter" idx="12"/>
          </p:nvPr>
        </p:nvSpPr>
        <p:spPr/>
        <p:txBody>
          <a:bodyPr/>
          <a:lstStyle/>
          <a:p>
            <a:fld id="{30916248-1575-4D68-B685-83B6B91252A1}" type="slidenum">
              <a:rPr lang="en-GB" smtClean="0"/>
              <a:t>33</a:t>
            </a:fld>
            <a:endParaRPr lang="en-GB"/>
          </a:p>
        </p:txBody>
      </p:sp>
      <p:graphicFrame>
        <p:nvGraphicFramePr>
          <p:cNvPr id="4" name="Table 3">
            <a:extLst>
              <a:ext uri="{FF2B5EF4-FFF2-40B4-BE49-F238E27FC236}">
                <a16:creationId xmlns:a16="http://schemas.microsoft.com/office/drawing/2014/main" id="{A18920FA-89A1-FA8D-B6A5-E1CCCAC83832}"/>
              </a:ext>
            </a:extLst>
          </p:cNvPr>
          <p:cNvGraphicFramePr>
            <a:graphicFrameLocks noGrp="1"/>
          </p:cNvGraphicFramePr>
          <p:nvPr>
            <p:extLst>
              <p:ext uri="{D42A27DB-BD31-4B8C-83A1-F6EECF244321}">
                <p14:modId xmlns:p14="http://schemas.microsoft.com/office/powerpoint/2010/main" val="1833589199"/>
              </p:ext>
            </p:extLst>
          </p:nvPr>
        </p:nvGraphicFramePr>
        <p:xfrm>
          <a:off x="177800" y="1441450"/>
          <a:ext cx="11698567" cy="4910125"/>
        </p:xfrm>
        <a:graphic>
          <a:graphicData uri="http://schemas.openxmlformats.org/drawingml/2006/table">
            <a:tbl>
              <a:tblPr firstRow="1" bandRow="1"/>
              <a:tblGrid>
                <a:gridCol w="2912978">
                  <a:extLst>
                    <a:ext uri="{9D8B030D-6E8A-4147-A177-3AD203B41FA5}">
                      <a16:colId xmlns:a16="http://schemas.microsoft.com/office/drawing/2014/main" val="903422250"/>
                    </a:ext>
                  </a:extLst>
                </a:gridCol>
                <a:gridCol w="1292272">
                  <a:extLst>
                    <a:ext uri="{9D8B030D-6E8A-4147-A177-3AD203B41FA5}">
                      <a16:colId xmlns:a16="http://schemas.microsoft.com/office/drawing/2014/main" val="1184334335"/>
                    </a:ext>
                  </a:extLst>
                </a:gridCol>
                <a:gridCol w="1264380">
                  <a:extLst>
                    <a:ext uri="{9D8B030D-6E8A-4147-A177-3AD203B41FA5}">
                      <a16:colId xmlns:a16="http://schemas.microsoft.com/office/drawing/2014/main" val="4038362398"/>
                    </a:ext>
                  </a:extLst>
                </a:gridCol>
                <a:gridCol w="6228937">
                  <a:extLst>
                    <a:ext uri="{9D8B030D-6E8A-4147-A177-3AD203B41FA5}">
                      <a16:colId xmlns:a16="http://schemas.microsoft.com/office/drawing/2014/main" val="1717159792"/>
                    </a:ext>
                  </a:extLst>
                </a:gridCol>
              </a:tblGrid>
              <a:tr h="63912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US" sz="1200">
                          <a:solidFill>
                            <a:schemeClr val="bg1"/>
                          </a:solidFill>
                          <a:latin typeface="Arial"/>
                          <a:cs typeface="Arial"/>
                        </a:rPr>
                        <a:t>PCN DES requirements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US" sz="1200">
                          <a:solidFill>
                            <a:schemeClr val="bg1"/>
                          </a:solidFill>
                          <a:latin typeface="Arial"/>
                          <a:cs typeface="Arial"/>
                        </a:rPr>
                        <a:t>Yes (include date)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US" sz="1200">
                          <a:solidFill>
                            <a:schemeClr val="bg1"/>
                          </a:solidFill>
                          <a:latin typeface="Arial"/>
                          <a:cs typeface="Arial"/>
                        </a:rPr>
                        <a:t>No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l"/>
                      <a:r>
                        <a:rPr lang="en-US" sz="1200">
                          <a:solidFill>
                            <a:schemeClr val="bg1"/>
                          </a:solidFill>
                          <a:latin typeface="Arial"/>
                          <a:cs typeface="Arial"/>
                        </a:rPr>
                        <a:t>If Yes, please provide further detail of how you have met the PCN components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2801379367"/>
                  </a:ext>
                </a:extLst>
              </a:tr>
              <a:tr h="8389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sz="1200" b="1">
                          <a:solidFill>
                            <a:schemeClr val="bg1"/>
                          </a:solidFill>
                          <a:effectLst/>
                          <a:latin typeface="Arial"/>
                          <a:cs typeface="Arial"/>
                        </a:rPr>
                        <a:t>Do your</a:t>
                      </a:r>
                      <a:r>
                        <a:rPr lang="en-GB" sz="1200" b="1" baseline="0">
                          <a:solidFill>
                            <a:schemeClr val="bg1"/>
                          </a:solidFill>
                          <a:effectLst/>
                          <a:latin typeface="Arial"/>
                          <a:cs typeface="Arial"/>
                        </a:rPr>
                        <a:t> </a:t>
                      </a:r>
                      <a:r>
                        <a:rPr lang="en-GB" sz="1200" b="1">
                          <a:solidFill>
                            <a:schemeClr val="bg1"/>
                          </a:solidFill>
                          <a:effectLst/>
                          <a:latin typeface="Arial"/>
                          <a:cs typeface="Arial"/>
                        </a:rPr>
                        <a:t>Practices have enough FIT kits? Do they</a:t>
                      </a:r>
                      <a:r>
                        <a:rPr lang="en-GB" sz="1200" b="1" baseline="0">
                          <a:solidFill>
                            <a:schemeClr val="bg1"/>
                          </a:solidFill>
                          <a:effectLst/>
                          <a:latin typeface="Arial"/>
                          <a:cs typeface="Arial"/>
                        </a:rPr>
                        <a:t> have a supply chain?</a:t>
                      </a:r>
                      <a:endParaRPr lang="en-GB" sz="1200">
                        <a:solidFill>
                          <a:schemeClr val="bg1"/>
                        </a:solidFill>
                        <a:effectLst/>
                        <a:latin typeface="Arial"/>
                        <a:cs typeface="Arial"/>
                      </a:endParaRP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883588"/>
                  </a:ext>
                </a:extLst>
              </a:tr>
              <a:tr h="8389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sz="1200" b="1">
                          <a:solidFill>
                            <a:schemeClr val="bg1"/>
                          </a:solidFill>
                          <a:effectLst/>
                          <a:latin typeface="Arial"/>
                          <a:cs typeface="Arial"/>
                        </a:rPr>
                        <a:t>Are resources available to support patients understand the importance of completing a FIT (if symptomatic)?</a:t>
                      </a: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771715"/>
                  </a:ext>
                </a:extLst>
              </a:tr>
              <a:tr h="8389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sz="1200" b="1">
                          <a:solidFill>
                            <a:schemeClr val="bg1"/>
                          </a:solidFill>
                          <a:effectLst/>
                          <a:latin typeface="Arial"/>
                          <a:cs typeface="Arial"/>
                        </a:rPr>
                        <a:t>Are all staff aware of the requirements (both DES and IIF) of the completion of FIT prior to referral to Lower GI pathway?</a:t>
                      </a: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7672397"/>
                  </a:ext>
                </a:extLst>
              </a:tr>
              <a:tr h="91501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sz="1200" b="1">
                          <a:solidFill>
                            <a:schemeClr val="bg1"/>
                          </a:solidFill>
                          <a:effectLst/>
                          <a:latin typeface="Arial"/>
                          <a:cs typeface="Arial"/>
                        </a:rPr>
                        <a:t>Do practices have systems in place to code and track all FIT tests and is there a system in place to ensure results are acted on?</a:t>
                      </a: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7759657"/>
                  </a:ext>
                </a:extLst>
              </a:tr>
              <a:tr h="8389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r>
                        <a:rPr lang="en-GB" sz="1200" b="1">
                          <a:solidFill>
                            <a:schemeClr val="bg1"/>
                          </a:solidFill>
                          <a:effectLst/>
                          <a:latin typeface="Arial"/>
                          <a:cs typeface="Arial"/>
                        </a:rPr>
                        <a:t>Is best practice on embedding FIT being shared across the PCN?</a:t>
                      </a:r>
                      <a:endParaRPr lang="en-GB" sz="1200">
                        <a:solidFill>
                          <a:schemeClr val="bg1"/>
                        </a:solidFill>
                        <a:effectLst/>
                        <a:latin typeface="Arial"/>
                        <a:cs typeface="Arial"/>
                      </a:endParaRPr>
                    </a:p>
                  </a:txBody>
                  <a:tcPr marL="47625" marR="4762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a:endParaRPr lang="en-US" sz="1200">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954627"/>
                  </a:ext>
                </a:extLst>
              </a:tr>
            </a:tbl>
          </a:graphicData>
        </a:graphic>
      </p:graphicFrame>
      <p:pic>
        <p:nvPicPr>
          <p:cNvPr id="9" name="Picture 8" descr="A blue and white logo">
            <a:extLst>
              <a:ext uri="{FF2B5EF4-FFF2-40B4-BE49-F238E27FC236}">
                <a16:creationId xmlns:a16="http://schemas.microsoft.com/office/drawing/2014/main" id="{415C8487-C057-5734-9D91-2B2846C40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66388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4300-9BDD-3667-8E10-7A8D38BD1F46}"/>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B6B18E60-384C-584D-1D2A-A74325903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5F857937-6679-5DFC-CF1F-54ECA509CE14}"/>
              </a:ext>
            </a:extLst>
          </p:cNvPr>
          <p:cNvSpPr txBox="1"/>
          <p:nvPr/>
        </p:nvSpPr>
        <p:spPr>
          <a:xfrm>
            <a:off x="207569" y="194455"/>
            <a:ext cx="9446515" cy="646331"/>
          </a:xfrm>
          <a:prstGeom prst="rect">
            <a:avLst/>
          </a:prstGeom>
          <a:noFill/>
        </p:spPr>
        <p:txBody>
          <a:bodyPr wrap="square" lIns="91440" tIns="45720" rIns="91440" bIns="45720" anchor="t">
            <a:spAutoFit/>
          </a:bodyPr>
          <a:lstStyle/>
          <a:p>
            <a:pPr>
              <a:defRPr/>
            </a:pPr>
            <a:r>
              <a:rPr lang="en-GB" sz="3600" dirty="0">
                <a:solidFill>
                  <a:srgbClr val="005EB8"/>
                </a:solidFill>
                <a:latin typeface="Arial"/>
                <a:cs typeface="Arial"/>
              </a:rPr>
              <a:t>Reducing late-stage diagnosis is vital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14" name="Slide Number Placeholder 13">
            <a:extLst>
              <a:ext uri="{FF2B5EF4-FFF2-40B4-BE49-F238E27FC236}">
                <a16:creationId xmlns:a16="http://schemas.microsoft.com/office/drawing/2014/main" id="{B1B0D241-FE55-3CEE-1BC7-945480A448F6}"/>
              </a:ext>
            </a:extLst>
          </p:cNvPr>
          <p:cNvSpPr>
            <a:spLocks noGrp="1"/>
          </p:cNvSpPr>
          <p:nvPr>
            <p:ph type="sldNum" sz="quarter" idx="12"/>
          </p:nvPr>
        </p:nvSpPr>
        <p:spPr/>
        <p:txBody>
          <a:bodyPr/>
          <a:lstStyle/>
          <a:p>
            <a:fld id="{30916248-1575-4D68-B685-83B6B91252A1}" type="slidenum">
              <a:rPr lang="en-GB" smtClean="0"/>
              <a:t>4</a:t>
            </a:fld>
            <a:endParaRPr lang="en-GB"/>
          </a:p>
        </p:txBody>
      </p:sp>
      <p:pic>
        <p:nvPicPr>
          <p:cNvPr id="2" name="Picture 1" descr="A diagram of people with different stages of cancer&#10;&#10;AI-generated content may be incorrect.">
            <a:extLst>
              <a:ext uri="{FF2B5EF4-FFF2-40B4-BE49-F238E27FC236}">
                <a16:creationId xmlns:a16="http://schemas.microsoft.com/office/drawing/2014/main" id="{931911CD-92F0-3F6D-4507-F6B7D58655E6}"/>
              </a:ext>
            </a:extLst>
          </p:cNvPr>
          <p:cNvPicPr>
            <a:picLocks noChangeAspect="1"/>
          </p:cNvPicPr>
          <p:nvPr/>
        </p:nvPicPr>
        <p:blipFill>
          <a:blip r:embed="rId3"/>
          <a:srcRect l="-411" t="22072" r="184" b="150"/>
          <a:stretch>
            <a:fillRect/>
          </a:stretch>
        </p:blipFill>
        <p:spPr>
          <a:xfrm>
            <a:off x="0" y="1341271"/>
            <a:ext cx="11979161" cy="5018153"/>
          </a:xfrm>
          <a:prstGeom prst="rect">
            <a:avLst/>
          </a:prstGeom>
        </p:spPr>
      </p:pic>
    </p:spTree>
    <p:extLst>
      <p:ext uri="{BB962C8B-B14F-4D97-AF65-F5344CB8AC3E}">
        <p14:creationId xmlns:p14="http://schemas.microsoft.com/office/powerpoint/2010/main" val="198375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9791-F411-F360-1C18-424D12DD57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391C4F-5C64-C4C9-0483-FAD1E21AEAD9}"/>
              </a:ext>
            </a:extLst>
          </p:cNvPr>
          <p:cNvSpPr txBox="1"/>
          <p:nvPr/>
        </p:nvSpPr>
        <p:spPr>
          <a:xfrm>
            <a:off x="339784" y="192155"/>
            <a:ext cx="920115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a:t>
            </a:r>
            <a:endParaRPr lang="en-GB" sz="3600" b="0" i="0" u="none" strike="noStrike" kern="1200" cap="none" spc="0" normalizeH="0" baseline="0" noProof="0" dirty="0">
              <a:ln>
                <a:noFill/>
              </a:ln>
              <a:solidFill>
                <a:srgbClr val="005EB8"/>
              </a:solidFill>
              <a:effectLst/>
              <a:uLnTx/>
              <a:uFillTx/>
              <a:latin typeface="Arial"/>
              <a:cs typeface="Arial"/>
            </a:endParaRPr>
          </a:p>
        </p:txBody>
      </p:sp>
      <p:sp>
        <p:nvSpPr>
          <p:cNvPr id="7" name="Rectangle 6">
            <a:extLst>
              <a:ext uri="{FF2B5EF4-FFF2-40B4-BE49-F238E27FC236}">
                <a16:creationId xmlns:a16="http://schemas.microsoft.com/office/drawing/2014/main" id="{30BEC3A8-99DB-D3A6-D0B8-3440EF3742BE}"/>
              </a:ext>
            </a:extLst>
          </p:cNvPr>
          <p:cNvSpPr/>
          <p:nvPr/>
        </p:nvSpPr>
        <p:spPr>
          <a:xfrm>
            <a:off x="96571" y="1392186"/>
            <a:ext cx="11817789" cy="1311641"/>
          </a:xfrm>
          <a:prstGeom prst="rect">
            <a:avLst/>
          </a:prstGeom>
        </p:spPr>
        <p:txBody>
          <a:bodyPr wrap="square" lIns="91440" tIns="45720" rIns="91440" bIns="45720" anchor="t">
            <a:spAutoFit/>
          </a:bodyPr>
          <a:lstStyle/>
          <a:p>
            <a:pPr>
              <a:lnSpc>
                <a:spcPct val="114000"/>
              </a:lnSpc>
              <a:spcBef>
                <a:spcPts val="300"/>
              </a:spcBef>
              <a:defRPr/>
            </a:pPr>
            <a:r>
              <a:rPr lang="en-GB" sz="1400">
                <a:solidFill>
                  <a:prstClr val="black"/>
                </a:solidFill>
                <a:latin typeface="Arial" panose="020B0604020202020204" pitchFamily="34" charset="0"/>
                <a:cs typeface="Arial" panose="020B0604020202020204" pitchFamily="34" charset="0"/>
              </a:rPr>
              <a:t>The Network Contract Direct Enhanced Service (DES) underpins the role of PCNs in empowering general practice within the wider NHS and improving the range and effectiveness of primary care services.</a:t>
            </a:r>
          </a:p>
          <a:p>
            <a:pPr>
              <a:lnSpc>
                <a:spcPct val="114000"/>
              </a:lnSpc>
              <a:spcBef>
                <a:spcPts val="300"/>
              </a:spcBef>
              <a:defRPr/>
            </a:pPr>
            <a:endParaRPr lang="en-GB" sz="100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r>
              <a:rPr lang="en-GB" sz="1400">
                <a:solidFill>
                  <a:prstClr val="black"/>
                </a:solidFill>
                <a:latin typeface="Arial" panose="020B0604020202020204" pitchFamily="34" charset="0"/>
                <a:cs typeface="Arial" panose="020B0604020202020204" pitchFamily="34" charset="0"/>
              </a:rPr>
              <a:t>At a PCN level, practices can discuss variation, build consensus, implement best practice and hold each other to account. They can potentially benefit from operational economies of scale and a shared primary care workforce.</a:t>
            </a:r>
            <a:endParaRPr lang="en-GB" sz="1400">
              <a:solidFill>
                <a:prstClr val="black"/>
              </a:solidFill>
              <a:latin typeface="Calibri" panose="020F0502020204030204"/>
            </a:endParaRPr>
          </a:p>
        </p:txBody>
      </p:sp>
      <p:pic>
        <p:nvPicPr>
          <p:cNvPr id="8" name="Picture 7">
            <a:extLst>
              <a:ext uri="{FF2B5EF4-FFF2-40B4-BE49-F238E27FC236}">
                <a16:creationId xmlns:a16="http://schemas.microsoft.com/office/drawing/2014/main" id="{96E4AD6B-A7FF-9717-F188-C6964FF8C373}"/>
              </a:ext>
            </a:extLst>
          </p:cNvPr>
          <p:cNvPicPr>
            <a:picLocks noChangeAspect="1"/>
          </p:cNvPicPr>
          <p:nvPr/>
        </p:nvPicPr>
        <p:blipFill>
          <a:blip r:embed="rId2"/>
          <a:stretch>
            <a:fillRect/>
          </a:stretch>
        </p:blipFill>
        <p:spPr>
          <a:xfrm>
            <a:off x="212841" y="2905813"/>
            <a:ext cx="2628366" cy="3673142"/>
          </a:xfrm>
          <a:prstGeom prst="rect">
            <a:avLst/>
          </a:prstGeom>
        </p:spPr>
      </p:pic>
      <p:pic>
        <p:nvPicPr>
          <p:cNvPr id="9" name="Picture 8">
            <a:extLst>
              <a:ext uri="{FF2B5EF4-FFF2-40B4-BE49-F238E27FC236}">
                <a16:creationId xmlns:a16="http://schemas.microsoft.com/office/drawing/2014/main" id="{756285D8-E0B9-3922-6B83-27696DBD97CE}"/>
              </a:ext>
            </a:extLst>
          </p:cNvPr>
          <p:cNvPicPr>
            <a:picLocks noChangeAspect="1"/>
          </p:cNvPicPr>
          <p:nvPr/>
        </p:nvPicPr>
        <p:blipFill>
          <a:blip r:embed="rId3"/>
          <a:stretch>
            <a:fillRect/>
          </a:stretch>
        </p:blipFill>
        <p:spPr>
          <a:xfrm>
            <a:off x="3046780" y="2904421"/>
            <a:ext cx="1328575" cy="1292909"/>
          </a:xfrm>
          <a:prstGeom prst="rect">
            <a:avLst/>
          </a:prstGeom>
          <a:ln>
            <a:solidFill>
              <a:schemeClr val="tx1"/>
            </a:solidFill>
          </a:ln>
        </p:spPr>
      </p:pic>
      <p:grpSp>
        <p:nvGrpSpPr>
          <p:cNvPr id="13" name="Group 12">
            <a:extLst>
              <a:ext uri="{FF2B5EF4-FFF2-40B4-BE49-F238E27FC236}">
                <a16:creationId xmlns:a16="http://schemas.microsoft.com/office/drawing/2014/main" id="{6FEEC60F-A4B9-7BEE-A37C-4F43DB81AF80}"/>
              </a:ext>
            </a:extLst>
          </p:cNvPr>
          <p:cNvGrpSpPr/>
          <p:nvPr/>
        </p:nvGrpSpPr>
        <p:grpSpPr>
          <a:xfrm>
            <a:off x="5049572" y="2792924"/>
            <a:ext cx="6782699" cy="3134336"/>
            <a:chOff x="6258388" y="2851352"/>
            <a:chExt cx="5527212" cy="3134336"/>
          </a:xfrm>
        </p:grpSpPr>
        <p:sp>
          <p:nvSpPr>
            <p:cNvPr id="10" name="Rectangle 9">
              <a:extLst>
                <a:ext uri="{FF2B5EF4-FFF2-40B4-BE49-F238E27FC236}">
                  <a16:creationId xmlns:a16="http://schemas.microsoft.com/office/drawing/2014/main" id="{B9BC6D79-1318-BA77-39BD-FD3C39A0EEBC}"/>
                </a:ext>
              </a:extLst>
            </p:cNvPr>
            <p:cNvSpPr/>
            <p:nvPr/>
          </p:nvSpPr>
          <p:spPr>
            <a:xfrm>
              <a:off x="6258388" y="2851352"/>
              <a:ext cx="3776188" cy="1607491"/>
            </a:xfrm>
            <a:prstGeom prst="rect">
              <a:avLst/>
            </a:prstGeom>
            <a:ln>
              <a:noFill/>
            </a:ln>
          </p:spPr>
          <p:txBody>
            <a:bodyPr wrap="square" lIns="91440" tIns="45720" rIns="91440" bIns="45720" anchor="t">
              <a:spAutoFit/>
            </a:bodyPr>
            <a:lstStyle/>
            <a:p>
              <a:pPr>
                <a:lnSpc>
                  <a:spcPct val="114000"/>
                </a:lnSpc>
                <a:spcBef>
                  <a:spcPts val="300"/>
                </a:spcBef>
                <a:spcAft>
                  <a:spcPts val="300"/>
                </a:spcAft>
                <a:defRPr/>
              </a:pPr>
              <a:r>
                <a:rPr lang="en-GB" sz="1400" b="1">
                  <a:solidFill>
                    <a:prstClr val="black"/>
                  </a:solidFill>
                  <a:latin typeface="Arial" panose="020B0604020202020204" pitchFamily="34" charset="0"/>
                  <a:cs typeface="Arial" panose="020B0604020202020204" pitchFamily="34" charset="0"/>
                </a:rPr>
                <a:t>Essential Resources:</a:t>
              </a:r>
            </a:p>
            <a:p>
              <a:pPr marL="285750" indent="-285750">
                <a:lnSpc>
                  <a:spcPct val="114000"/>
                </a:lnSpc>
                <a:spcBef>
                  <a:spcPts val="300"/>
                </a:spcBef>
                <a:spcAft>
                  <a:spcPts val="300"/>
                </a:spcAft>
                <a:buFont typeface="Arial"/>
                <a:buChar char="•"/>
                <a:defRPr/>
              </a:pPr>
              <a:r>
                <a:rPr lang="en-GB" sz="1400" b="1">
                  <a:solidFill>
                    <a:prstClr val="black"/>
                  </a:solidFill>
                  <a:latin typeface="Arial" panose="020B0604020202020204" pitchFamily="34" charset="0"/>
                  <a:cs typeface="Arial" panose="020B0604020202020204" pitchFamily="34" charset="0"/>
                  <a:hlinkClick r:id="rId4"/>
                </a:rPr>
                <a:t>PCN DES specifications for 2025-26</a:t>
              </a:r>
              <a:endParaRPr lang="en-GB" sz="1400" b="1">
                <a:solidFill>
                  <a:prstClr val="black"/>
                </a:solidFill>
                <a:latin typeface="Arial" panose="020B0604020202020204" pitchFamily="34" charset="0"/>
                <a:cs typeface="Arial" panose="020B0604020202020204" pitchFamily="34" charset="0"/>
              </a:endParaRPr>
            </a:p>
            <a:p>
              <a:pPr marL="285750" indent="-285750">
                <a:lnSpc>
                  <a:spcPct val="114000"/>
                </a:lnSpc>
                <a:spcBef>
                  <a:spcPts val="300"/>
                </a:spcBef>
                <a:spcAft>
                  <a:spcPts val="300"/>
                </a:spcAft>
                <a:buFont typeface="Arial"/>
                <a:buChar char="•"/>
                <a:defRPr/>
              </a:pPr>
              <a:r>
                <a:rPr lang="en-GB" sz="1400" b="1">
                  <a:solidFill>
                    <a:prstClr val="black"/>
                  </a:solidFill>
                  <a:latin typeface="Arial" pitchFamily="34" charset="0"/>
                  <a:cs typeface="Arial" pitchFamily="34" charset="0"/>
                  <a:hlinkClick r:id="rId5"/>
                </a:rPr>
                <a:t>PCN DES Video Mini-Series</a:t>
              </a:r>
              <a:r>
                <a:rPr lang="en-GB" sz="1400" b="1">
                  <a:solidFill>
                    <a:prstClr val="black"/>
                  </a:solidFill>
                  <a:latin typeface="Arial" pitchFamily="34" charset="0"/>
                  <a:cs typeface="Arial" pitchFamily="34" charset="0"/>
                </a:rPr>
                <a:t> 25/26</a:t>
              </a:r>
            </a:p>
            <a:p>
              <a:pPr marL="285750" indent="-285750">
                <a:lnSpc>
                  <a:spcPct val="114000"/>
                </a:lnSpc>
                <a:spcBef>
                  <a:spcPts val="300"/>
                </a:spcBef>
                <a:spcAft>
                  <a:spcPts val="300"/>
                </a:spcAft>
                <a:buFont typeface="Arial"/>
                <a:buChar char="•"/>
                <a:defRPr/>
              </a:pPr>
              <a:r>
                <a:rPr lang="en-GB" sz="1400" b="1" u="sng">
                  <a:solidFill>
                    <a:prstClr val="black"/>
                  </a:solidFill>
                  <a:latin typeface="Arial" pitchFamily="34" charset="0"/>
                  <a:ea typeface="Calibri"/>
                  <a:cs typeface="Arial" pitchFamily="34" charset="0"/>
                  <a:hlinkClick r:id="rId6"/>
                </a:rPr>
                <a:t>CRUK GP Contract Hub</a:t>
              </a:r>
              <a:r>
                <a:rPr lang="en-GB" sz="1400" b="1" u="sng">
                  <a:solidFill>
                    <a:prstClr val="black"/>
                  </a:solidFill>
                  <a:latin typeface="Arial" pitchFamily="34" charset="0"/>
                  <a:ea typeface="Calibri"/>
                  <a:cs typeface="Arial" pitchFamily="34" charset="0"/>
                </a:rPr>
                <a:t> 25/26</a:t>
              </a:r>
            </a:p>
            <a:p>
              <a:pPr marL="285750" indent="-285750">
                <a:lnSpc>
                  <a:spcPct val="114000"/>
                </a:lnSpc>
                <a:spcBef>
                  <a:spcPts val="300"/>
                </a:spcBef>
                <a:spcAft>
                  <a:spcPts val="300"/>
                </a:spcAft>
                <a:buFont typeface="Arial"/>
                <a:buChar char="•"/>
                <a:defRPr/>
              </a:pPr>
              <a:r>
                <a:rPr lang="en-GB" sz="1400" b="1">
                  <a:solidFill>
                    <a:prstClr val="black"/>
                  </a:solidFill>
                  <a:latin typeface="Arial" pitchFamily="34" charset="0"/>
                  <a:ea typeface="Calibri"/>
                  <a:cs typeface="Arial" pitchFamily="34" charset="0"/>
                  <a:hlinkClick r:id="rId7"/>
                </a:rPr>
                <a:t>CRUK PCN top tips </a:t>
              </a:r>
              <a:r>
                <a:rPr lang="en-GB" sz="1400" b="1">
                  <a:solidFill>
                    <a:prstClr val="black"/>
                  </a:solidFill>
                  <a:latin typeface="Arial" pitchFamily="34" charset="0"/>
                  <a:ea typeface="Calibri"/>
                  <a:cs typeface="Arial" pitchFamily="34" charset="0"/>
                </a:rPr>
                <a:t>(2022)</a:t>
              </a:r>
              <a:endParaRPr lang="en-GB" sz="1200" b="1">
                <a:solidFill>
                  <a:prstClr val="black"/>
                </a:solidFill>
                <a:latin typeface="Arial" pitchFamily="34" charset="0"/>
                <a:ea typeface="Calibri"/>
                <a:cs typeface="Arial" pitchFamily="34" charset="0"/>
              </a:endParaRPr>
            </a:p>
          </p:txBody>
        </p:sp>
        <p:sp>
          <p:nvSpPr>
            <p:cNvPr id="11" name="TextBox 10">
              <a:extLst>
                <a:ext uri="{FF2B5EF4-FFF2-40B4-BE49-F238E27FC236}">
                  <a16:creationId xmlns:a16="http://schemas.microsoft.com/office/drawing/2014/main" id="{39E7F431-273C-9407-9D37-A16D45840946}"/>
                </a:ext>
              </a:extLst>
            </p:cNvPr>
            <p:cNvSpPr txBox="1"/>
            <p:nvPr/>
          </p:nvSpPr>
          <p:spPr>
            <a:xfrm>
              <a:off x="6271216" y="4631471"/>
              <a:ext cx="5514384" cy="1354217"/>
            </a:xfrm>
            <a:prstGeom prst="rect">
              <a:avLst/>
            </a:prstGeom>
            <a:noFill/>
            <a:ln>
              <a:noFill/>
            </a:ln>
          </p:spPr>
          <p:txBody>
            <a:bodyPr wrap="square" lIns="91440" tIns="45720" rIns="91440" bIns="45720" rtlCol="0" anchor="t">
              <a:spAutoFit/>
            </a:bodyPr>
            <a:lstStyle/>
            <a:p>
              <a:pPr defTabSz="457200">
                <a:defRPr/>
              </a:pPr>
              <a:r>
                <a:rPr lang="en-GB" sz="1400" b="1">
                  <a:solidFill>
                    <a:prstClr val="black"/>
                  </a:solidFill>
                  <a:latin typeface="Arial"/>
                  <a:cs typeface="Arial"/>
                </a:rPr>
                <a:t>Note: </a:t>
              </a:r>
              <a:r>
                <a:rPr lang="en-GB" sz="1400">
                  <a:solidFill>
                    <a:prstClr val="black"/>
                  </a:solidFill>
                  <a:latin typeface="Arial"/>
                  <a:cs typeface="Arial"/>
                </a:rPr>
                <a:t>there are no national requirements for monitoring of the early cancer element of the PCN DES and the only monitoring and direct funding is for IIF element. However, we would encourage PCNs to feedback using the Des checklist at the end of this toolkit so we collate learning and exchange ideas.  </a:t>
              </a:r>
              <a:endParaRPr lang="en-US">
                <a:solidFill>
                  <a:prstClr val="black"/>
                </a:solidFill>
                <a:latin typeface="Arial"/>
                <a:cs typeface="Arial"/>
              </a:endParaRPr>
            </a:p>
            <a:p>
              <a:pPr defTabSz="457200">
                <a:defRPr/>
              </a:pPr>
              <a:r>
                <a:rPr lang="en-GB" sz="1400">
                  <a:solidFill>
                    <a:prstClr val="black"/>
                  </a:solidFill>
                  <a:latin typeface="Arial"/>
                  <a:cs typeface="Arial"/>
                </a:rPr>
                <a:t>Send to </a:t>
              </a:r>
              <a:r>
                <a:rPr lang="en-GB" sz="1400">
                  <a:solidFill>
                    <a:prstClr val="black"/>
                  </a:solidFill>
                  <a:latin typeface="Arial"/>
                  <a:cs typeface="Arial"/>
                  <a:hlinkClick r:id="rId8">
                    <a:extLst>
                      <a:ext uri="{A12FA001-AC4F-418D-AE19-62706E023703}">
                        <ahyp:hlinkClr xmlns:ahyp="http://schemas.microsoft.com/office/drawing/2018/hyperlinkcolor" val="tx"/>
                      </a:ext>
                    </a:extLst>
                  </a:hlinkClick>
                </a:rPr>
                <a:t>england.tvcaadmin@nhs.net</a:t>
              </a:r>
              <a:r>
                <a:rPr lang="en-GB" sz="1400">
                  <a:solidFill>
                    <a:prstClr val="black"/>
                  </a:solidFill>
                  <a:latin typeface="Arial"/>
                  <a:cs typeface="Arial"/>
                </a:rPr>
                <a:t> </a:t>
              </a:r>
              <a:endParaRPr lang="en-GB">
                <a:solidFill>
                  <a:prstClr val="black"/>
                </a:solidFill>
                <a:latin typeface="Arial"/>
                <a:cs typeface="Arial"/>
              </a:endParaRPr>
            </a:p>
            <a:p>
              <a:pPr defTabSz="457200">
                <a:defRPr/>
              </a:pPr>
              <a:endParaRPr lang="en-GB" sz="1200">
                <a:solidFill>
                  <a:prstClr val="black"/>
                </a:solidFill>
                <a:latin typeface="Arial" panose="020B0604020202020204" pitchFamily="34" charset="0"/>
                <a:cs typeface="Arial" panose="020B0604020202020204" pitchFamily="34" charset="0"/>
              </a:endParaRPr>
            </a:p>
          </p:txBody>
        </p:sp>
      </p:grpSp>
      <p:sp>
        <p:nvSpPr>
          <p:cNvPr id="17" name="Slide Number Placeholder 16">
            <a:extLst>
              <a:ext uri="{FF2B5EF4-FFF2-40B4-BE49-F238E27FC236}">
                <a16:creationId xmlns:a16="http://schemas.microsoft.com/office/drawing/2014/main" id="{61B12A40-AF0F-4B3E-8E19-4C02429106F4}"/>
              </a:ext>
            </a:extLst>
          </p:cNvPr>
          <p:cNvSpPr>
            <a:spLocks noGrp="1"/>
          </p:cNvSpPr>
          <p:nvPr>
            <p:ph type="sldNum" sz="quarter" idx="12"/>
          </p:nvPr>
        </p:nvSpPr>
        <p:spPr/>
        <p:txBody>
          <a:bodyPr/>
          <a:lstStyle/>
          <a:p>
            <a:fld id="{30916248-1575-4D68-B685-83B6B91252A1}" type="slidenum">
              <a:rPr lang="en-GB" smtClean="0"/>
              <a:t>5</a:t>
            </a:fld>
            <a:endParaRPr lang="en-GB"/>
          </a:p>
        </p:txBody>
      </p:sp>
      <p:pic>
        <p:nvPicPr>
          <p:cNvPr id="12" name="Picture 11" descr="A blue and white logo">
            <a:extLst>
              <a:ext uri="{FF2B5EF4-FFF2-40B4-BE49-F238E27FC236}">
                <a16:creationId xmlns:a16="http://schemas.microsoft.com/office/drawing/2014/main" id="{F305ED31-AD24-AC2A-7FCB-E1E29B1002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8513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766C-AB05-BFAE-A6AF-DBDE63E491F9}"/>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DF3C7B2-D500-D5BC-092F-38DD86975E7A}"/>
              </a:ext>
            </a:extLst>
          </p:cNvPr>
          <p:cNvSpPr txBox="1">
            <a:spLocks/>
          </p:cNvSpPr>
          <p:nvPr/>
        </p:nvSpPr>
        <p:spPr>
          <a:xfrm>
            <a:off x="140414" y="695886"/>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700">
              <a:solidFill>
                <a:srgbClr val="005EB8"/>
              </a:solidFill>
              <a:latin typeface="Arial"/>
              <a:cs typeface="Arial"/>
            </a:endParaRPr>
          </a:p>
        </p:txBody>
      </p:sp>
      <p:sp>
        <p:nvSpPr>
          <p:cNvPr id="4" name="TextBox 3">
            <a:extLst>
              <a:ext uri="{FF2B5EF4-FFF2-40B4-BE49-F238E27FC236}">
                <a16:creationId xmlns:a16="http://schemas.microsoft.com/office/drawing/2014/main" id="{63217246-7447-0E19-D668-FA52A01DEB59}"/>
              </a:ext>
            </a:extLst>
          </p:cNvPr>
          <p:cNvSpPr txBox="1"/>
          <p:nvPr/>
        </p:nvSpPr>
        <p:spPr>
          <a:xfrm>
            <a:off x="73166" y="240621"/>
            <a:ext cx="12045668" cy="1200329"/>
          </a:xfrm>
          <a:prstGeom prst="rect">
            <a:avLst/>
          </a:prstGeom>
          <a:noFill/>
        </p:spPr>
        <p:txBody>
          <a:bodyPr wrap="square" lIns="91440" tIns="45720" rIns="91440" bIns="45720" anchor="t">
            <a:spAutoFit/>
          </a:bodyPr>
          <a:lstStyle/>
          <a:p>
            <a:pPr>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Early cancer diagnosis 25/26</a:t>
            </a:r>
            <a:r>
              <a:rPr kumimoji="0" lang="en-GB" sz="2800" b="0" i="0" u="none" strike="noStrike" kern="1200" cap="none" spc="0" normalizeH="0" baseline="0" noProof="0" dirty="0">
                <a:ln>
                  <a:noFill/>
                </a:ln>
                <a:solidFill>
                  <a:srgbClr val="005EB8"/>
                </a:solidFill>
                <a:effectLst/>
                <a:uLnTx/>
                <a:uFillTx/>
                <a:latin typeface="Arial"/>
                <a:cs typeface="Arial"/>
              </a:rPr>
              <a:t> – </a:t>
            </a:r>
            <a:r>
              <a:rPr lang="en-GB" sz="3600" b="1" dirty="0">
                <a:solidFill>
                  <a:srgbClr val="005EB8"/>
                </a:solidFill>
                <a:latin typeface="Arial"/>
                <a:cs typeface="Arial"/>
              </a:rPr>
              <a:t>No change</a:t>
            </a:r>
            <a:endParaRPr lang="en-GB" b="1" i="0" u="none" strike="noStrike" kern="1200" cap="none" spc="0" normalizeH="0" baseline="0" noProof="0" dirty="0">
              <a:ln>
                <a:noFill/>
              </a:ln>
              <a:solidFill>
                <a:srgbClr val="000000"/>
              </a:solidFill>
              <a:effectLst/>
              <a:uLnTx/>
              <a:uFillTx/>
              <a:latin typeface="Aptos" panose="02110004020202020204"/>
              <a:cs typeface="Arial"/>
            </a:endParaRPr>
          </a:p>
        </p:txBody>
      </p:sp>
      <p:sp>
        <p:nvSpPr>
          <p:cNvPr id="7" name="Rectangle 6">
            <a:extLst>
              <a:ext uri="{FF2B5EF4-FFF2-40B4-BE49-F238E27FC236}">
                <a16:creationId xmlns:a16="http://schemas.microsoft.com/office/drawing/2014/main" id="{21607DFD-CF5D-3CD1-9DEE-4F7324799F66}"/>
              </a:ext>
            </a:extLst>
          </p:cNvPr>
          <p:cNvSpPr/>
          <p:nvPr/>
        </p:nvSpPr>
        <p:spPr>
          <a:xfrm>
            <a:off x="237585" y="2045176"/>
            <a:ext cx="11511974" cy="3856184"/>
          </a:xfrm>
          <a:prstGeom prst="rect">
            <a:avLst/>
          </a:prstGeom>
        </p:spPr>
        <p:txBody>
          <a:bodyPr wrap="square" lIns="91440" tIns="45720" rIns="91440" bIns="45720" anchor="t">
            <a:spAutoFit/>
          </a:bodyPr>
          <a:lstStyle/>
          <a:p>
            <a:pPr>
              <a:lnSpc>
                <a:spcPct val="114000"/>
              </a:lnSpc>
              <a:spcBef>
                <a:spcPts val="300"/>
              </a:spcBef>
              <a:defRPr/>
            </a:pPr>
            <a:r>
              <a:rPr lang="en-GB" sz="1400">
                <a:solidFill>
                  <a:prstClr val="black"/>
                </a:solidFill>
                <a:latin typeface="Arial" panose="020B0604020202020204" pitchFamily="34" charset="0"/>
                <a:cs typeface="Arial" panose="020B0604020202020204" pitchFamily="34" charset="0"/>
              </a:rPr>
              <a:t>The PCN Directed Enhanced Service ask for two things focused on cancer:</a:t>
            </a:r>
          </a:p>
          <a:p>
            <a:pPr>
              <a:lnSpc>
                <a:spcPct val="114000"/>
              </a:lnSpc>
              <a:spcBef>
                <a:spcPts val="300"/>
              </a:spcBef>
              <a:defRPr/>
            </a:pPr>
            <a:endParaRPr lang="en-GB" sz="140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r>
              <a:rPr lang="en-GB" sz="1400">
                <a:solidFill>
                  <a:prstClr val="black"/>
                </a:solidFill>
                <a:latin typeface="Arial"/>
                <a:cs typeface="Arial"/>
              </a:rPr>
              <a:t>The Des also focuses on health inequalities:</a:t>
            </a:r>
          </a:p>
          <a:p>
            <a:pPr lvl="2">
              <a:lnSpc>
                <a:spcPct val="114000"/>
              </a:lnSpc>
              <a:spcBef>
                <a:spcPts val="300"/>
              </a:spcBef>
              <a:defRPr/>
            </a:pPr>
            <a:r>
              <a:rPr lang="en-GB" sz="1400">
                <a:solidFill>
                  <a:prstClr val="black"/>
                </a:solidFill>
                <a:latin typeface="Arial" panose="020B0604020202020204" pitchFamily="34" charset="0"/>
                <a:cs typeface="Arial" panose="020B0604020202020204" pitchFamily="34" charset="0"/>
              </a:rPr>
              <a:t>2.1.6 A PCN should </a:t>
            </a:r>
            <a:r>
              <a:rPr lang="en-GB" sz="1400" b="1">
                <a:solidFill>
                  <a:prstClr val="black"/>
                </a:solidFill>
                <a:latin typeface="Arial" panose="020B0604020202020204" pitchFamily="34" charset="0"/>
                <a:cs typeface="Arial" panose="020B0604020202020204" pitchFamily="34" charset="0"/>
              </a:rPr>
              <a:t>“actively seek to reduce health inequalities across its Core Network Practices in line with guidance and the CORE20PLUS5 approach.”</a:t>
            </a:r>
          </a:p>
          <a:p>
            <a:pPr lvl="2">
              <a:lnSpc>
                <a:spcPct val="114000"/>
              </a:lnSpc>
              <a:spcBef>
                <a:spcPts val="300"/>
              </a:spcBef>
              <a:defRPr/>
            </a:pPr>
            <a:endParaRPr lang="en-GB" sz="1000" b="1">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a:solidFill>
                  <a:prstClr val="black"/>
                </a:solidFill>
                <a:latin typeface="Arial" panose="020B0604020202020204" pitchFamily="34" charset="0"/>
                <a:cs typeface="Arial" panose="020B0604020202020204" pitchFamily="34" charset="0"/>
              </a:rPr>
              <a:t>2.1.7 A PCN should </a:t>
            </a:r>
            <a:r>
              <a:rPr lang="en-GB" sz="1400" b="1">
                <a:solidFill>
                  <a:prstClr val="black"/>
                </a:solidFill>
                <a:latin typeface="Arial" panose="020B0604020202020204" pitchFamily="34" charset="0"/>
                <a:cs typeface="Arial" panose="020B0604020202020204" pitchFamily="34" charset="0"/>
              </a:rPr>
              <a:t>work in partnership within local communities to address health inequalities </a:t>
            </a:r>
            <a:r>
              <a:rPr lang="en-GB" sz="1400">
                <a:solidFill>
                  <a:prstClr val="black"/>
                </a:solidFill>
                <a:latin typeface="Arial" panose="020B0604020202020204" pitchFamily="34" charset="0"/>
                <a:cs typeface="Arial" panose="020B0604020202020204" pitchFamily="34" charset="0"/>
              </a:rPr>
              <a:t>that are amenable to primary care interventions. The CORE20PLUS5 approach provides a helpful focal point for galvanising action and guiding targeting and outreach regarding conditions which disproportionately affect people from areas of greater deprivation. </a:t>
            </a:r>
          </a:p>
          <a:p>
            <a:pPr lvl="2">
              <a:lnSpc>
                <a:spcPct val="114000"/>
              </a:lnSpc>
              <a:spcBef>
                <a:spcPts val="300"/>
              </a:spcBef>
              <a:defRPr/>
            </a:pPr>
            <a:endParaRPr lang="en-GB" sz="100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a:solidFill>
                  <a:prstClr val="black"/>
                </a:solidFill>
                <a:latin typeface="Arial" panose="020B0604020202020204" pitchFamily="34" charset="0"/>
                <a:cs typeface="Arial" panose="020B0604020202020204" pitchFamily="34" charset="0"/>
              </a:rPr>
              <a:t>2.1.8 Two of the five clinical areas set out in the of CORE20PLUS5 approach for adults focus on improving cardiovascular disease (CVD) prevention and diagnosis, and </a:t>
            </a:r>
            <a:r>
              <a:rPr lang="en-GB" sz="1400" b="1">
                <a:solidFill>
                  <a:prstClr val="black"/>
                </a:solidFill>
                <a:latin typeface="Arial" panose="020B0604020202020204" pitchFamily="34" charset="0"/>
                <a:cs typeface="Arial" panose="020B0604020202020204" pitchFamily="34" charset="0"/>
              </a:rPr>
              <a:t>early cancer diagnosis</a:t>
            </a:r>
            <a:r>
              <a:rPr lang="en-GB" sz="1400">
                <a:solidFill>
                  <a:prstClr val="black"/>
                </a:solidFill>
                <a:latin typeface="Arial" panose="020B0604020202020204" pitchFamily="34" charset="0"/>
                <a:cs typeface="Arial" panose="020B0604020202020204" pitchFamily="34" charset="0"/>
              </a:rPr>
              <a:t>.</a:t>
            </a:r>
            <a:endParaRPr lang="en-GB" sz="1200">
              <a:solidFill>
                <a:prstClr val="black"/>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1DAD3DE-2F71-8E44-E9FE-70AB253CFD63}"/>
              </a:ext>
            </a:extLst>
          </p:cNvPr>
          <p:cNvSpPr/>
          <p:nvPr/>
        </p:nvSpPr>
        <p:spPr>
          <a:xfrm>
            <a:off x="237585" y="2395864"/>
            <a:ext cx="11305392" cy="523220"/>
          </a:xfrm>
          <a:prstGeom prst="rect">
            <a:avLst/>
          </a:prstGeom>
        </p:spPr>
        <p:txBody>
          <a:bodyPr wrap="square" lIns="91440" tIns="45720" rIns="91440" bIns="45720" anchor="t">
            <a:spAutoFit/>
          </a:bodyPr>
          <a:lstStyle/>
          <a:p>
            <a:pPr defTabSz="457200"/>
            <a:r>
              <a:rPr lang="en-GB" sz="1400">
                <a:solidFill>
                  <a:prstClr val="black"/>
                </a:solidFill>
                <a:latin typeface="Arial"/>
                <a:cs typeface="Arial"/>
              </a:rPr>
              <a:t>1. </a:t>
            </a:r>
            <a:r>
              <a:rPr lang="en-GB" sz="1400" b="1">
                <a:solidFill>
                  <a:prstClr val="black"/>
                </a:solidFill>
                <a:latin typeface="Arial"/>
                <a:cs typeface="Arial"/>
              </a:rPr>
              <a:t>Review referral practice to improve early detection with clear actions and milestones (this toolkit)</a:t>
            </a:r>
          </a:p>
          <a:p>
            <a:pPr defTabSz="457200"/>
            <a:r>
              <a:rPr lang="en-GB" sz="1400">
                <a:solidFill>
                  <a:prstClr val="black"/>
                </a:solidFill>
                <a:latin typeface="Arial"/>
                <a:cs typeface="Arial"/>
              </a:rPr>
              <a:t>2. Work with partners to improve screening uptake</a:t>
            </a:r>
            <a:endParaRPr lang="en-GB" sz="1400" b="1">
              <a:solidFill>
                <a:prstClr val="black"/>
              </a:solidFill>
              <a:latin typeface="Arial"/>
              <a:cs typeface="Arial"/>
            </a:endParaRPr>
          </a:p>
        </p:txBody>
      </p:sp>
      <p:pic>
        <p:nvPicPr>
          <p:cNvPr id="16" name="Picture 15">
            <a:extLst>
              <a:ext uri="{FF2B5EF4-FFF2-40B4-BE49-F238E27FC236}">
                <a16:creationId xmlns:a16="http://schemas.microsoft.com/office/drawing/2014/main" id="{A2A93510-DFCE-615C-579F-96470594208F}"/>
              </a:ext>
            </a:extLst>
          </p:cNvPr>
          <p:cNvPicPr>
            <a:picLocks noChangeAspect="1"/>
          </p:cNvPicPr>
          <p:nvPr/>
        </p:nvPicPr>
        <p:blipFill>
          <a:blip r:embed="rId2"/>
          <a:stretch>
            <a:fillRect/>
          </a:stretch>
        </p:blipFill>
        <p:spPr>
          <a:xfrm>
            <a:off x="236559" y="3694641"/>
            <a:ext cx="848860" cy="829785"/>
          </a:xfrm>
          <a:prstGeom prst="rect">
            <a:avLst/>
          </a:prstGeom>
        </p:spPr>
      </p:pic>
      <p:sp>
        <p:nvSpPr>
          <p:cNvPr id="20" name="Slide Number Placeholder 19">
            <a:extLst>
              <a:ext uri="{FF2B5EF4-FFF2-40B4-BE49-F238E27FC236}">
                <a16:creationId xmlns:a16="http://schemas.microsoft.com/office/drawing/2014/main" id="{2A018FC3-FE65-5615-851A-C5353984B903}"/>
              </a:ext>
            </a:extLst>
          </p:cNvPr>
          <p:cNvSpPr>
            <a:spLocks noGrp="1"/>
          </p:cNvSpPr>
          <p:nvPr>
            <p:ph type="sldNum" sz="quarter" idx="12"/>
          </p:nvPr>
        </p:nvSpPr>
        <p:spPr/>
        <p:txBody>
          <a:bodyPr/>
          <a:lstStyle/>
          <a:p>
            <a:fld id="{30916248-1575-4D68-B685-83B6B91252A1}" type="slidenum">
              <a:rPr lang="en-GB" smtClean="0"/>
              <a:t>6</a:t>
            </a:fld>
            <a:endParaRPr lang="en-GB"/>
          </a:p>
        </p:txBody>
      </p:sp>
      <p:pic>
        <p:nvPicPr>
          <p:cNvPr id="15" name="Picture 14" descr="A blue and white logo">
            <a:extLst>
              <a:ext uri="{FF2B5EF4-FFF2-40B4-BE49-F238E27FC236}">
                <a16:creationId xmlns:a16="http://schemas.microsoft.com/office/drawing/2014/main" id="{386460DF-425A-403A-CCF2-C48885B62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1727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94DDC-A862-F925-8B7B-F8FFD6F4040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5E374B1-5A7B-B55F-D813-2FF80A8BC7DB}"/>
              </a:ext>
            </a:extLst>
          </p:cNvPr>
          <p:cNvSpPr txBox="1"/>
          <p:nvPr/>
        </p:nvSpPr>
        <p:spPr>
          <a:xfrm>
            <a:off x="219659" y="214085"/>
            <a:ext cx="10752796" cy="626701"/>
          </a:xfrm>
          <a:prstGeom prst="rect">
            <a:avLst/>
          </a:prstGeom>
          <a:noFill/>
        </p:spPr>
        <p:txBody>
          <a:bodyPr wrap="square" lIns="72000" tIns="36000" rIns="72000" bIns="36000" rtlCol="0" anchor="t">
            <a:spAutoFit/>
          </a:bodyPr>
          <a:lstStyle/>
          <a:p>
            <a:pPr>
              <a:defRPr/>
            </a:pPr>
            <a:r>
              <a:rPr lang="en-GB" sz="3600">
                <a:solidFill>
                  <a:srgbClr val="005EB8"/>
                </a:solidFill>
                <a:latin typeface="Arial"/>
                <a:cs typeface="Arial"/>
              </a:rPr>
              <a:t>Quality Outcomes Framework 25/26</a:t>
            </a:r>
          </a:p>
        </p:txBody>
      </p:sp>
      <p:pic>
        <p:nvPicPr>
          <p:cNvPr id="7" name="Picture 6">
            <a:extLst>
              <a:ext uri="{FF2B5EF4-FFF2-40B4-BE49-F238E27FC236}">
                <a16:creationId xmlns:a16="http://schemas.microsoft.com/office/drawing/2014/main" id="{5F12F650-FA86-AF70-802C-9FB80F4340B2}"/>
              </a:ext>
            </a:extLst>
          </p:cNvPr>
          <p:cNvPicPr>
            <a:picLocks noChangeAspect="1"/>
          </p:cNvPicPr>
          <p:nvPr/>
        </p:nvPicPr>
        <p:blipFill>
          <a:blip r:embed="rId2"/>
          <a:stretch>
            <a:fillRect/>
          </a:stretch>
        </p:blipFill>
        <p:spPr>
          <a:xfrm>
            <a:off x="174712" y="1485115"/>
            <a:ext cx="5037234" cy="2152273"/>
          </a:xfrm>
          <a:prstGeom prst="rect">
            <a:avLst/>
          </a:prstGeom>
        </p:spPr>
      </p:pic>
      <p:pic>
        <p:nvPicPr>
          <p:cNvPr id="8" name="Picture 7">
            <a:extLst>
              <a:ext uri="{FF2B5EF4-FFF2-40B4-BE49-F238E27FC236}">
                <a16:creationId xmlns:a16="http://schemas.microsoft.com/office/drawing/2014/main" id="{B7D99F77-5672-6557-AF27-5C8DD47A8B5B}"/>
              </a:ext>
            </a:extLst>
          </p:cNvPr>
          <p:cNvPicPr>
            <a:picLocks noChangeAspect="1"/>
          </p:cNvPicPr>
          <p:nvPr/>
        </p:nvPicPr>
        <p:blipFill>
          <a:blip r:embed="rId3"/>
          <a:stretch>
            <a:fillRect/>
          </a:stretch>
        </p:blipFill>
        <p:spPr>
          <a:xfrm>
            <a:off x="219659" y="3797344"/>
            <a:ext cx="4857166" cy="3048940"/>
          </a:xfrm>
          <a:prstGeom prst="rect">
            <a:avLst/>
          </a:prstGeom>
        </p:spPr>
      </p:pic>
      <p:sp>
        <p:nvSpPr>
          <p:cNvPr id="9" name="Rectangle 8">
            <a:extLst>
              <a:ext uri="{FF2B5EF4-FFF2-40B4-BE49-F238E27FC236}">
                <a16:creationId xmlns:a16="http://schemas.microsoft.com/office/drawing/2014/main" id="{7D03C222-6C4D-B43F-CBE8-2734B436E1DC}"/>
              </a:ext>
            </a:extLst>
          </p:cNvPr>
          <p:cNvSpPr/>
          <p:nvPr/>
        </p:nvSpPr>
        <p:spPr>
          <a:xfrm>
            <a:off x="5211945" y="2299641"/>
            <a:ext cx="5389379" cy="307777"/>
          </a:xfrm>
          <a:prstGeom prst="rect">
            <a:avLst/>
          </a:prstGeom>
        </p:spPr>
        <p:txBody>
          <a:bodyPr wrap="square">
            <a:spAutoFit/>
          </a:bodyPr>
          <a:lstStyle/>
          <a:p>
            <a:pPr defTabSz="457200"/>
            <a:r>
              <a:rPr lang="en-GB" sz="1400">
                <a:solidFill>
                  <a:prstClr val="black"/>
                </a:solidFill>
                <a:latin typeface="Arial" panose="020B0604020202020204" pitchFamily="34" charset="0"/>
                <a:cs typeface="Arial" panose="020B0604020202020204" pitchFamily="34" charset="0"/>
              </a:rPr>
              <a:t>QOF CS005 CS006 – Cervical Screening: </a:t>
            </a:r>
            <a:r>
              <a:rPr lang="en-GB" sz="1400">
                <a:solidFill>
                  <a:srgbClr val="FF0000"/>
                </a:solidFill>
                <a:latin typeface="Arial" panose="020B0604020202020204" pitchFamily="34" charset="0"/>
                <a:cs typeface="Arial" panose="020B0604020202020204" pitchFamily="34" charset="0"/>
              </a:rPr>
              <a:t>NO CHANGE</a:t>
            </a:r>
          </a:p>
        </p:txBody>
      </p:sp>
      <p:sp>
        <p:nvSpPr>
          <p:cNvPr id="10" name="Rectangle 9">
            <a:extLst>
              <a:ext uri="{FF2B5EF4-FFF2-40B4-BE49-F238E27FC236}">
                <a16:creationId xmlns:a16="http://schemas.microsoft.com/office/drawing/2014/main" id="{2BA8D907-3452-87DF-C0CE-810C8813229F}"/>
              </a:ext>
            </a:extLst>
          </p:cNvPr>
          <p:cNvSpPr/>
          <p:nvPr/>
        </p:nvSpPr>
        <p:spPr>
          <a:xfrm>
            <a:off x="5211945" y="5004419"/>
            <a:ext cx="3206327" cy="317395"/>
          </a:xfrm>
          <a:prstGeom prst="rect">
            <a:avLst/>
          </a:prstGeom>
        </p:spPr>
        <p:txBody>
          <a:bodyPr wrap="none">
            <a:spAutoFit/>
          </a:bodyPr>
          <a:lstStyle/>
          <a:p>
            <a:pPr>
              <a:lnSpc>
                <a:spcPct val="114000"/>
              </a:lnSpc>
              <a:spcBef>
                <a:spcPts val="300"/>
              </a:spcBef>
              <a:defRPr/>
            </a:pPr>
            <a:r>
              <a:rPr lang="en-GB" sz="1400">
                <a:solidFill>
                  <a:prstClr val="black"/>
                </a:solidFill>
                <a:latin typeface="Arial" panose="020B0604020202020204" pitchFamily="34" charset="0"/>
                <a:cs typeface="Arial" panose="020B0604020202020204" pitchFamily="34" charset="0"/>
              </a:rPr>
              <a:t>CAN001,CAN004,CAN005: </a:t>
            </a:r>
            <a:r>
              <a:rPr lang="en-GB" sz="1400">
                <a:solidFill>
                  <a:srgbClr val="FF0000"/>
                </a:solidFill>
                <a:latin typeface="Arial" panose="020B0604020202020204" pitchFamily="34" charset="0"/>
                <a:cs typeface="Arial" panose="020B0604020202020204" pitchFamily="34" charset="0"/>
              </a:rPr>
              <a:t>RETIRED</a:t>
            </a:r>
          </a:p>
        </p:txBody>
      </p:sp>
      <p:sp>
        <p:nvSpPr>
          <p:cNvPr id="12" name="Slide Number Placeholder 11">
            <a:extLst>
              <a:ext uri="{FF2B5EF4-FFF2-40B4-BE49-F238E27FC236}">
                <a16:creationId xmlns:a16="http://schemas.microsoft.com/office/drawing/2014/main" id="{9603C95E-C995-5F9C-D650-EF168EEFE8A1}"/>
              </a:ext>
            </a:extLst>
          </p:cNvPr>
          <p:cNvSpPr>
            <a:spLocks noGrp="1"/>
          </p:cNvSpPr>
          <p:nvPr>
            <p:ph type="sldNum" sz="quarter" idx="12"/>
          </p:nvPr>
        </p:nvSpPr>
        <p:spPr/>
        <p:txBody>
          <a:bodyPr/>
          <a:lstStyle/>
          <a:p>
            <a:fld id="{30916248-1575-4D68-B685-83B6B91252A1}" type="slidenum">
              <a:rPr lang="en-GB" smtClean="0"/>
              <a:t>7</a:t>
            </a:fld>
            <a:endParaRPr lang="en-GB"/>
          </a:p>
        </p:txBody>
      </p:sp>
      <p:pic>
        <p:nvPicPr>
          <p:cNvPr id="11" name="Picture 10" descr="A blue and white logo">
            <a:extLst>
              <a:ext uri="{FF2B5EF4-FFF2-40B4-BE49-F238E27FC236}">
                <a16:creationId xmlns:a16="http://schemas.microsoft.com/office/drawing/2014/main" id="{C8F2CC41-F1E1-048D-EC87-896C8C9558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42346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87E78-248A-E4F6-6DC3-AC7203388BA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68CF49D-15FE-6531-C8CF-924A2DEC385A}"/>
              </a:ext>
            </a:extLst>
          </p:cNvPr>
          <p:cNvSpPr txBox="1">
            <a:spLocks/>
          </p:cNvSpPr>
          <p:nvPr/>
        </p:nvSpPr>
        <p:spPr>
          <a:xfrm>
            <a:off x="214261" y="170633"/>
            <a:ext cx="11763477"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defRPr/>
            </a:pPr>
            <a:r>
              <a:rPr lang="en-GB" sz="3600" dirty="0">
                <a:solidFill>
                  <a:srgbClr val="005EB8"/>
                </a:solidFill>
                <a:latin typeface="Arial"/>
                <a:ea typeface="+mn-ea"/>
                <a:cs typeface="Arial"/>
              </a:rPr>
              <a:t>I</a:t>
            </a:r>
            <a:r>
              <a:rPr kumimoji="0" lang="en-GB" sz="3600" b="0" i="0" u="none" strike="noStrike" kern="1200" cap="none" spc="0" normalizeH="0" baseline="0" noProof="0" dirty="0" err="1">
                <a:ln>
                  <a:noFill/>
                </a:ln>
                <a:solidFill>
                  <a:srgbClr val="005EB8"/>
                </a:solidFill>
                <a:effectLst/>
                <a:uLnTx/>
                <a:uFillTx/>
                <a:latin typeface="Arial"/>
                <a:ea typeface="+mn-ea"/>
                <a:cs typeface="Arial"/>
              </a:rPr>
              <a:t>nvestment</a:t>
            </a:r>
            <a:r>
              <a:rPr kumimoji="0" lang="en-GB" sz="3600" b="0" i="0" u="none" strike="noStrike" kern="1200" cap="none" spc="0" normalizeH="0" baseline="0" noProof="0" dirty="0">
                <a:ln>
                  <a:noFill/>
                </a:ln>
                <a:solidFill>
                  <a:srgbClr val="005EB8"/>
                </a:solidFill>
                <a:effectLst/>
                <a:uLnTx/>
                <a:uFillTx/>
                <a:latin typeface="Arial"/>
                <a:ea typeface="+mn-ea"/>
                <a:cs typeface="Arial"/>
              </a:rPr>
              <a:t> &amp; Impact Fund Indicators (IIF)</a:t>
            </a:r>
            <a:r>
              <a:rPr lang="en-GB" sz="3600" dirty="0">
                <a:solidFill>
                  <a:srgbClr val="005EB8"/>
                </a:solidFill>
                <a:latin typeface="Arial"/>
                <a:ea typeface="+mn-ea"/>
                <a:cs typeface="Arial"/>
              </a:rPr>
              <a:t> </a:t>
            </a:r>
            <a:endParaRPr lang="en-GB" dirty="0">
              <a:solidFill>
                <a:srgbClr val="000000"/>
              </a:solidFill>
              <a:ea typeface="+mn-ea"/>
            </a:endParaRPr>
          </a:p>
          <a:p>
            <a:pPr>
              <a:lnSpc>
                <a:spcPct val="100000"/>
              </a:lnSpc>
              <a:spcBef>
                <a:spcPts val="0"/>
              </a:spcBef>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25/26, CAN 04</a:t>
            </a:r>
            <a:r>
              <a:rPr kumimoji="0" lang="en-GB" sz="2800" b="0" i="0" u="none" strike="noStrike" kern="1200" cap="none" spc="0" normalizeH="0" baseline="0" noProof="0" dirty="0">
                <a:ln>
                  <a:noFill/>
                </a:ln>
                <a:solidFill>
                  <a:srgbClr val="005EB8"/>
                </a:solidFill>
                <a:effectLst/>
                <a:uLnTx/>
                <a:uFillTx/>
                <a:latin typeface="Arial"/>
                <a:ea typeface="+mn-ea"/>
                <a:cs typeface="Arial"/>
              </a:rPr>
              <a:t>: </a:t>
            </a:r>
            <a:endParaRPr lang="en-GB" dirty="0">
              <a:ea typeface="+mn-ea"/>
            </a:endParaRPr>
          </a:p>
          <a:p>
            <a:pPr>
              <a:lnSpc>
                <a:spcPct val="100000"/>
              </a:lnSpc>
              <a:spcBef>
                <a:spcPts val="0"/>
              </a:spcBef>
              <a:defRPr/>
            </a:pPr>
            <a:r>
              <a:rPr lang="en-GB" sz="2800" b="1" dirty="0">
                <a:solidFill>
                  <a:srgbClr val="005EB8"/>
                </a:solidFill>
                <a:latin typeface="Arial"/>
                <a:ea typeface="+mn-ea"/>
                <a:cs typeface="Arial"/>
              </a:rPr>
              <a:t>No change</a:t>
            </a:r>
            <a:endParaRPr lang="en-GB" sz="2800" b="1" i="0" u="none" strike="noStrike" kern="1200" cap="none" spc="0" normalizeH="0" baseline="0" noProof="0" dirty="0">
              <a:ln>
                <a:noFill/>
              </a:ln>
              <a:solidFill>
                <a:srgbClr val="005EB8"/>
              </a:solidFill>
              <a:effectLst/>
              <a:uLnTx/>
              <a:uFillTx/>
              <a:latin typeface="Arial"/>
              <a:ea typeface="+mn-ea"/>
              <a:cs typeface="Arial"/>
            </a:endParaRPr>
          </a:p>
        </p:txBody>
      </p:sp>
      <p:pic>
        <p:nvPicPr>
          <p:cNvPr id="2" name="Picture 1">
            <a:extLst>
              <a:ext uri="{FF2B5EF4-FFF2-40B4-BE49-F238E27FC236}">
                <a16:creationId xmlns:a16="http://schemas.microsoft.com/office/drawing/2014/main" id="{3511CAF6-BD7C-FC41-FB61-B5CB94B90C24}"/>
              </a:ext>
            </a:extLst>
          </p:cNvPr>
          <p:cNvPicPr>
            <a:picLocks noChangeAspect="1"/>
          </p:cNvPicPr>
          <p:nvPr/>
        </p:nvPicPr>
        <p:blipFill rotWithShape="1">
          <a:blip r:embed="rId2"/>
          <a:srcRect b="1303"/>
          <a:stretch/>
        </p:blipFill>
        <p:spPr>
          <a:xfrm>
            <a:off x="3940638" y="1234427"/>
            <a:ext cx="4310724" cy="5494176"/>
          </a:xfrm>
          <a:prstGeom prst="rect">
            <a:avLst/>
          </a:prstGeom>
        </p:spPr>
      </p:pic>
      <p:sp>
        <p:nvSpPr>
          <p:cNvPr id="7" name="Slide Number Placeholder 6">
            <a:extLst>
              <a:ext uri="{FF2B5EF4-FFF2-40B4-BE49-F238E27FC236}">
                <a16:creationId xmlns:a16="http://schemas.microsoft.com/office/drawing/2014/main" id="{23BA19F4-BA96-8B78-C71B-1E2D273498FC}"/>
              </a:ext>
            </a:extLst>
          </p:cNvPr>
          <p:cNvSpPr>
            <a:spLocks noGrp="1"/>
          </p:cNvSpPr>
          <p:nvPr>
            <p:ph type="sldNum" sz="quarter" idx="12"/>
          </p:nvPr>
        </p:nvSpPr>
        <p:spPr/>
        <p:txBody>
          <a:bodyPr/>
          <a:lstStyle/>
          <a:p>
            <a:fld id="{30916248-1575-4D68-B685-83B6B91252A1}" type="slidenum">
              <a:rPr lang="en-GB" smtClean="0"/>
              <a:t>8</a:t>
            </a:fld>
            <a:endParaRPr lang="en-GB"/>
          </a:p>
        </p:txBody>
      </p:sp>
      <p:pic>
        <p:nvPicPr>
          <p:cNvPr id="9" name="Picture 8" descr="A blue and white logo">
            <a:extLst>
              <a:ext uri="{FF2B5EF4-FFF2-40B4-BE49-F238E27FC236}">
                <a16:creationId xmlns:a16="http://schemas.microsoft.com/office/drawing/2014/main" id="{9F0D7368-99F4-9143-C858-50AFD8348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333381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A15A-B2F2-932E-0261-A2B3CBFCB4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4A9883-CE1E-B258-684E-8465F66C3D34}"/>
              </a:ext>
            </a:extLst>
          </p:cNvPr>
          <p:cNvPicPr>
            <a:picLocks noChangeAspect="1"/>
          </p:cNvPicPr>
          <p:nvPr/>
        </p:nvPicPr>
        <p:blipFill>
          <a:blip r:embed="rId2"/>
          <a:stretch>
            <a:fillRect/>
          </a:stretch>
        </p:blipFill>
        <p:spPr>
          <a:xfrm>
            <a:off x="29426" y="5650887"/>
            <a:ext cx="12162574" cy="1207113"/>
          </a:xfrm>
          <a:prstGeom prst="rect">
            <a:avLst/>
          </a:prstGeom>
        </p:spPr>
      </p:pic>
      <p:sp>
        <p:nvSpPr>
          <p:cNvPr id="7" name="Title 1">
            <a:extLst>
              <a:ext uri="{FF2B5EF4-FFF2-40B4-BE49-F238E27FC236}">
                <a16:creationId xmlns:a16="http://schemas.microsoft.com/office/drawing/2014/main" id="{D87F7041-1FD1-07B8-2107-E83C48A05EC5}"/>
              </a:ext>
            </a:extLst>
          </p:cNvPr>
          <p:cNvSpPr txBox="1">
            <a:spLocks/>
          </p:cNvSpPr>
          <p:nvPr/>
        </p:nvSpPr>
        <p:spPr>
          <a:xfrm>
            <a:off x="2656508" y="1862948"/>
            <a:ext cx="6905988" cy="138860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5EB8"/>
                </a:solidFill>
                <a:latin typeface="Arial"/>
                <a:cs typeface="Arial"/>
              </a:rPr>
              <a:t>Improving referral practice</a:t>
            </a:r>
            <a:endParaRPr lang="en-GB" sz="400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B80222E-9529-DCF8-FC12-6F805C152A01}"/>
              </a:ext>
            </a:extLst>
          </p:cNvPr>
          <p:cNvSpPr>
            <a:spLocks noGrp="1"/>
          </p:cNvSpPr>
          <p:nvPr>
            <p:ph type="sldNum" sz="quarter" idx="12"/>
          </p:nvPr>
        </p:nvSpPr>
        <p:spPr/>
        <p:txBody>
          <a:bodyPr/>
          <a:lstStyle/>
          <a:p>
            <a:fld id="{30916248-1575-4D68-B685-83B6B91252A1}" type="slidenum">
              <a:rPr lang="en-GB" smtClean="0"/>
              <a:t>9</a:t>
            </a:fld>
            <a:endParaRPr lang="en-GB"/>
          </a:p>
        </p:txBody>
      </p:sp>
      <p:pic>
        <p:nvPicPr>
          <p:cNvPr id="8" name="Picture 7" descr="A blue and white logo">
            <a:extLst>
              <a:ext uri="{FF2B5EF4-FFF2-40B4-BE49-F238E27FC236}">
                <a16:creationId xmlns:a16="http://schemas.microsoft.com/office/drawing/2014/main" id="{F3E76B48-D401-CD37-A356-6A9AA8267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1035286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d51f2a1-df1b-4c68-bc66-5a87d057fe01">
      <Terms xmlns="http://schemas.microsoft.com/office/infopath/2007/PartnerControls"/>
    </lcf76f155ced4ddcb4097134ff3c332f>
    <TaxCatchAll xmlns="33905c23-1906-4c9e-bfef-75f978e5dda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04F4D31D1DD7459826A56FBCF0B2A6" ma:contentTypeVersion="18" ma:contentTypeDescription="Create a new document." ma:contentTypeScope="" ma:versionID="12308b507e924f5c4a80a9018231d1a7">
  <xsd:schema xmlns:xsd="http://www.w3.org/2001/XMLSchema" xmlns:xs="http://www.w3.org/2001/XMLSchema" xmlns:p="http://schemas.microsoft.com/office/2006/metadata/properties" xmlns:ns1="http://schemas.microsoft.com/sharepoint/v3" xmlns:ns2="5d51f2a1-df1b-4c68-bc66-5a87d057fe01" xmlns:ns3="33905c23-1906-4c9e-bfef-75f978e5dda6" targetNamespace="http://schemas.microsoft.com/office/2006/metadata/properties" ma:root="true" ma:fieldsID="1bafe00a759bea86be8083d4e15bd18d" ns1:_="" ns2:_="" ns3:_="">
    <xsd:import namespace="http://schemas.microsoft.com/sharepoint/v3"/>
    <xsd:import namespace="5d51f2a1-df1b-4c68-bc66-5a87d057fe01"/>
    <xsd:import namespace="33905c23-1906-4c9e-bfef-75f978e5dda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51f2a1-df1b-4c68-bc66-5a87d057f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905c23-1906-4c9e-bfef-75f978e5dd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112651-25b8-4f65-a32e-b24ca3aab005}" ma:internalName="TaxCatchAll" ma:showField="CatchAllData" ma:web="33905c23-1906-4c9e-bfef-75f978e5dd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128FBA-25BE-4134-95C8-DA159AF37065}">
  <ds:schemaRefs>
    <ds:schemaRef ds:uri="http://schemas.microsoft.com/sharepoint/v3/contenttype/forms"/>
  </ds:schemaRefs>
</ds:datastoreItem>
</file>

<file path=customXml/itemProps2.xml><?xml version="1.0" encoding="utf-8"?>
<ds:datastoreItem xmlns:ds="http://schemas.openxmlformats.org/officeDocument/2006/customXml" ds:itemID="{6DA3449A-76B4-435B-9BDD-8E765BC0E923}">
  <ds:schemaRefs>
    <ds:schemaRef ds:uri="http://schemas.microsoft.com/sharepoint/v3"/>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33905c23-1906-4c9e-bfef-75f978e5dda6"/>
    <ds:schemaRef ds:uri="5d51f2a1-df1b-4c68-bc66-5a87d057fe01"/>
    <ds:schemaRef ds:uri="http://purl.org/dc/dcmitype/"/>
  </ds:schemaRefs>
</ds:datastoreItem>
</file>

<file path=customXml/itemProps3.xml><?xml version="1.0" encoding="utf-8"?>
<ds:datastoreItem xmlns:ds="http://schemas.openxmlformats.org/officeDocument/2006/customXml" ds:itemID="{96685B74-9A00-4EA0-AC01-47F62E4DED1F}">
  <ds:schemaRefs>
    <ds:schemaRef ds:uri="33905c23-1906-4c9e-bfef-75f978e5dda6"/>
    <ds:schemaRef ds:uri="5d51f2a1-df1b-4c68-bc66-5a87d057fe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288</TotalTime>
  <Words>4492</Words>
  <Application>Microsoft Office PowerPoint</Application>
  <PresentationFormat>Widescreen</PresentationFormat>
  <Paragraphs>402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Primary Care Referral Improvement Toolkit:  An information and resource pack to support with early detection of cancer and referral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Stephanie (NHS BUCKINGHAMSHIRE, OXFORDSHIRE AND BERKSHIRE WEST INTEGRATED CARE BOARD)</dc:creator>
  <cp:lastModifiedBy>BELL, Stephanie (NHS BUCKINGHAMSHIRE, OXFORDSHIRE AND BERKSHIRE WEST INTEGRATED CARE BOARD)</cp:lastModifiedBy>
  <cp:revision>84</cp:revision>
  <dcterms:created xsi:type="dcterms:W3CDTF">2025-07-14T10:35:45Z</dcterms:created>
  <dcterms:modified xsi:type="dcterms:W3CDTF">2025-09-25T14:25:52Z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0x010100DE04F4D31D1DD7459826A56FBCF0B2A6</vt:lpwstr>
  </property>
  <property fmtid="{D5CDD505-2E9C-101B-9397-08002B2CF9AE}" pid="3" name="MediaServiceImageTags">
    <vt:lpwstr/>
  </property>
</Properties>
</file>