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3"/>
  </p:handoutMasterIdLst>
  <p:sldIdLst>
    <p:sldId id="256" r:id="rId2"/>
    <p:sldId id="295" r:id="rId3"/>
    <p:sldId id="284" r:id="rId4"/>
    <p:sldId id="270" r:id="rId5"/>
    <p:sldId id="285" r:id="rId6"/>
    <p:sldId id="281" r:id="rId7"/>
    <p:sldId id="282" r:id="rId8"/>
    <p:sldId id="287" r:id="rId9"/>
    <p:sldId id="279" r:id="rId10"/>
    <p:sldId id="283" r:id="rId11"/>
    <p:sldId id="289" r:id="rId12"/>
    <p:sldId id="290" r:id="rId13"/>
    <p:sldId id="262" r:id="rId14"/>
    <p:sldId id="275" r:id="rId15"/>
    <p:sldId id="291" r:id="rId16"/>
    <p:sldId id="292" r:id="rId17"/>
    <p:sldId id="296" r:id="rId18"/>
    <p:sldId id="278" r:id="rId19"/>
    <p:sldId id="293" r:id="rId20"/>
    <p:sldId id="258" r:id="rId21"/>
    <p:sldId id="264" r:id="rId22"/>
  </p:sldIdLst>
  <p:sldSz cx="18288000" cy="10287000"/>
  <p:notesSz cx="10234613" cy="7104063"/>
  <p:embeddedFontLst>
    <p:embeddedFont>
      <p:font typeface="FilsonSoftW03-Medium" panose="020B0604020202020204" charset="0"/>
      <p:regular r:id="rId24"/>
    </p:embeddedFont>
    <p:embeddedFont>
      <p:font typeface="Frutiger" panose="020B0604020202020204" charset="0"/>
      <p:regular r:id="rId25"/>
    </p:embeddedFont>
    <p:embeddedFont>
      <p:font typeface="Open Sans" panose="020B060603050402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A7398"/>
    <a:srgbClr val="89CC69"/>
    <a:srgbClr val="604A7B"/>
    <a:srgbClr val="4F81BD"/>
    <a:srgbClr val="77933C"/>
    <a:srgbClr val="953735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22" autoAdjust="0"/>
  </p:normalViewPr>
  <p:slideViewPr>
    <p:cSldViewPr>
      <p:cViewPr varScale="1">
        <p:scale>
          <a:sx n="49" d="100"/>
          <a:sy n="49" d="100"/>
        </p:scale>
        <p:origin x="4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7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A3A48-97B7-4DE2-B79F-D51F41AEF0B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DB9547-3E47-4CA2-A77C-668F312F9572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Identify </a:t>
          </a:r>
        </a:p>
      </dgm:t>
    </dgm:pt>
    <dgm:pt modelId="{8B33EC79-BD9B-42BB-8DED-C04D3C2632FB}" type="parTrans" cxnId="{395F8035-DB0B-4013-B031-64706ADAB08E}">
      <dgm:prSet/>
      <dgm:spPr/>
      <dgm:t>
        <a:bodyPr/>
        <a:lstStyle/>
        <a:p>
          <a:endParaRPr lang="en-US"/>
        </a:p>
      </dgm:t>
    </dgm:pt>
    <dgm:pt modelId="{E14F27A8-AC96-4AC8-AC75-28B7D62222B2}" type="sibTrans" cxnId="{395F8035-DB0B-4013-B031-64706ADAB08E}">
      <dgm:prSet/>
      <dgm:spPr/>
      <dgm:t>
        <a:bodyPr/>
        <a:lstStyle/>
        <a:p>
          <a:endParaRPr lang="en-US"/>
        </a:p>
      </dgm:t>
    </dgm:pt>
    <dgm:pt modelId="{C9152299-EF8B-4BB5-B546-23B89932E695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Counsel and testing</a:t>
          </a:r>
        </a:p>
      </dgm:t>
    </dgm:pt>
    <dgm:pt modelId="{B56CB0E5-2315-4806-B563-DC6AAFFE1218}" type="parTrans" cxnId="{753752F2-B303-45CA-9E4D-3679B98089B1}">
      <dgm:prSet/>
      <dgm:spPr/>
      <dgm:t>
        <a:bodyPr/>
        <a:lstStyle/>
        <a:p>
          <a:endParaRPr lang="en-US"/>
        </a:p>
      </dgm:t>
    </dgm:pt>
    <dgm:pt modelId="{83B5D24C-9161-4761-A290-240F3A676F5B}" type="sibTrans" cxnId="{753752F2-B303-45CA-9E4D-3679B98089B1}">
      <dgm:prSet/>
      <dgm:spPr/>
      <dgm:t>
        <a:bodyPr/>
        <a:lstStyle/>
        <a:p>
          <a:endParaRPr lang="en-US"/>
        </a:p>
      </dgm:t>
    </dgm:pt>
    <dgm:pt modelId="{F8090029-F0F6-40AA-9883-CE44469BFB3D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Action based on results</a:t>
          </a:r>
        </a:p>
      </dgm:t>
    </dgm:pt>
    <dgm:pt modelId="{5121E9F0-DB91-4A5C-8AF8-AE0EC904CB3B}" type="parTrans" cxnId="{309AACC1-74EA-4932-82A3-8CF82A2DC176}">
      <dgm:prSet/>
      <dgm:spPr/>
      <dgm:t>
        <a:bodyPr/>
        <a:lstStyle/>
        <a:p>
          <a:endParaRPr lang="en-US"/>
        </a:p>
      </dgm:t>
    </dgm:pt>
    <dgm:pt modelId="{8FE8F84C-7989-45E2-AF66-75A5BB368662}" type="sibTrans" cxnId="{309AACC1-74EA-4932-82A3-8CF82A2DC176}">
      <dgm:prSet/>
      <dgm:spPr/>
      <dgm:t>
        <a:bodyPr/>
        <a:lstStyle/>
        <a:p>
          <a:endParaRPr lang="en-US"/>
        </a:p>
      </dgm:t>
    </dgm:pt>
    <dgm:pt modelId="{BEC929D3-11D3-402A-ABA8-DABE0599D851}" type="pres">
      <dgm:prSet presAssocID="{399A3A48-97B7-4DE2-B79F-D51F41AEF0B1}" presName="Name0" presStyleCnt="0">
        <dgm:presLayoutVars>
          <dgm:resizeHandles/>
        </dgm:presLayoutVars>
      </dgm:prSet>
      <dgm:spPr/>
    </dgm:pt>
    <dgm:pt modelId="{9EF39F59-CC53-4FC1-8232-6BB40FA27FEF}" type="pres">
      <dgm:prSet presAssocID="{F3DB9547-3E47-4CA2-A77C-668F312F9572}" presName="text" presStyleLbl="node1" presStyleIdx="0" presStyleCnt="3" custScaleX="871557" custLinFactNeighborY="30474">
        <dgm:presLayoutVars>
          <dgm:bulletEnabled val="1"/>
        </dgm:presLayoutVars>
      </dgm:prSet>
      <dgm:spPr/>
    </dgm:pt>
    <dgm:pt modelId="{E0A3FAF3-BB97-449A-BC20-1B2E7EF33BB4}" type="pres">
      <dgm:prSet presAssocID="{E14F27A8-AC96-4AC8-AC75-28B7D62222B2}" presName="space" presStyleCnt="0"/>
      <dgm:spPr/>
    </dgm:pt>
    <dgm:pt modelId="{08E34966-4BBA-4A6B-95E5-43DE03C39FC4}" type="pres">
      <dgm:prSet presAssocID="{C9152299-EF8B-4BB5-B546-23B89932E695}" presName="text" presStyleLbl="node1" presStyleIdx="1" presStyleCnt="3" custScaleX="846667" custLinFactNeighborX="9271" custLinFactNeighborY="65417">
        <dgm:presLayoutVars>
          <dgm:bulletEnabled val="1"/>
        </dgm:presLayoutVars>
      </dgm:prSet>
      <dgm:spPr/>
    </dgm:pt>
    <dgm:pt modelId="{35580CB8-3A24-47C7-A627-9B9ED0BEFBD3}" type="pres">
      <dgm:prSet presAssocID="{83B5D24C-9161-4761-A290-240F3A676F5B}" presName="space" presStyleCnt="0"/>
      <dgm:spPr/>
    </dgm:pt>
    <dgm:pt modelId="{43515101-F6C4-436A-BC16-39C9CAB36FD1}" type="pres">
      <dgm:prSet presAssocID="{F8090029-F0F6-40AA-9883-CE44469BFB3D}" presName="text" presStyleLbl="node1" presStyleIdx="2" presStyleCnt="3" custScaleX="867833" custLinFactX="29649" custLinFactNeighborX="100000" custLinFactNeighborY="98838">
        <dgm:presLayoutVars>
          <dgm:bulletEnabled val="1"/>
        </dgm:presLayoutVars>
      </dgm:prSet>
      <dgm:spPr/>
    </dgm:pt>
  </dgm:ptLst>
  <dgm:cxnLst>
    <dgm:cxn modelId="{9B0CEC2B-2653-47A2-9A6D-5AC0D3549343}" type="presOf" srcId="{F8090029-F0F6-40AA-9883-CE44469BFB3D}" destId="{43515101-F6C4-436A-BC16-39C9CAB36FD1}" srcOrd="0" destOrd="0" presId="urn:diagrams.loki3.com/VaryingWidthList"/>
    <dgm:cxn modelId="{395F8035-DB0B-4013-B031-64706ADAB08E}" srcId="{399A3A48-97B7-4DE2-B79F-D51F41AEF0B1}" destId="{F3DB9547-3E47-4CA2-A77C-668F312F9572}" srcOrd="0" destOrd="0" parTransId="{8B33EC79-BD9B-42BB-8DED-C04D3C2632FB}" sibTransId="{E14F27A8-AC96-4AC8-AC75-28B7D62222B2}"/>
    <dgm:cxn modelId="{D8AA1A81-3712-4179-97CD-9C4B34221111}" type="presOf" srcId="{F3DB9547-3E47-4CA2-A77C-668F312F9572}" destId="{9EF39F59-CC53-4FC1-8232-6BB40FA27FEF}" srcOrd="0" destOrd="0" presId="urn:diagrams.loki3.com/VaryingWidthList"/>
    <dgm:cxn modelId="{3DFFAC94-F880-4F4A-B6A5-6BB3DC889B3F}" type="presOf" srcId="{399A3A48-97B7-4DE2-B79F-D51F41AEF0B1}" destId="{BEC929D3-11D3-402A-ABA8-DABE0599D851}" srcOrd="0" destOrd="0" presId="urn:diagrams.loki3.com/VaryingWidthList"/>
    <dgm:cxn modelId="{B915EE97-1D32-4816-976C-C534AFCA9F4E}" type="presOf" srcId="{C9152299-EF8B-4BB5-B546-23B89932E695}" destId="{08E34966-4BBA-4A6B-95E5-43DE03C39FC4}" srcOrd="0" destOrd="0" presId="urn:diagrams.loki3.com/VaryingWidthList"/>
    <dgm:cxn modelId="{309AACC1-74EA-4932-82A3-8CF82A2DC176}" srcId="{399A3A48-97B7-4DE2-B79F-D51F41AEF0B1}" destId="{F8090029-F0F6-40AA-9883-CE44469BFB3D}" srcOrd="2" destOrd="0" parTransId="{5121E9F0-DB91-4A5C-8AF8-AE0EC904CB3B}" sibTransId="{8FE8F84C-7989-45E2-AF66-75A5BB368662}"/>
    <dgm:cxn modelId="{753752F2-B303-45CA-9E4D-3679B98089B1}" srcId="{399A3A48-97B7-4DE2-B79F-D51F41AEF0B1}" destId="{C9152299-EF8B-4BB5-B546-23B89932E695}" srcOrd="1" destOrd="0" parTransId="{B56CB0E5-2315-4806-B563-DC6AAFFE1218}" sibTransId="{83B5D24C-9161-4761-A290-240F3A676F5B}"/>
    <dgm:cxn modelId="{CD08D7E7-0225-42CA-8958-687197E57D8D}" type="presParOf" srcId="{BEC929D3-11D3-402A-ABA8-DABE0599D851}" destId="{9EF39F59-CC53-4FC1-8232-6BB40FA27FEF}" srcOrd="0" destOrd="0" presId="urn:diagrams.loki3.com/VaryingWidthList"/>
    <dgm:cxn modelId="{55EDFEF5-22A0-4AD6-ACC2-CF2D6F234A7E}" type="presParOf" srcId="{BEC929D3-11D3-402A-ABA8-DABE0599D851}" destId="{E0A3FAF3-BB97-449A-BC20-1B2E7EF33BB4}" srcOrd="1" destOrd="0" presId="urn:diagrams.loki3.com/VaryingWidthList"/>
    <dgm:cxn modelId="{9B119E4C-0E48-4F66-8015-D00E645D3FDF}" type="presParOf" srcId="{BEC929D3-11D3-402A-ABA8-DABE0599D851}" destId="{08E34966-4BBA-4A6B-95E5-43DE03C39FC4}" srcOrd="2" destOrd="0" presId="urn:diagrams.loki3.com/VaryingWidthList"/>
    <dgm:cxn modelId="{5F664827-AD4E-42C9-9133-86BE872F9A8B}" type="presParOf" srcId="{BEC929D3-11D3-402A-ABA8-DABE0599D851}" destId="{35580CB8-3A24-47C7-A627-9B9ED0BEFBD3}" srcOrd="3" destOrd="0" presId="urn:diagrams.loki3.com/VaryingWidthList"/>
    <dgm:cxn modelId="{2E206ADF-E9C2-4A8E-917C-4BE3636D45A9}" type="presParOf" srcId="{BEC929D3-11D3-402A-ABA8-DABE0599D851}" destId="{43515101-F6C4-436A-BC16-39C9CAB36FD1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984D8-3DA5-4E63-BDC7-EAF68DC6294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526F6EC-2196-464E-A6C4-CC19D46E42C8}">
      <dgm:prSet phldrT="[Text]" custT="1"/>
      <dgm:spPr/>
      <dgm:t>
        <a:bodyPr/>
        <a:lstStyle/>
        <a:p>
          <a:r>
            <a:rPr lang="en-US" sz="3200" b="1" dirty="0"/>
            <a:t>Clinical Nurse Specialists</a:t>
          </a:r>
        </a:p>
        <a:p>
          <a:r>
            <a:rPr lang="en-US" sz="3200" b="1" dirty="0"/>
            <a:t>Surgical Physician Associate</a:t>
          </a:r>
        </a:p>
        <a:p>
          <a:r>
            <a:rPr lang="en-US" sz="3200" b="1" dirty="0"/>
            <a:t>Consultant Nurse</a:t>
          </a:r>
        </a:p>
      </dgm:t>
    </dgm:pt>
    <dgm:pt modelId="{1E12C26D-E685-4581-BC54-CF247B2E4613}" type="parTrans" cxnId="{CA4376EA-D699-4D4F-A612-D0FD5C4F73A3}">
      <dgm:prSet/>
      <dgm:spPr/>
      <dgm:t>
        <a:bodyPr/>
        <a:lstStyle/>
        <a:p>
          <a:endParaRPr lang="en-US"/>
        </a:p>
      </dgm:t>
    </dgm:pt>
    <dgm:pt modelId="{37B31050-2918-43DC-B991-F7E8F5276773}" type="sibTrans" cxnId="{CA4376EA-D699-4D4F-A612-D0FD5C4F73A3}">
      <dgm:prSet/>
      <dgm:spPr/>
      <dgm:t>
        <a:bodyPr/>
        <a:lstStyle/>
        <a:p>
          <a:endParaRPr lang="en-US"/>
        </a:p>
      </dgm:t>
    </dgm:pt>
    <dgm:pt modelId="{80882715-7145-40D1-A3FF-65A9160AED43}">
      <dgm:prSet phldrT="[Text]" custT="1"/>
      <dgm:spPr/>
      <dgm:t>
        <a:bodyPr/>
        <a:lstStyle/>
        <a:p>
          <a:r>
            <a:rPr lang="en-US" sz="2400" b="1" dirty="0"/>
            <a:t>Secretary</a:t>
          </a:r>
        </a:p>
        <a:p>
          <a:r>
            <a:rPr lang="en-US" sz="2400" b="1" dirty="0"/>
            <a:t>Data Team</a:t>
          </a:r>
        </a:p>
        <a:p>
          <a:r>
            <a:rPr lang="en-US" sz="2400" b="1" dirty="0"/>
            <a:t>Health Support Worker</a:t>
          </a:r>
        </a:p>
      </dgm:t>
    </dgm:pt>
    <dgm:pt modelId="{ABB02844-B5F8-4735-84F4-ECD223635391}" type="parTrans" cxnId="{BDB0B551-0F14-4F3D-B735-ECE4B1912CF2}">
      <dgm:prSet/>
      <dgm:spPr/>
      <dgm:t>
        <a:bodyPr/>
        <a:lstStyle/>
        <a:p>
          <a:endParaRPr lang="en-US"/>
        </a:p>
      </dgm:t>
    </dgm:pt>
    <dgm:pt modelId="{C9133245-BB97-49D9-972D-428DA094F1AC}" type="sibTrans" cxnId="{BDB0B551-0F14-4F3D-B735-ECE4B1912CF2}">
      <dgm:prSet/>
      <dgm:spPr/>
      <dgm:t>
        <a:bodyPr/>
        <a:lstStyle/>
        <a:p>
          <a:endParaRPr lang="en-US"/>
        </a:p>
      </dgm:t>
    </dgm:pt>
    <dgm:pt modelId="{39C6BD4C-27D3-44C2-8C45-25B9069E88EC}">
      <dgm:prSet phldrT="[Text]" custT="1"/>
      <dgm:spPr/>
      <dgm:t>
        <a:bodyPr/>
        <a:lstStyle/>
        <a:p>
          <a:r>
            <a:rPr lang="en-US" sz="2400" b="1" dirty="0"/>
            <a:t>Surgeons</a:t>
          </a:r>
        </a:p>
        <a:p>
          <a:r>
            <a:rPr lang="en-US" sz="2400" b="1" dirty="0"/>
            <a:t>Pathologists</a:t>
          </a:r>
        </a:p>
        <a:p>
          <a:r>
            <a:rPr lang="en-US" sz="2400" b="1" dirty="0"/>
            <a:t>Genetic Counsellors</a:t>
          </a:r>
        </a:p>
        <a:p>
          <a:r>
            <a:rPr lang="en-US" sz="2400" b="1" dirty="0"/>
            <a:t>GMSA</a:t>
          </a:r>
        </a:p>
      </dgm:t>
    </dgm:pt>
    <dgm:pt modelId="{688E8EAC-4AC0-4E3F-976F-25BD76F150D9}" type="parTrans" cxnId="{FDD8E131-4B16-47EB-B150-8B4E9E545D3E}">
      <dgm:prSet/>
      <dgm:spPr/>
      <dgm:t>
        <a:bodyPr/>
        <a:lstStyle/>
        <a:p>
          <a:endParaRPr lang="en-US"/>
        </a:p>
      </dgm:t>
    </dgm:pt>
    <dgm:pt modelId="{3872C3BE-5597-43D7-82B6-19A50BB7229B}" type="sibTrans" cxnId="{FDD8E131-4B16-47EB-B150-8B4E9E545D3E}">
      <dgm:prSet/>
      <dgm:spPr/>
      <dgm:t>
        <a:bodyPr/>
        <a:lstStyle/>
        <a:p>
          <a:endParaRPr lang="en-US"/>
        </a:p>
      </dgm:t>
    </dgm:pt>
    <dgm:pt modelId="{BB31F3D7-F9BF-4195-8417-206DA1690E9F}" type="pres">
      <dgm:prSet presAssocID="{4F3984D8-3DA5-4E63-BDC7-EAF68DC6294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299AA0-3A98-47DC-BB4E-BA57AFD72DF5}" type="pres">
      <dgm:prSet presAssocID="{9526F6EC-2196-464E-A6C4-CC19D46E42C8}" presName="gear1" presStyleLbl="node1" presStyleIdx="0" presStyleCnt="3">
        <dgm:presLayoutVars>
          <dgm:chMax val="1"/>
          <dgm:bulletEnabled val="1"/>
        </dgm:presLayoutVars>
      </dgm:prSet>
      <dgm:spPr/>
    </dgm:pt>
    <dgm:pt modelId="{83318420-7314-40E7-9205-26F35516BC14}" type="pres">
      <dgm:prSet presAssocID="{9526F6EC-2196-464E-A6C4-CC19D46E42C8}" presName="gear1srcNode" presStyleLbl="node1" presStyleIdx="0" presStyleCnt="3"/>
      <dgm:spPr/>
    </dgm:pt>
    <dgm:pt modelId="{CE70C303-D2E6-4222-A82C-0DBE7216222D}" type="pres">
      <dgm:prSet presAssocID="{9526F6EC-2196-464E-A6C4-CC19D46E42C8}" presName="gear1dstNode" presStyleLbl="node1" presStyleIdx="0" presStyleCnt="3"/>
      <dgm:spPr/>
    </dgm:pt>
    <dgm:pt modelId="{740A9FE7-DE21-42E3-85EA-675EBBD18D3F}" type="pres">
      <dgm:prSet presAssocID="{80882715-7145-40D1-A3FF-65A9160AED43}" presName="gear2" presStyleLbl="node1" presStyleIdx="1" presStyleCnt="3">
        <dgm:presLayoutVars>
          <dgm:chMax val="1"/>
          <dgm:bulletEnabled val="1"/>
        </dgm:presLayoutVars>
      </dgm:prSet>
      <dgm:spPr/>
    </dgm:pt>
    <dgm:pt modelId="{324CC33E-4025-4934-B09D-A62FC46E6509}" type="pres">
      <dgm:prSet presAssocID="{80882715-7145-40D1-A3FF-65A9160AED43}" presName="gear2srcNode" presStyleLbl="node1" presStyleIdx="1" presStyleCnt="3"/>
      <dgm:spPr/>
    </dgm:pt>
    <dgm:pt modelId="{41F0DF5E-B3C1-4113-8E09-0A22143E9CAE}" type="pres">
      <dgm:prSet presAssocID="{80882715-7145-40D1-A3FF-65A9160AED43}" presName="gear2dstNode" presStyleLbl="node1" presStyleIdx="1" presStyleCnt="3"/>
      <dgm:spPr/>
    </dgm:pt>
    <dgm:pt modelId="{0579F63E-B0AE-4132-B190-F56E6FFAC5DD}" type="pres">
      <dgm:prSet presAssocID="{39C6BD4C-27D3-44C2-8C45-25B9069E88EC}" presName="gear3" presStyleLbl="node1" presStyleIdx="2" presStyleCnt="3"/>
      <dgm:spPr/>
    </dgm:pt>
    <dgm:pt modelId="{1417FB84-2716-4995-AD8C-08771821EEF1}" type="pres">
      <dgm:prSet presAssocID="{39C6BD4C-27D3-44C2-8C45-25B9069E88E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9560154-C048-4024-A070-6367A2322238}" type="pres">
      <dgm:prSet presAssocID="{39C6BD4C-27D3-44C2-8C45-25B9069E88EC}" presName="gear3srcNode" presStyleLbl="node1" presStyleIdx="2" presStyleCnt="3"/>
      <dgm:spPr/>
    </dgm:pt>
    <dgm:pt modelId="{BB033E04-11DF-4C72-9B51-021E8295A482}" type="pres">
      <dgm:prSet presAssocID="{39C6BD4C-27D3-44C2-8C45-25B9069E88EC}" presName="gear3dstNode" presStyleLbl="node1" presStyleIdx="2" presStyleCnt="3"/>
      <dgm:spPr/>
    </dgm:pt>
    <dgm:pt modelId="{693C2D35-3FEE-42AE-9956-A52375F6FB03}" type="pres">
      <dgm:prSet presAssocID="{37B31050-2918-43DC-B991-F7E8F5276773}" presName="connector1" presStyleLbl="sibTrans2D1" presStyleIdx="0" presStyleCnt="3"/>
      <dgm:spPr/>
    </dgm:pt>
    <dgm:pt modelId="{F08B99AC-FB38-4B7F-84FA-D4F26EC4E3E2}" type="pres">
      <dgm:prSet presAssocID="{C9133245-BB97-49D9-972D-428DA094F1AC}" presName="connector2" presStyleLbl="sibTrans2D1" presStyleIdx="1" presStyleCnt="3"/>
      <dgm:spPr/>
    </dgm:pt>
    <dgm:pt modelId="{133AD2D1-178D-4BCB-A567-B07E3CDB7700}" type="pres">
      <dgm:prSet presAssocID="{3872C3BE-5597-43D7-82B6-19A50BB7229B}" presName="connector3" presStyleLbl="sibTrans2D1" presStyleIdx="2" presStyleCnt="3"/>
      <dgm:spPr/>
    </dgm:pt>
  </dgm:ptLst>
  <dgm:cxnLst>
    <dgm:cxn modelId="{3830A32B-4904-4966-8305-8709B9BCBED4}" type="presOf" srcId="{80882715-7145-40D1-A3FF-65A9160AED43}" destId="{41F0DF5E-B3C1-4113-8E09-0A22143E9CAE}" srcOrd="2" destOrd="0" presId="urn:microsoft.com/office/officeart/2005/8/layout/gear1"/>
    <dgm:cxn modelId="{00872F2D-0774-4A2B-8589-E5AFD9FFCAD1}" type="presOf" srcId="{80882715-7145-40D1-A3FF-65A9160AED43}" destId="{324CC33E-4025-4934-B09D-A62FC46E6509}" srcOrd="1" destOrd="0" presId="urn:microsoft.com/office/officeart/2005/8/layout/gear1"/>
    <dgm:cxn modelId="{FDD8E131-4B16-47EB-B150-8B4E9E545D3E}" srcId="{4F3984D8-3DA5-4E63-BDC7-EAF68DC62940}" destId="{39C6BD4C-27D3-44C2-8C45-25B9069E88EC}" srcOrd="2" destOrd="0" parTransId="{688E8EAC-4AC0-4E3F-976F-25BD76F150D9}" sibTransId="{3872C3BE-5597-43D7-82B6-19A50BB7229B}"/>
    <dgm:cxn modelId="{3FC16B3E-EFB2-4375-810B-3D65E9C4F728}" type="presOf" srcId="{9526F6EC-2196-464E-A6C4-CC19D46E42C8}" destId="{CE70C303-D2E6-4222-A82C-0DBE7216222D}" srcOrd="2" destOrd="0" presId="urn:microsoft.com/office/officeart/2005/8/layout/gear1"/>
    <dgm:cxn modelId="{C9842944-08BD-4897-98DE-18E06A786C15}" type="presOf" srcId="{4F3984D8-3DA5-4E63-BDC7-EAF68DC62940}" destId="{BB31F3D7-F9BF-4195-8417-206DA1690E9F}" srcOrd="0" destOrd="0" presId="urn:microsoft.com/office/officeart/2005/8/layout/gear1"/>
    <dgm:cxn modelId="{4A189F67-8AC9-4FF8-938E-82166021B5FE}" type="presOf" srcId="{C9133245-BB97-49D9-972D-428DA094F1AC}" destId="{F08B99AC-FB38-4B7F-84FA-D4F26EC4E3E2}" srcOrd="0" destOrd="0" presId="urn:microsoft.com/office/officeart/2005/8/layout/gear1"/>
    <dgm:cxn modelId="{60E5A569-C778-4E65-9958-8C72DDF75133}" type="presOf" srcId="{39C6BD4C-27D3-44C2-8C45-25B9069E88EC}" destId="{1417FB84-2716-4995-AD8C-08771821EEF1}" srcOrd="1" destOrd="0" presId="urn:microsoft.com/office/officeart/2005/8/layout/gear1"/>
    <dgm:cxn modelId="{687A426B-E9A3-4D44-85AF-52ABE79B7116}" type="presOf" srcId="{9526F6EC-2196-464E-A6C4-CC19D46E42C8}" destId="{83318420-7314-40E7-9205-26F35516BC14}" srcOrd="1" destOrd="0" presId="urn:microsoft.com/office/officeart/2005/8/layout/gear1"/>
    <dgm:cxn modelId="{1FA4544B-27FF-41FC-9E9D-F08710A9903B}" type="presOf" srcId="{9526F6EC-2196-464E-A6C4-CC19D46E42C8}" destId="{E1299AA0-3A98-47DC-BB4E-BA57AFD72DF5}" srcOrd="0" destOrd="0" presId="urn:microsoft.com/office/officeart/2005/8/layout/gear1"/>
    <dgm:cxn modelId="{BDB0B551-0F14-4F3D-B735-ECE4B1912CF2}" srcId="{4F3984D8-3DA5-4E63-BDC7-EAF68DC62940}" destId="{80882715-7145-40D1-A3FF-65A9160AED43}" srcOrd="1" destOrd="0" parTransId="{ABB02844-B5F8-4735-84F4-ECD223635391}" sibTransId="{C9133245-BB97-49D9-972D-428DA094F1AC}"/>
    <dgm:cxn modelId="{5AACB154-42A0-458C-ADB1-277A4921A152}" type="presOf" srcId="{39C6BD4C-27D3-44C2-8C45-25B9069E88EC}" destId="{0579F63E-B0AE-4132-B190-F56E6FFAC5DD}" srcOrd="0" destOrd="0" presId="urn:microsoft.com/office/officeart/2005/8/layout/gear1"/>
    <dgm:cxn modelId="{1BC3818D-1156-4005-B77F-A0E7A1C1323B}" type="presOf" srcId="{80882715-7145-40D1-A3FF-65A9160AED43}" destId="{740A9FE7-DE21-42E3-85EA-675EBBD18D3F}" srcOrd="0" destOrd="0" presId="urn:microsoft.com/office/officeart/2005/8/layout/gear1"/>
    <dgm:cxn modelId="{D83D1A92-481A-484A-A2B7-47EAC39CB5DD}" type="presOf" srcId="{37B31050-2918-43DC-B991-F7E8F5276773}" destId="{693C2D35-3FEE-42AE-9956-A52375F6FB03}" srcOrd="0" destOrd="0" presId="urn:microsoft.com/office/officeart/2005/8/layout/gear1"/>
    <dgm:cxn modelId="{B50022B3-ABBB-480E-8C2E-EA601EC32588}" type="presOf" srcId="{39C6BD4C-27D3-44C2-8C45-25B9069E88EC}" destId="{39560154-C048-4024-A070-6367A2322238}" srcOrd="2" destOrd="0" presId="urn:microsoft.com/office/officeart/2005/8/layout/gear1"/>
    <dgm:cxn modelId="{1299EAD5-C859-47C0-9C53-EF3EA3654E7E}" type="presOf" srcId="{39C6BD4C-27D3-44C2-8C45-25B9069E88EC}" destId="{BB033E04-11DF-4C72-9B51-021E8295A482}" srcOrd="3" destOrd="0" presId="urn:microsoft.com/office/officeart/2005/8/layout/gear1"/>
    <dgm:cxn modelId="{CA4376EA-D699-4D4F-A612-D0FD5C4F73A3}" srcId="{4F3984D8-3DA5-4E63-BDC7-EAF68DC62940}" destId="{9526F6EC-2196-464E-A6C4-CC19D46E42C8}" srcOrd="0" destOrd="0" parTransId="{1E12C26D-E685-4581-BC54-CF247B2E4613}" sibTransId="{37B31050-2918-43DC-B991-F7E8F5276773}"/>
    <dgm:cxn modelId="{3FD3D4F1-59DA-4180-8C19-3EBC072016D0}" type="presOf" srcId="{3872C3BE-5597-43D7-82B6-19A50BB7229B}" destId="{133AD2D1-178D-4BCB-A567-B07E3CDB7700}" srcOrd="0" destOrd="0" presId="urn:microsoft.com/office/officeart/2005/8/layout/gear1"/>
    <dgm:cxn modelId="{5FC89223-2984-4005-8A71-C7A28F3A9DA5}" type="presParOf" srcId="{BB31F3D7-F9BF-4195-8417-206DA1690E9F}" destId="{E1299AA0-3A98-47DC-BB4E-BA57AFD72DF5}" srcOrd="0" destOrd="0" presId="urn:microsoft.com/office/officeart/2005/8/layout/gear1"/>
    <dgm:cxn modelId="{9DAD2481-3DB5-4922-B42D-B239B55D89C3}" type="presParOf" srcId="{BB31F3D7-F9BF-4195-8417-206DA1690E9F}" destId="{83318420-7314-40E7-9205-26F35516BC14}" srcOrd="1" destOrd="0" presId="urn:microsoft.com/office/officeart/2005/8/layout/gear1"/>
    <dgm:cxn modelId="{2E44EDB9-3486-4EB4-A1B1-5BC6C6EEDBAF}" type="presParOf" srcId="{BB31F3D7-F9BF-4195-8417-206DA1690E9F}" destId="{CE70C303-D2E6-4222-A82C-0DBE7216222D}" srcOrd="2" destOrd="0" presId="urn:microsoft.com/office/officeart/2005/8/layout/gear1"/>
    <dgm:cxn modelId="{52962D3C-E1FC-40D7-80D6-0657BCBF8C4C}" type="presParOf" srcId="{BB31F3D7-F9BF-4195-8417-206DA1690E9F}" destId="{740A9FE7-DE21-42E3-85EA-675EBBD18D3F}" srcOrd="3" destOrd="0" presId="urn:microsoft.com/office/officeart/2005/8/layout/gear1"/>
    <dgm:cxn modelId="{BC9AA0BD-3C76-4171-B385-641E544BF38F}" type="presParOf" srcId="{BB31F3D7-F9BF-4195-8417-206DA1690E9F}" destId="{324CC33E-4025-4934-B09D-A62FC46E6509}" srcOrd="4" destOrd="0" presId="urn:microsoft.com/office/officeart/2005/8/layout/gear1"/>
    <dgm:cxn modelId="{F1F04E58-BB01-464A-A70D-EB5724B7DC83}" type="presParOf" srcId="{BB31F3D7-F9BF-4195-8417-206DA1690E9F}" destId="{41F0DF5E-B3C1-4113-8E09-0A22143E9CAE}" srcOrd="5" destOrd="0" presId="urn:microsoft.com/office/officeart/2005/8/layout/gear1"/>
    <dgm:cxn modelId="{24D75F14-8CE3-4FCF-81ED-7282022F3BB3}" type="presParOf" srcId="{BB31F3D7-F9BF-4195-8417-206DA1690E9F}" destId="{0579F63E-B0AE-4132-B190-F56E6FFAC5DD}" srcOrd="6" destOrd="0" presId="urn:microsoft.com/office/officeart/2005/8/layout/gear1"/>
    <dgm:cxn modelId="{43B8DA33-685E-4801-A232-967152D4405D}" type="presParOf" srcId="{BB31F3D7-F9BF-4195-8417-206DA1690E9F}" destId="{1417FB84-2716-4995-AD8C-08771821EEF1}" srcOrd="7" destOrd="0" presId="urn:microsoft.com/office/officeart/2005/8/layout/gear1"/>
    <dgm:cxn modelId="{F48CBF38-93C3-4F66-9706-308DDCCA3D4D}" type="presParOf" srcId="{BB31F3D7-F9BF-4195-8417-206DA1690E9F}" destId="{39560154-C048-4024-A070-6367A2322238}" srcOrd="8" destOrd="0" presId="urn:microsoft.com/office/officeart/2005/8/layout/gear1"/>
    <dgm:cxn modelId="{471117E9-01C0-4E0A-BC3C-51F28630882B}" type="presParOf" srcId="{BB31F3D7-F9BF-4195-8417-206DA1690E9F}" destId="{BB033E04-11DF-4C72-9B51-021E8295A482}" srcOrd="9" destOrd="0" presId="urn:microsoft.com/office/officeart/2005/8/layout/gear1"/>
    <dgm:cxn modelId="{26DE7861-E32B-4D97-834F-86E6BEDDDFCB}" type="presParOf" srcId="{BB31F3D7-F9BF-4195-8417-206DA1690E9F}" destId="{693C2D35-3FEE-42AE-9956-A52375F6FB03}" srcOrd="10" destOrd="0" presId="urn:microsoft.com/office/officeart/2005/8/layout/gear1"/>
    <dgm:cxn modelId="{CC605ED8-AED9-4A96-98BC-AB907F1677B6}" type="presParOf" srcId="{BB31F3D7-F9BF-4195-8417-206DA1690E9F}" destId="{F08B99AC-FB38-4B7F-84FA-D4F26EC4E3E2}" srcOrd="11" destOrd="0" presId="urn:microsoft.com/office/officeart/2005/8/layout/gear1"/>
    <dgm:cxn modelId="{A5358C8C-DEB6-49EF-9FF2-0027C7E419A5}" type="presParOf" srcId="{BB31F3D7-F9BF-4195-8417-206DA1690E9F}" destId="{133AD2D1-178D-4BCB-A567-B07E3CDB770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A3A48-97B7-4DE2-B79F-D51F41AEF0B1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DB9547-3E47-4CA2-A77C-668F312F9572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Identify </a:t>
          </a:r>
        </a:p>
      </dgm:t>
    </dgm:pt>
    <dgm:pt modelId="{8B33EC79-BD9B-42BB-8DED-C04D3C2632FB}" type="parTrans" cxnId="{395F8035-DB0B-4013-B031-64706ADAB08E}">
      <dgm:prSet/>
      <dgm:spPr/>
      <dgm:t>
        <a:bodyPr/>
        <a:lstStyle/>
        <a:p>
          <a:endParaRPr lang="en-US"/>
        </a:p>
      </dgm:t>
    </dgm:pt>
    <dgm:pt modelId="{E14F27A8-AC96-4AC8-AC75-28B7D62222B2}" type="sibTrans" cxnId="{395F8035-DB0B-4013-B031-64706ADAB08E}">
      <dgm:prSet/>
      <dgm:spPr/>
      <dgm:t>
        <a:bodyPr/>
        <a:lstStyle/>
        <a:p>
          <a:endParaRPr lang="en-US"/>
        </a:p>
      </dgm:t>
    </dgm:pt>
    <dgm:pt modelId="{C9152299-EF8B-4BB5-B546-23B89932E695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Counsel and testing</a:t>
          </a:r>
        </a:p>
      </dgm:t>
    </dgm:pt>
    <dgm:pt modelId="{B56CB0E5-2315-4806-B563-DC6AAFFE1218}" type="parTrans" cxnId="{753752F2-B303-45CA-9E4D-3679B98089B1}">
      <dgm:prSet/>
      <dgm:spPr/>
      <dgm:t>
        <a:bodyPr/>
        <a:lstStyle/>
        <a:p>
          <a:endParaRPr lang="en-US"/>
        </a:p>
      </dgm:t>
    </dgm:pt>
    <dgm:pt modelId="{83B5D24C-9161-4761-A290-240F3A676F5B}" type="sibTrans" cxnId="{753752F2-B303-45CA-9E4D-3679B98089B1}">
      <dgm:prSet/>
      <dgm:spPr/>
      <dgm:t>
        <a:bodyPr/>
        <a:lstStyle/>
        <a:p>
          <a:endParaRPr lang="en-US"/>
        </a:p>
      </dgm:t>
    </dgm:pt>
    <dgm:pt modelId="{F8090029-F0F6-40AA-9883-CE44469BFB3D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Action based on results</a:t>
          </a:r>
        </a:p>
      </dgm:t>
    </dgm:pt>
    <dgm:pt modelId="{5121E9F0-DB91-4A5C-8AF8-AE0EC904CB3B}" type="parTrans" cxnId="{309AACC1-74EA-4932-82A3-8CF82A2DC176}">
      <dgm:prSet/>
      <dgm:spPr/>
      <dgm:t>
        <a:bodyPr/>
        <a:lstStyle/>
        <a:p>
          <a:endParaRPr lang="en-US"/>
        </a:p>
      </dgm:t>
    </dgm:pt>
    <dgm:pt modelId="{8FE8F84C-7989-45E2-AF66-75A5BB368662}" type="sibTrans" cxnId="{309AACC1-74EA-4932-82A3-8CF82A2DC176}">
      <dgm:prSet/>
      <dgm:spPr/>
      <dgm:t>
        <a:bodyPr/>
        <a:lstStyle/>
        <a:p>
          <a:endParaRPr lang="en-US"/>
        </a:p>
      </dgm:t>
    </dgm:pt>
    <dgm:pt modelId="{BEC929D3-11D3-402A-ABA8-DABE0599D851}" type="pres">
      <dgm:prSet presAssocID="{399A3A48-97B7-4DE2-B79F-D51F41AEF0B1}" presName="Name0" presStyleCnt="0">
        <dgm:presLayoutVars>
          <dgm:resizeHandles/>
        </dgm:presLayoutVars>
      </dgm:prSet>
      <dgm:spPr/>
    </dgm:pt>
    <dgm:pt modelId="{9EF39F59-CC53-4FC1-8232-6BB40FA27FEF}" type="pres">
      <dgm:prSet presAssocID="{F3DB9547-3E47-4CA2-A77C-668F312F9572}" presName="text" presStyleLbl="node1" presStyleIdx="0" presStyleCnt="3" custScaleX="871557" custLinFactNeighborY="30474">
        <dgm:presLayoutVars>
          <dgm:bulletEnabled val="1"/>
        </dgm:presLayoutVars>
      </dgm:prSet>
      <dgm:spPr/>
    </dgm:pt>
    <dgm:pt modelId="{E0A3FAF3-BB97-449A-BC20-1B2E7EF33BB4}" type="pres">
      <dgm:prSet presAssocID="{E14F27A8-AC96-4AC8-AC75-28B7D62222B2}" presName="space" presStyleCnt="0"/>
      <dgm:spPr/>
    </dgm:pt>
    <dgm:pt modelId="{08E34966-4BBA-4A6B-95E5-43DE03C39FC4}" type="pres">
      <dgm:prSet presAssocID="{C9152299-EF8B-4BB5-B546-23B89932E695}" presName="text" presStyleLbl="node1" presStyleIdx="1" presStyleCnt="3" custScaleX="846667" custLinFactNeighborX="9271" custLinFactNeighborY="65417">
        <dgm:presLayoutVars>
          <dgm:bulletEnabled val="1"/>
        </dgm:presLayoutVars>
      </dgm:prSet>
      <dgm:spPr/>
    </dgm:pt>
    <dgm:pt modelId="{35580CB8-3A24-47C7-A627-9B9ED0BEFBD3}" type="pres">
      <dgm:prSet presAssocID="{83B5D24C-9161-4761-A290-240F3A676F5B}" presName="space" presStyleCnt="0"/>
      <dgm:spPr/>
    </dgm:pt>
    <dgm:pt modelId="{43515101-F6C4-436A-BC16-39C9CAB36FD1}" type="pres">
      <dgm:prSet presAssocID="{F8090029-F0F6-40AA-9883-CE44469BFB3D}" presName="text" presStyleLbl="node1" presStyleIdx="2" presStyleCnt="3" custScaleX="867833" custLinFactX="29649" custLinFactNeighborX="100000" custLinFactNeighborY="98838">
        <dgm:presLayoutVars>
          <dgm:bulletEnabled val="1"/>
        </dgm:presLayoutVars>
      </dgm:prSet>
      <dgm:spPr/>
    </dgm:pt>
  </dgm:ptLst>
  <dgm:cxnLst>
    <dgm:cxn modelId="{9B0CEC2B-2653-47A2-9A6D-5AC0D3549343}" type="presOf" srcId="{F8090029-F0F6-40AA-9883-CE44469BFB3D}" destId="{43515101-F6C4-436A-BC16-39C9CAB36FD1}" srcOrd="0" destOrd="0" presId="urn:diagrams.loki3.com/VaryingWidthList"/>
    <dgm:cxn modelId="{395F8035-DB0B-4013-B031-64706ADAB08E}" srcId="{399A3A48-97B7-4DE2-B79F-D51F41AEF0B1}" destId="{F3DB9547-3E47-4CA2-A77C-668F312F9572}" srcOrd="0" destOrd="0" parTransId="{8B33EC79-BD9B-42BB-8DED-C04D3C2632FB}" sibTransId="{E14F27A8-AC96-4AC8-AC75-28B7D62222B2}"/>
    <dgm:cxn modelId="{D8AA1A81-3712-4179-97CD-9C4B34221111}" type="presOf" srcId="{F3DB9547-3E47-4CA2-A77C-668F312F9572}" destId="{9EF39F59-CC53-4FC1-8232-6BB40FA27FEF}" srcOrd="0" destOrd="0" presId="urn:diagrams.loki3.com/VaryingWidthList"/>
    <dgm:cxn modelId="{3DFFAC94-F880-4F4A-B6A5-6BB3DC889B3F}" type="presOf" srcId="{399A3A48-97B7-4DE2-B79F-D51F41AEF0B1}" destId="{BEC929D3-11D3-402A-ABA8-DABE0599D851}" srcOrd="0" destOrd="0" presId="urn:diagrams.loki3.com/VaryingWidthList"/>
    <dgm:cxn modelId="{B915EE97-1D32-4816-976C-C534AFCA9F4E}" type="presOf" srcId="{C9152299-EF8B-4BB5-B546-23B89932E695}" destId="{08E34966-4BBA-4A6B-95E5-43DE03C39FC4}" srcOrd="0" destOrd="0" presId="urn:diagrams.loki3.com/VaryingWidthList"/>
    <dgm:cxn modelId="{309AACC1-74EA-4932-82A3-8CF82A2DC176}" srcId="{399A3A48-97B7-4DE2-B79F-D51F41AEF0B1}" destId="{F8090029-F0F6-40AA-9883-CE44469BFB3D}" srcOrd="2" destOrd="0" parTransId="{5121E9F0-DB91-4A5C-8AF8-AE0EC904CB3B}" sibTransId="{8FE8F84C-7989-45E2-AF66-75A5BB368662}"/>
    <dgm:cxn modelId="{753752F2-B303-45CA-9E4D-3679B98089B1}" srcId="{399A3A48-97B7-4DE2-B79F-D51F41AEF0B1}" destId="{C9152299-EF8B-4BB5-B546-23B89932E695}" srcOrd="1" destOrd="0" parTransId="{B56CB0E5-2315-4806-B563-DC6AAFFE1218}" sibTransId="{83B5D24C-9161-4761-A290-240F3A676F5B}"/>
    <dgm:cxn modelId="{CD08D7E7-0225-42CA-8958-687197E57D8D}" type="presParOf" srcId="{BEC929D3-11D3-402A-ABA8-DABE0599D851}" destId="{9EF39F59-CC53-4FC1-8232-6BB40FA27FEF}" srcOrd="0" destOrd="0" presId="urn:diagrams.loki3.com/VaryingWidthList"/>
    <dgm:cxn modelId="{55EDFEF5-22A0-4AD6-ACC2-CF2D6F234A7E}" type="presParOf" srcId="{BEC929D3-11D3-402A-ABA8-DABE0599D851}" destId="{E0A3FAF3-BB97-449A-BC20-1B2E7EF33BB4}" srcOrd="1" destOrd="0" presId="urn:diagrams.loki3.com/VaryingWidthList"/>
    <dgm:cxn modelId="{9B119E4C-0E48-4F66-8015-D00E645D3FDF}" type="presParOf" srcId="{BEC929D3-11D3-402A-ABA8-DABE0599D851}" destId="{08E34966-4BBA-4A6B-95E5-43DE03C39FC4}" srcOrd="2" destOrd="0" presId="urn:diagrams.loki3.com/VaryingWidthList"/>
    <dgm:cxn modelId="{5F664827-AD4E-42C9-9133-86BE872F9A8B}" type="presParOf" srcId="{BEC929D3-11D3-402A-ABA8-DABE0599D851}" destId="{35580CB8-3A24-47C7-A627-9B9ED0BEFBD3}" srcOrd="3" destOrd="0" presId="urn:diagrams.loki3.com/VaryingWidthList"/>
    <dgm:cxn modelId="{2E206ADF-E9C2-4A8E-917C-4BE3636D45A9}" type="presParOf" srcId="{BEC929D3-11D3-402A-ABA8-DABE0599D851}" destId="{43515101-F6C4-436A-BC16-39C9CAB36FD1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39F59-CC53-4FC1-8232-6BB40FA27FEF}">
      <dsp:nvSpPr>
        <dsp:cNvPr id="0" name=""/>
        <dsp:cNvSpPr/>
      </dsp:nvSpPr>
      <dsp:spPr>
        <a:xfrm>
          <a:off x="0" y="28563"/>
          <a:ext cx="8229600" cy="170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FFC000"/>
              </a:solidFill>
            </a:rPr>
            <a:t>Identify </a:t>
          </a:r>
        </a:p>
      </dsp:txBody>
      <dsp:txXfrm>
        <a:off x="0" y="28563"/>
        <a:ext cx="8229600" cy="1705041"/>
      </dsp:txXfrm>
    </dsp:sp>
    <dsp:sp modelId="{08E34966-4BBA-4A6B-95E5-43DE03C39FC4}">
      <dsp:nvSpPr>
        <dsp:cNvPr id="0" name=""/>
        <dsp:cNvSpPr/>
      </dsp:nvSpPr>
      <dsp:spPr>
        <a:xfrm>
          <a:off x="0" y="1848645"/>
          <a:ext cx="8229600" cy="170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FFC000"/>
              </a:solidFill>
            </a:rPr>
            <a:t>Counsel and testing</a:t>
          </a:r>
        </a:p>
      </dsp:txBody>
      <dsp:txXfrm>
        <a:off x="0" y="1848645"/>
        <a:ext cx="8229600" cy="1705041"/>
      </dsp:txXfrm>
    </dsp:sp>
    <dsp:sp modelId="{43515101-F6C4-436A-BC16-39C9CAB36FD1}">
      <dsp:nvSpPr>
        <dsp:cNvPr id="0" name=""/>
        <dsp:cNvSpPr/>
      </dsp:nvSpPr>
      <dsp:spPr>
        <a:xfrm>
          <a:off x="0" y="3585752"/>
          <a:ext cx="8229600" cy="170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FFC000"/>
              </a:solidFill>
            </a:rPr>
            <a:t>Action based on results</a:t>
          </a:r>
        </a:p>
      </dsp:txBody>
      <dsp:txXfrm>
        <a:off x="0" y="3585752"/>
        <a:ext cx="8229600" cy="1705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99AA0-3A98-47DC-BB4E-BA57AFD72DF5}">
      <dsp:nvSpPr>
        <dsp:cNvPr id="0" name=""/>
        <dsp:cNvSpPr/>
      </dsp:nvSpPr>
      <dsp:spPr>
        <a:xfrm>
          <a:off x="7215949" y="4322254"/>
          <a:ext cx="5282755" cy="528275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Clinical Nurse Specialists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Surgical Physician Associate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Consultant Nurse</a:t>
          </a:r>
        </a:p>
      </dsp:txBody>
      <dsp:txXfrm>
        <a:off x="8278018" y="5559714"/>
        <a:ext cx="3158617" cy="2715445"/>
      </dsp:txXfrm>
    </dsp:sp>
    <dsp:sp modelId="{740A9FE7-DE21-42E3-85EA-675EBBD18D3F}">
      <dsp:nvSpPr>
        <dsp:cNvPr id="0" name=""/>
        <dsp:cNvSpPr/>
      </dsp:nvSpPr>
      <dsp:spPr>
        <a:xfrm>
          <a:off x="4142346" y="3073603"/>
          <a:ext cx="3842004" cy="384200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Secretary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Data Team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Health Support Worker</a:t>
          </a:r>
        </a:p>
      </dsp:txBody>
      <dsp:txXfrm>
        <a:off x="5109582" y="4046685"/>
        <a:ext cx="1907532" cy="1895840"/>
      </dsp:txXfrm>
    </dsp:sp>
    <dsp:sp modelId="{0579F63E-B0AE-4132-B190-F56E6FFAC5DD}">
      <dsp:nvSpPr>
        <dsp:cNvPr id="0" name=""/>
        <dsp:cNvSpPr/>
      </dsp:nvSpPr>
      <dsp:spPr>
        <a:xfrm rot="20700000">
          <a:off x="6294260" y="423012"/>
          <a:ext cx="3764379" cy="376437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Surgeons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Pathologists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Genetic Counsellors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GMSA</a:t>
          </a:r>
        </a:p>
      </dsp:txBody>
      <dsp:txXfrm rot="-20700000">
        <a:off x="7119899" y="1248651"/>
        <a:ext cx="2113102" cy="2113102"/>
      </dsp:txXfrm>
    </dsp:sp>
    <dsp:sp modelId="{693C2D35-3FEE-42AE-9956-A52375F6FB03}">
      <dsp:nvSpPr>
        <dsp:cNvPr id="0" name=""/>
        <dsp:cNvSpPr/>
      </dsp:nvSpPr>
      <dsp:spPr>
        <a:xfrm>
          <a:off x="6872105" y="3489131"/>
          <a:ext cx="6761927" cy="6761927"/>
        </a:xfrm>
        <a:prstGeom prst="circularArrow">
          <a:avLst>
            <a:gd name="adj1" fmla="val 4687"/>
            <a:gd name="adj2" fmla="val 299029"/>
            <a:gd name="adj3" fmla="val 2576408"/>
            <a:gd name="adj4" fmla="val 1573711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B99AC-FB38-4B7F-84FA-D4F26EC4E3E2}">
      <dsp:nvSpPr>
        <dsp:cNvPr id="0" name=""/>
        <dsp:cNvSpPr/>
      </dsp:nvSpPr>
      <dsp:spPr>
        <a:xfrm>
          <a:off x="3461934" y="2200292"/>
          <a:ext cx="4912962" cy="49129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AD2D1-178D-4BCB-A567-B07E3CDB7700}">
      <dsp:nvSpPr>
        <dsp:cNvPr id="0" name=""/>
        <dsp:cNvSpPr/>
      </dsp:nvSpPr>
      <dsp:spPr>
        <a:xfrm>
          <a:off x="5423520" y="-424748"/>
          <a:ext cx="5297163" cy="529716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39F59-CC53-4FC1-8232-6BB40FA27FEF}">
      <dsp:nvSpPr>
        <dsp:cNvPr id="0" name=""/>
        <dsp:cNvSpPr/>
      </dsp:nvSpPr>
      <dsp:spPr>
        <a:xfrm>
          <a:off x="0" y="28563"/>
          <a:ext cx="8229600" cy="170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FFC000"/>
              </a:solidFill>
            </a:rPr>
            <a:t>Identify </a:t>
          </a:r>
        </a:p>
      </dsp:txBody>
      <dsp:txXfrm>
        <a:off x="0" y="28563"/>
        <a:ext cx="8229600" cy="1705041"/>
      </dsp:txXfrm>
    </dsp:sp>
    <dsp:sp modelId="{08E34966-4BBA-4A6B-95E5-43DE03C39FC4}">
      <dsp:nvSpPr>
        <dsp:cNvPr id="0" name=""/>
        <dsp:cNvSpPr/>
      </dsp:nvSpPr>
      <dsp:spPr>
        <a:xfrm>
          <a:off x="0" y="1848645"/>
          <a:ext cx="8229600" cy="170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FFC000"/>
              </a:solidFill>
            </a:rPr>
            <a:t>Counsel and testing</a:t>
          </a:r>
        </a:p>
      </dsp:txBody>
      <dsp:txXfrm>
        <a:off x="0" y="1848645"/>
        <a:ext cx="8229600" cy="1705041"/>
      </dsp:txXfrm>
    </dsp:sp>
    <dsp:sp modelId="{43515101-F6C4-436A-BC16-39C9CAB36FD1}">
      <dsp:nvSpPr>
        <dsp:cNvPr id="0" name=""/>
        <dsp:cNvSpPr/>
      </dsp:nvSpPr>
      <dsp:spPr>
        <a:xfrm>
          <a:off x="0" y="3585752"/>
          <a:ext cx="8229600" cy="170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rgbClr val="FFC000"/>
              </a:solidFill>
            </a:rPr>
            <a:t>Action based on results</a:t>
          </a:r>
        </a:p>
      </dsp:txBody>
      <dsp:txXfrm>
        <a:off x="0" y="3585752"/>
        <a:ext cx="8229600" cy="1705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BFA7F2D-4BD3-4DA2-8A63-4A16AA007C12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168D8BE-0BCF-44BB-8281-3E25DC883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0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58000" y="1385341"/>
            <a:ext cx="9677400" cy="7253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072BC"/>
                </a:solidFill>
                <a:latin typeface="FilsonSoftW03-Medium" panose="020B0604020202020204" charset="0"/>
                <a:ea typeface="FilsonSoftW03-Medium"/>
                <a:cs typeface="FilsonSoftW03-Medium"/>
                <a:sym typeface="FilsonSoftW03-Medium"/>
              </a:rPr>
              <a:t>Developing a </a:t>
            </a:r>
          </a:p>
          <a:p>
            <a:pPr algn="ctr"/>
            <a:r>
              <a:rPr lang="en-GB" sz="7200" dirty="0">
                <a:solidFill>
                  <a:srgbClr val="0072BC"/>
                </a:solidFill>
                <a:latin typeface="FilsonSoftW03-Medium" panose="020B0604020202020204" charset="0"/>
              </a:rPr>
              <a:t>mainstreaming cancer susceptibility gene testing service </a:t>
            </a:r>
          </a:p>
          <a:p>
            <a:pPr algn="r">
              <a:lnSpc>
                <a:spcPts val="10995"/>
              </a:lnSpc>
            </a:pPr>
            <a:endParaRPr lang="en-US" sz="10471" dirty="0">
              <a:solidFill>
                <a:srgbClr val="0072BC"/>
              </a:solidFill>
              <a:latin typeface="FilsonSoftW03-Medium"/>
              <a:ea typeface="FilsonSoftW03-Medium"/>
              <a:cs typeface="FilsonSoftW03-Medium"/>
              <a:sym typeface="FilsonSoftW03-Medium"/>
            </a:endParaRPr>
          </a:p>
          <a:p>
            <a:pPr algn="r">
              <a:lnSpc>
                <a:spcPts val="10995"/>
              </a:lnSpc>
            </a:pPr>
            <a:endParaRPr lang="en-US" sz="10471" dirty="0">
              <a:solidFill>
                <a:srgbClr val="0072BC"/>
              </a:solidFill>
              <a:latin typeface="FilsonSoftW03-Medium"/>
              <a:ea typeface="FilsonSoftW03-Medium"/>
              <a:cs typeface="FilsonSoftW03-Medium"/>
              <a:sym typeface="FilsonSoftW03-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55524" y="6981737"/>
            <a:ext cx="9642066" cy="211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7"/>
              </a:lnSpc>
            </a:pPr>
            <a:r>
              <a:rPr lang="en-US" sz="4400" dirty="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Mary Tanay PhD RN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Macmillan Consultant Nurse in Genomics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Berkshire Cancer Centre </a:t>
            </a:r>
          </a:p>
          <a:p>
            <a:pPr algn="r">
              <a:lnSpc>
                <a:spcPts val="4897"/>
              </a:lnSpc>
            </a:pPr>
            <a:endParaRPr lang="en-US" sz="3949" dirty="0">
              <a:solidFill>
                <a:srgbClr val="000000"/>
              </a:solidFill>
              <a:latin typeface="FilsonSoftW03-Medium"/>
              <a:ea typeface="FilsonSoftW03-Medium"/>
              <a:cs typeface="FilsonSoftW03-Medium"/>
              <a:sym typeface="FilsonSoftW03-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1069549"/>
            <a:ext cx="4938563" cy="7569060"/>
            <a:chOff x="2514599" y="1367466"/>
            <a:chExt cx="4938563" cy="75690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4417" y="1374520"/>
              <a:ext cx="2276793" cy="23815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1394" y="1367466"/>
              <a:ext cx="2661768" cy="23815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600" y="3756102"/>
              <a:ext cx="4938562" cy="26320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599" y="6238872"/>
              <a:ext cx="4938561" cy="269765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469" y="8745215"/>
            <a:ext cx="3666022" cy="10484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13820" y="2713319"/>
            <a:ext cx="9965686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Frutiger" panose="020B0604020202020204" charset="0"/>
              </a:rPr>
              <a:t>National Institute for Health and Care Excellence (NICE) recommendations: </a:t>
            </a: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Frutiger" panose="020B0604020202020204" charset="0"/>
              </a:rPr>
              <a:t>colorectal cancer 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Frutiger" panose="020B0604020202020204" charset="0"/>
              </a:rPr>
              <a:t>	(NICE DG27) </a:t>
            </a:r>
          </a:p>
          <a:p>
            <a:pPr marL="914400" lvl="1" indent="-4572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Frutiger" panose="020B0604020202020204" charset="0"/>
              </a:rPr>
              <a:t>endometrial cancer (NICE DG42)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00"/>
              </a:solidFill>
              <a:latin typeface="Frutiger"/>
              <a:ea typeface="Frutiger"/>
              <a:cs typeface="Frutiger"/>
              <a:sym typeface="Frutiger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Frutiger" panose="020B0604020202020204" charset="0"/>
              </a:rPr>
              <a:t>National Lynch Project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3200" dirty="0">
              <a:latin typeface="Frutiger" panose="020B060402020202020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Frutiger" panose="020B0604020202020204" charset="0"/>
              </a:rPr>
              <a:t>Other centres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GB" sz="3200" dirty="0">
              <a:latin typeface="Frutiger" panose="020B0604020202020204" charset="0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3200" dirty="0">
                <a:latin typeface="Frutiger" panose="020B0604020202020204" charset="0"/>
              </a:rPr>
              <a:t>National Genomic Test Directory </a:t>
            </a:r>
          </a:p>
          <a:p>
            <a:pPr lvl="1" fontAlgn="base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00"/>
              </a:solidFill>
              <a:latin typeface="Frutiger"/>
              <a:ea typeface="Frutiger"/>
              <a:cs typeface="Frutiger"/>
              <a:sym typeface="Frutig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13820" y="1521919"/>
            <a:ext cx="12926180" cy="119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Evidence and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0" y="4152900"/>
            <a:ext cx="3899998" cy="47719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9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47700"/>
            <a:ext cx="7086600" cy="87199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783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3820" y="1521919"/>
            <a:ext cx="12926180" cy="119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Three main stages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53265476"/>
              </p:ext>
            </p:extLst>
          </p:nvPr>
        </p:nvGraphicFramePr>
        <p:xfrm>
          <a:off x="4572000" y="3238500"/>
          <a:ext cx="8229600" cy="529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rved Left Arrow 10"/>
          <p:cNvSpPr/>
          <p:nvPr/>
        </p:nvSpPr>
        <p:spPr>
          <a:xfrm flipH="1">
            <a:off x="3276600" y="6057900"/>
            <a:ext cx="1524000" cy="1685610"/>
          </a:xfrm>
          <a:prstGeom prst="curved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12192000" y="4391652"/>
            <a:ext cx="1481787" cy="1685610"/>
          </a:xfrm>
          <a:prstGeom prst="curved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1029791"/>
            <a:ext cx="5458580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RBH and External Team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32764395"/>
              </p:ext>
            </p:extLst>
          </p:nvPr>
        </p:nvGraphicFramePr>
        <p:xfrm>
          <a:off x="2686601" y="110490"/>
          <a:ext cx="15392400" cy="960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399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29898" y="487445"/>
            <a:ext cx="17907000" cy="2447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Not a linear process </a:t>
            </a:r>
          </a:p>
          <a:p>
            <a:pPr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but good to start here…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09800" y="3435535"/>
            <a:ext cx="15516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identify the local Lynch Champion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create an initial draft of the patient pathway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638" y="5822254"/>
            <a:ext cx="6400177" cy="34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3820" y="1521919"/>
            <a:ext cx="12926180" cy="2154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Merging the colorectal and </a:t>
            </a:r>
            <a:r>
              <a:rPr lang="en-US" sz="6999" dirty="0" err="1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gynae</a:t>
            </a: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Lynch pathways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5215562"/>
            <a:ext cx="139167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Where and who: MDT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Awareness: Training and education of the clinical team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Clarity of roles in the pathway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13820" y="3870402"/>
            <a:ext cx="5312764" cy="1203829"/>
            <a:chOff x="0" y="28563"/>
            <a:chExt cx="8229600" cy="1705041"/>
          </a:xfrm>
        </p:grpSpPr>
        <p:sp>
          <p:nvSpPr>
            <p:cNvPr id="8" name="Rectangle 7"/>
            <p:cNvSpPr/>
            <p:nvPr/>
          </p:nvSpPr>
          <p:spPr>
            <a:xfrm>
              <a:off x="0" y="28563"/>
              <a:ext cx="8229600" cy="170504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28563"/>
              <a:ext cx="8229600" cy="170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0" tIns="165100" rIns="165100" bIns="1651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>
                  <a:solidFill>
                    <a:srgbClr val="FFC000"/>
                  </a:solidFill>
                </a:rPr>
                <a:t>Identify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3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53239039"/>
              </p:ext>
            </p:extLst>
          </p:nvPr>
        </p:nvGraphicFramePr>
        <p:xfrm>
          <a:off x="4910787" y="2324100"/>
          <a:ext cx="8229600" cy="5290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rved Left Arrow 10"/>
          <p:cNvSpPr/>
          <p:nvPr/>
        </p:nvSpPr>
        <p:spPr>
          <a:xfrm flipH="1">
            <a:off x="3615387" y="5143500"/>
            <a:ext cx="1524000" cy="1685610"/>
          </a:xfrm>
          <a:prstGeom prst="curved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12530787" y="3477252"/>
            <a:ext cx="1481787" cy="1685610"/>
          </a:xfrm>
          <a:prstGeom prst="curved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0787" y="8306381"/>
            <a:ext cx="83439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Five months from 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start of development to launch of service </a:t>
            </a:r>
          </a:p>
        </p:txBody>
      </p:sp>
    </p:spTree>
    <p:extLst>
      <p:ext uri="{BB962C8B-B14F-4D97-AF65-F5344CB8AC3E}">
        <p14:creationId xmlns:p14="http://schemas.microsoft.com/office/powerpoint/2010/main" val="38056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158244"/>
            <a:ext cx="17526000" cy="107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9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48595" y="1020"/>
            <a:ext cx="9136938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4000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Genetic test process</a:t>
            </a:r>
          </a:p>
        </p:txBody>
      </p:sp>
      <p:sp>
        <p:nvSpPr>
          <p:cNvPr id="7" name="Rectangle: Top Corners Rounded 19">
            <a:extLst>
              <a:ext uri="{FF2B5EF4-FFF2-40B4-BE49-F238E27FC236}">
                <a16:creationId xmlns:a16="http://schemas.microsoft.com/office/drawing/2014/main" id="{B32DC4D4-5B47-9BF8-280F-990EEF4E6ABB}"/>
              </a:ext>
            </a:extLst>
          </p:cNvPr>
          <p:cNvSpPr/>
          <p:nvPr/>
        </p:nvSpPr>
        <p:spPr>
          <a:xfrm>
            <a:off x="4174131" y="2037153"/>
            <a:ext cx="2049285" cy="2607006"/>
          </a:xfrm>
          <a:prstGeom prst="round2SameRect">
            <a:avLst>
              <a:gd name="adj1" fmla="val 9858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A66F8-1CF2-24B2-B647-D0585F28FBD5}"/>
              </a:ext>
            </a:extLst>
          </p:cNvPr>
          <p:cNvSpPr txBox="1"/>
          <p:nvPr/>
        </p:nvSpPr>
        <p:spPr>
          <a:xfrm>
            <a:off x="4214981" y="3010094"/>
            <a:ext cx="1898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dirty="0" err="1"/>
              <a:t>Tumour</a:t>
            </a:r>
            <a:r>
              <a:rPr lang="en-PH" sz="1600" dirty="0"/>
              <a:t> sample is sent for reflex testing</a:t>
            </a:r>
          </a:p>
        </p:txBody>
      </p:sp>
      <p:sp>
        <p:nvSpPr>
          <p:cNvPr id="9" name="Rectangle: Top Corners Rounded 21">
            <a:extLst>
              <a:ext uri="{FF2B5EF4-FFF2-40B4-BE49-F238E27FC236}">
                <a16:creationId xmlns:a16="http://schemas.microsoft.com/office/drawing/2014/main" id="{876C646D-2471-5E01-9309-179D4D047EAE}"/>
              </a:ext>
            </a:extLst>
          </p:cNvPr>
          <p:cNvSpPr/>
          <p:nvPr/>
        </p:nvSpPr>
        <p:spPr>
          <a:xfrm>
            <a:off x="12792939" y="2037153"/>
            <a:ext cx="2049285" cy="2607006"/>
          </a:xfrm>
          <a:prstGeom prst="round2SameRect">
            <a:avLst>
              <a:gd name="adj1" fmla="val 9858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: Top Corners Rounded 20">
            <a:extLst>
              <a:ext uri="{FF2B5EF4-FFF2-40B4-BE49-F238E27FC236}">
                <a16:creationId xmlns:a16="http://schemas.microsoft.com/office/drawing/2014/main" id="{299E4A36-7EF0-7403-729F-7C910CC7B268}"/>
              </a:ext>
            </a:extLst>
          </p:cNvPr>
          <p:cNvSpPr/>
          <p:nvPr/>
        </p:nvSpPr>
        <p:spPr>
          <a:xfrm>
            <a:off x="8460466" y="2037153"/>
            <a:ext cx="2049285" cy="2607006"/>
          </a:xfrm>
          <a:prstGeom prst="round2SameRect">
            <a:avLst>
              <a:gd name="adj1" fmla="val 9858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8EAE8-1991-0391-0BDD-0D17D6136A96}"/>
              </a:ext>
            </a:extLst>
          </p:cNvPr>
          <p:cNvSpPr txBox="1"/>
          <p:nvPr/>
        </p:nvSpPr>
        <p:spPr>
          <a:xfrm>
            <a:off x="8528258" y="3010094"/>
            <a:ext cx="1898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dirty="0"/>
              <a:t>4-8 months waitlist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6FD52B-E24C-E316-5902-578FBAB6B093}"/>
              </a:ext>
            </a:extLst>
          </p:cNvPr>
          <p:cNvSpPr txBox="1"/>
          <p:nvPr/>
        </p:nvSpPr>
        <p:spPr>
          <a:xfrm>
            <a:off x="10698442" y="3597420"/>
            <a:ext cx="1898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dirty="0"/>
              <a:t>Blood test results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6EBAFC-18E4-DEDB-1299-F3F9D9E4E838}"/>
              </a:ext>
            </a:extLst>
          </p:cNvPr>
          <p:cNvSpPr txBox="1"/>
          <p:nvPr/>
        </p:nvSpPr>
        <p:spPr>
          <a:xfrm>
            <a:off x="12853530" y="3010094"/>
            <a:ext cx="1898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dirty="0"/>
              <a:t>4 months waitlist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A9032C-7B0B-BD1F-3A0F-F96EA280EEA6}"/>
              </a:ext>
            </a:extLst>
          </p:cNvPr>
          <p:cNvGrpSpPr/>
          <p:nvPr/>
        </p:nvGrpSpPr>
        <p:grpSpPr>
          <a:xfrm>
            <a:off x="4430683" y="1412990"/>
            <a:ext cx="1503527" cy="1368152"/>
            <a:chOff x="1059004" y="2209785"/>
            <a:chExt cx="1503527" cy="1368152"/>
          </a:xfrm>
        </p:grpSpPr>
        <p:sp>
          <p:nvSpPr>
            <p:cNvPr id="16" name="Rectangle: Rounded Corners 27">
              <a:extLst>
                <a:ext uri="{FF2B5EF4-FFF2-40B4-BE49-F238E27FC236}">
                  <a16:creationId xmlns:a16="http://schemas.microsoft.com/office/drawing/2014/main" id="{820B864D-1E83-0447-0878-056706B15D96}"/>
                </a:ext>
              </a:extLst>
            </p:cNvPr>
            <p:cNvSpPr/>
            <p:nvPr/>
          </p:nvSpPr>
          <p:spPr>
            <a:xfrm>
              <a:off x="1414723" y="343392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0CD13C08-2C31-DD44-B787-5012E2F6B5DC}"/>
                </a:ext>
              </a:extLst>
            </p:cNvPr>
            <p:cNvSpPr/>
            <p:nvPr/>
          </p:nvSpPr>
          <p:spPr>
            <a:xfrm>
              <a:off x="1059004" y="2209785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49EDEF-D81E-34F1-2DDF-88F46E8FDAEE}"/>
                </a:ext>
              </a:extLst>
            </p:cNvPr>
            <p:cNvSpPr txBox="1"/>
            <p:nvPr/>
          </p:nvSpPr>
          <p:spPr>
            <a:xfrm>
              <a:off x="1231329" y="2486771"/>
              <a:ext cx="11449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600" b="1" dirty="0">
                  <a:solidFill>
                    <a:schemeClr val="bg1"/>
                  </a:solidFill>
                </a:rPr>
                <a:t>Confirmed diagnosis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B80394-3EB1-BB0D-4406-8D178B079673}"/>
              </a:ext>
            </a:extLst>
          </p:cNvPr>
          <p:cNvGrpSpPr/>
          <p:nvPr/>
        </p:nvGrpSpPr>
        <p:grpSpPr>
          <a:xfrm>
            <a:off x="8740859" y="1412990"/>
            <a:ext cx="1503527" cy="1368152"/>
            <a:chOff x="5369180" y="2209785"/>
            <a:chExt cx="1503527" cy="1368152"/>
          </a:xfrm>
        </p:grpSpPr>
        <p:sp>
          <p:nvSpPr>
            <p:cNvPr id="20" name="Rectangle: Rounded Corners 28">
              <a:extLst>
                <a:ext uri="{FF2B5EF4-FFF2-40B4-BE49-F238E27FC236}">
                  <a16:creationId xmlns:a16="http://schemas.microsoft.com/office/drawing/2014/main" id="{4162E2E3-9D30-9313-4724-C749145CD3E8}"/>
                </a:ext>
              </a:extLst>
            </p:cNvPr>
            <p:cNvSpPr/>
            <p:nvPr/>
          </p:nvSpPr>
          <p:spPr>
            <a:xfrm>
              <a:off x="5724898" y="343392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11F9C870-CC87-8DB9-4836-4DC463B314CC}"/>
                </a:ext>
              </a:extLst>
            </p:cNvPr>
            <p:cNvSpPr/>
            <p:nvPr/>
          </p:nvSpPr>
          <p:spPr>
            <a:xfrm>
              <a:off x="5369180" y="2209785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2964C4-651D-18F8-B169-CE608292AA5A}"/>
                </a:ext>
              </a:extLst>
            </p:cNvPr>
            <p:cNvSpPr txBox="1"/>
            <p:nvPr/>
          </p:nvSpPr>
          <p:spPr>
            <a:xfrm>
              <a:off x="5540974" y="2305982"/>
              <a:ext cx="1144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PH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B0DC14-7D0A-3DD7-49D8-2AB8C7B3F7FE}"/>
              </a:ext>
            </a:extLst>
          </p:cNvPr>
          <p:cNvGrpSpPr/>
          <p:nvPr/>
        </p:nvGrpSpPr>
        <p:grpSpPr>
          <a:xfrm>
            <a:off x="13051036" y="1412990"/>
            <a:ext cx="1503527" cy="1368152"/>
            <a:chOff x="9679357" y="2209785"/>
            <a:chExt cx="1503527" cy="1368152"/>
          </a:xfrm>
        </p:grpSpPr>
        <p:sp>
          <p:nvSpPr>
            <p:cNvPr id="24" name="Rectangle: Rounded Corners 29">
              <a:extLst>
                <a:ext uri="{FF2B5EF4-FFF2-40B4-BE49-F238E27FC236}">
                  <a16:creationId xmlns:a16="http://schemas.microsoft.com/office/drawing/2014/main" id="{96424ECF-B5B4-350B-6557-B0175DCE0966}"/>
                </a:ext>
              </a:extLst>
            </p:cNvPr>
            <p:cNvSpPr/>
            <p:nvPr/>
          </p:nvSpPr>
          <p:spPr>
            <a:xfrm>
              <a:off x="10035075" y="343392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53C70C6-9349-0553-1898-26DB60EB03EF}"/>
                </a:ext>
              </a:extLst>
            </p:cNvPr>
            <p:cNvSpPr/>
            <p:nvPr/>
          </p:nvSpPr>
          <p:spPr>
            <a:xfrm>
              <a:off x="9679357" y="2209785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E6C423-B634-B10A-FCFA-63AEBC5075A4}"/>
                </a:ext>
              </a:extLst>
            </p:cNvPr>
            <p:cNvSpPr txBox="1"/>
            <p:nvPr/>
          </p:nvSpPr>
          <p:spPr>
            <a:xfrm>
              <a:off x="9873447" y="2317571"/>
              <a:ext cx="11449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600" b="1" dirty="0">
                  <a:solidFill>
                    <a:schemeClr val="bg1"/>
                  </a:solidFill>
                </a:rPr>
                <a:t>Patient seen by Oxford Genomics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223193-2B4A-5082-F236-93ECDB91BEF0}"/>
              </a:ext>
            </a:extLst>
          </p:cNvPr>
          <p:cNvGrpSpPr/>
          <p:nvPr/>
        </p:nvGrpSpPr>
        <p:grpSpPr>
          <a:xfrm>
            <a:off x="6585771" y="2110829"/>
            <a:ext cx="1503527" cy="1373843"/>
            <a:chOff x="3214092" y="2907624"/>
            <a:chExt cx="1503527" cy="1373843"/>
          </a:xfrm>
        </p:grpSpPr>
        <p:sp>
          <p:nvSpPr>
            <p:cNvPr id="28" name="Rectangle: Rounded Corners 32">
              <a:extLst>
                <a:ext uri="{FF2B5EF4-FFF2-40B4-BE49-F238E27FC236}">
                  <a16:creationId xmlns:a16="http://schemas.microsoft.com/office/drawing/2014/main" id="{C4EB39C1-6F9B-ED47-79EE-236375EBD803}"/>
                </a:ext>
              </a:extLst>
            </p:cNvPr>
            <p:cNvSpPr/>
            <p:nvPr/>
          </p:nvSpPr>
          <p:spPr>
            <a:xfrm>
              <a:off x="3557278" y="413745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D7BCF9D4-E600-2B3C-BF67-39FDDC2F0CBD}"/>
                </a:ext>
              </a:extLst>
            </p:cNvPr>
            <p:cNvSpPr/>
            <p:nvPr/>
          </p:nvSpPr>
          <p:spPr>
            <a:xfrm>
              <a:off x="3214092" y="2907624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752C9-0E23-79BD-D079-DC5180A6F877}"/>
                </a:ext>
              </a:extLst>
            </p:cNvPr>
            <p:cNvSpPr txBox="1"/>
            <p:nvPr/>
          </p:nvSpPr>
          <p:spPr>
            <a:xfrm>
              <a:off x="3377949" y="3027629"/>
              <a:ext cx="11449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600" b="1" dirty="0">
                  <a:solidFill>
                    <a:schemeClr val="bg1"/>
                  </a:solidFill>
                </a:rPr>
                <a:t>Reflex testing suggestive of Lynch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EB57A7-88FD-0CB3-BECD-AF529B27BD91}"/>
              </a:ext>
            </a:extLst>
          </p:cNvPr>
          <p:cNvGrpSpPr/>
          <p:nvPr/>
        </p:nvGrpSpPr>
        <p:grpSpPr>
          <a:xfrm>
            <a:off x="10895947" y="2102153"/>
            <a:ext cx="1503527" cy="1382519"/>
            <a:chOff x="7524268" y="2898948"/>
            <a:chExt cx="1503527" cy="1382519"/>
          </a:xfrm>
        </p:grpSpPr>
        <p:sp>
          <p:nvSpPr>
            <p:cNvPr id="32" name="Rectangle: Rounded Corners 33">
              <a:extLst>
                <a:ext uri="{FF2B5EF4-FFF2-40B4-BE49-F238E27FC236}">
                  <a16:creationId xmlns:a16="http://schemas.microsoft.com/office/drawing/2014/main" id="{8C1F630F-46C2-D955-BD78-C013D22CCBC6}"/>
                </a:ext>
              </a:extLst>
            </p:cNvPr>
            <p:cNvSpPr/>
            <p:nvPr/>
          </p:nvSpPr>
          <p:spPr>
            <a:xfrm>
              <a:off x="7879987" y="413745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54D104F8-40C6-3878-03EB-7176827E5D9F}"/>
                </a:ext>
              </a:extLst>
            </p:cNvPr>
            <p:cNvSpPr/>
            <p:nvPr/>
          </p:nvSpPr>
          <p:spPr>
            <a:xfrm>
              <a:off x="7524268" y="2907624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F8C6B5-4621-F1F4-C9E9-C10E0A1F2E21}"/>
                </a:ext>
              </a:extLst>
            </p:cNvPr>
            <p:cNvSpPr txBox="1"/>
            <p:nvPr/>
          </p:nvSpPr>
          <p:spPr>
            <a:xfrm>
              <a:off x="7712392" y="2898948"/>
              <a:ext cx="11449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600" b="1" dirty="0">
                  <a:solidFill>
                    <a:schemeClr val="bg1"/>
                  </a:solidFill>
                </a:rPr>
                <a:t>Oxford Genomics consent and blood test</a:t>
              </a:r>
            </a:p>
          </p:txBody>
        </p:sp>
      </p:grpSp>
      <p:sp>
        <p:nvSpPr>
          <p:cNvPr id="35" name="Rectangle: Top Corners Rounded 19">
            <a:extLst>
              <a:ext uri="{FF2B5EF4-FFF2-40B4-BE49-F238E27FC236}">
                <a16:creationId xmlns:a16="http://schemas.microsoft.com/office/drawing/2014/main" id="{B32DC4D4-5B47-9BF8-280F-990EEF4E6ABB}"/>
              </a:ext>
            </a:extLst>
          </p:cNvPr>
          <p:cNvSpPr/>
          <p:nvPr/>
        </p:nvSpPr>
        <p:spPr>
          <a:xfrm>
            <a:off x="4219841" y="7011839"/>
            <a:ext cx="2049285" cy="2607006"/>
          </a:xfrm>
          <a:prstGeom prst="round2SameRect">
            <a:avLst>
              <a:gd name="adj1" fmla="val 9858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Rectangle: Top Corners Rounded 21">
            <a:extLst>
              <a:ext uri="{FF2B5EF4-FFF2-40B4-BE49-F238E27FC236}">
                <a16:creationId xmlns:a16="http://schemas.microsoft.com/office/drawing/2014/main" id="{876C646D-2471-5E01-9309-179D4D047EAE}"/>
              </a:ext>
            </a:extLst>
          </p:cNvPr>
          <p:cNvSpPr/>
          <p:nvPr/>
        </p:nvSpPr>
        <p:spPr>
          <a:xfrm>
            <a:off x="12838649" y="7011839"/>
            <a:ext cx="2049285" cy="2607006"/>
          </a:xfrm>
          <a:prstGeom prst="round2SameRect">
            <a:avLst>
              <a:gd name="adj1" fmla="val 9858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8" name="Rectangle: Top Corners Rounded 20">
            <a:extLst>
              <a:ext uri="{FF2B5EF4-FFF2-40B4-BE49-F238E27FC236}">
                <a16:creationId xmlns:a16="http://schemas.microsoft.com/office/drawing/2014/main" id="{299E4A36-7EF0-7403-729F-7C910CC7B268}"/>
              </a:ext>
            </a:extLst>
          </p:cNvPr>
          <p:cNvSpPr/>
          <p:nvPr/>
        </p:nvSpPr>
        <p:spPr>
          <a:xfrm>
            <a:off x="8506176" y="7011839"/>
            <a:ext cx="2049285" cy="2607006"/>
          </a:xfrm>
          <a:prstGeom prst="round2SameRect">
            <a:avLst>
              <a:gd name="adj1" fmla="val 9858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6FD52B-E24C-E316-5902-578FBAB6B093}"/>
              </a:ext>
            </a:extLst>
          </p:cNvPr>
          <p:cNvSpPr txBox="1"/>
          <p:nvPr/>
        </p:nvSpPr>
        <p:spPr>
          <a:xfrm>
            <a:off x="8880089" y="8724066"/>
            <a:ext cx="554087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1600" b="1" dirty="0">
                <a:solidFill>
                  <a:srgbClr val="FFFF00"/>
                </a:solidFill>
              </a:rPr>
              <a:t>4-6 months</a:t>
            </a:r>
          </a:p>
          <a:p>
            <a:pPr algn="ctr"/>
            <a:r>
              <a:rPr lang="en-PH" sz="1600" b="1" dirty="0">
                <a:solidFill>
                  <a:srgbClr val="FFFF00"/>
                </a:solidFill>
              </a:rPr>
              <a:t>(May 2025)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A9032C-7B0B-BD1F-3A0F-F96EA280EEA6}"/>
              </a:ext>
            </a:extLst>
          </p:cNvPr>
          <p:cNvGrpSpPr/>
          <p:nvPr/>
        </p:nvGrpSpPr>
        <p:grpSpPr>
          <a:xfrm>
            <a:off x="4476393" y="6387676"/>
            <a:ext cx="1503527" cy="1368152"/>
            <a:chOff x="1059004" y="2209785"/>
            <a:chExt cx="1503527" cy="1368152"/>
          </a:xfrm>
        </p:grpSpPr>
        <p:sp>
          <p:nvSpPr>
            <p:cNvPr id="44" name="Rectangle: Rounded Corners 27">
              <a:extLst>
                <a:ext uri="{FF2B5EF4-FFF2-40B4-BE49-F238E27FC236}">
                  <a16:creationId xmlns:a16="http://schemas.microsoft.com/office/drawing/2014/main" id="{820B864D-1E83-0447-0878-056706B15D96}"/>
                </a:ext>
              </a:extLst>
            </p:cNvPr>
            <p:cNvSpPr/>
            <p:nvPr/>
          </p:nvSpPr>
          <p:spPr>
            <a:xfrm>
              <a:off x="1414723" y="343392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0CD13C08-2C31-DD44-B787-5012E2F6B5DC}"/>
                </a:ext>
              </a:extLst>
            </p:cNvPr>
            <p:cNvSpPr/>
            <p:nvPr/>
          </p:nvSpPr>
          <p:spPr>
            <a:xfrm>
              <a:off x="1059004" y="2209785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49EDEF-D81E-34F1-2DDF-88F46E8FDAEE}"/>
                </a:ext>
              </a:extLst>
            </p:cNvPr>
            <p:cNvSpPr txBox="1"/>
            <p:nvPr/>
          </p:nvSpPr>
          <p:spPr>
            <a:xfrm>
              <a:off x="1238312" y="2560077"/>
              <a:ext cx="11449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600" b="1" dirty="0">
                  <a:solidFill>
                    <a:schemeClr val="bg1"/>
                  </a:solidFill>
                </a:rPr>
                <a:t>Confirmed diagnosis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B80394-3EB1-BB0D-4406-8D178B079673}"/>
              </a:ext>
            </a:extLst>
          </p:cNvPr>
          <p:cNvGrpSpPr/>
          <p:nvPr/>
        </p:nvGrpSpPr>
        <p:grpSpPr>
          <a:xfrm>
            <a:off x="8786569" y="6387676"/>
            <a:ext cx="1503527" cy="1368152"/>
            <a:chOff x="5369180" y="2209785"/>
            <a:chExt cx="1503527" cy="1368152"/>
          </a:xfrm>
        </p:grpSpPr>
        <p:sp>
          <p:nvSpPr>
            <p:cNvPr id="48" name="Rectangle: Rounded Corners 28">
              <a:extLst>
                <a:ext uri="{FF2B5EF4-FFF2-40B4-BE49-F238E27FC236}">
                  <a16:creationId xmlns:a16="http://schemas.microsoft.com/office/drawing/2014/main" id="{4162E2E3-9D30-9313-4724-C749145CD3E8}"/>
                </a:ext>
              </a:extLst>
            </p:cNvPr>
            <p:cNvSpPr/>
            <p:nvPr/>
          </p:nvSpPr>
          <p:spPr>
            <a:xfrm>
              <a:off x="5724898" y="343392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11F9C870-CC87-8DB9-4836-4DC463B314CC}"/>
                </a:ext>
              </a:extLst>
            </p:cNvPr>
            <p:cNvSpPr/>
            <p:nvPr/>
          </p:nvSpPr>
          <p:spPr>
            <a:xfrm>
              <a:off x="5369180" y="2209785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2964C4-651D-18F8-B169-CE608292AA5A}"/>
                </a:ext>
              </a:extLst>
            </p:cNvPr>
            <p:cNvSpPr txBox="1"/>
            <p:nvPr/>
          </p:nvSpPr>
          <p:spPr>
            <a:xfrm>
              <a:off x="5548489" y="2295339"/>
              <a:ext cx="11449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600" b="1" dirty="0">
                  <a:solidFill>
                    <a:srgbClr val="FFFF00"/>
                  </a:solidFill>
                </a:rPr>
                <a:t>Patient referred to RBH Lynch Clinic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7B0DC14-7D0A-3DD7-49D8-2AB8C7B3F7FE}"/>
              </a:ext>
            </a:extLst>
          </p:cNvPr>
          <p:cNvGrpSpPr/>
          <p:nvPr/>
        </p:nvGrpSpPr>
        <p:grpSpPr>
          <a:xfrm>
            <a:off x="13096746" y="6387676"/>
            <a:ext cx="1503527" cy="1368152"/>
            <a:chOff x="9679357" y="2209785"/>
            <a:chExt cx="1503527" cy="1368152"/>
          </a:xfrm>
        </p:grpSpPr>
        <p:sp>
          <p:nvSpPr>
            <p:cNvPr id="52" name="Rectangle: Rounded Corners 29">
              <a:extLst>
                <a:ext uri="{FF2B5EF4-FFF2-40B4-BE49-F238E27FC236}">
                  <a16:creationId xmlns:a16="http://schemas.microsoft.com/office/drawing/2014/main" id="{96424ECF-B5B4-350B-6557-B0175DCE0966}"/>
                </a:ext>
              </a:extLst>
            </p:cNvPr>
            <p:cNvSpPr/>
            <p:nvPr/>
          </p:nvSpPr>
          <p:spPr>
            <a:xfrm>
              <a:off x="10035075" y="343392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53C70C6-9349-0553-1898-26DB60EB03EF}"/>
                </a:ext>
              </a:extLst>
            </p:cNvPr>
            <p:cNvSpPr/>
            <p:nvPr/>
          </p:nvSpPr>
          <p:spPr>
            <a:xfrm>
              <a:off x="9679357" y="2209785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3E6C423-B634-B10A-FCFA-63AEBC5075A4}"/>
                </a:ext>
              </a:extLst>
            </p:cNvPr>
            <p:cNvSpPr txBox="1"/>
            <p:nvPr/>
          </p:nvSpPr>
          <p:spPr>
            <a:xfrm>
              <a:off x="9858664" y="2401854"/>
              <a:ext cx="1144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600" b="1" dirty="0">
                  <a:solidFill>
                    <a:srgbClr val="FFFF00"/>
                  </a:solidFill>
                </a:rPr>
                <a:t>Patient follow-up with result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223193-2B4A-5082-F236-93ECDB91BEF0}"/>
              </a:ext>
            </a:extLst>
          </p:cNvPr>
          <p:cNvGrpSpPr/>
          <p:nvPr/>
        </p:nvGrpSpPr>
        <p:grpSpPr>
          <a:xfrm>
            <a:off x="6631481" y="7085515"/>
            <a:ext cx="1503527" cy="1373843"/>
            <a:chOff x="3214092" y="2907624"/>
            <a:chExt cx="1503527" cy="1373843"/>
          </a:xfrm>
        </p:grpSpPr>
        <p:sp>
          <p:nvSpPr>
            <p:cNvPr id="56" name="Rectangle: Rounded Corners 32">
              <a:extLst>
                <a:ext uri="{FF2B5EF4-FFF2-40B4-BE49-F238E27FC236}">
                  <a16:creationId xmlns:a16="http://schemas.microsoft.com/office/drawing/2014/main" id="{C4EB39C1-6F9B-ED47-79EE-236375EBD803}"/>
                </a:ext>
              </a:extLst>
            </p:cNvPr>
            <p:cNvSpPr/>
            <p:nvPr/>
          </p:nvSpPr>
          <p:spPr>
            <a:xfrm>
              <a:off x="3557278" y="413745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D7BCF9D4-E600-2B3C-BF67-39FDDC2F0CBD}"/>
                </a:ext>
              </a:extLst>
            </p:cNvPr>
            <p:cNvSpPr/>
            <p:nvPr/>
          </p:nvSpPr>
          <p:spPr>
            <a:xfrm>
              <a:off x="3214092" y="2907624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E1752C9-0E23-79BD-D079-DC5180A6F877}"/>
                </a:ext>
              </a:extLst>
            </p:cNvPr>
            <p:cNvSpPr txBox="1"/>
            <p:nvPr/>
          </p:nvSpPr>
          <p:spPr>
            <a:xfrm>
              <a:off x="3393399" y="3003859"/>
              <a:ext cx="11449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600" b="1" dirty="0">
                  <a:solidFill>
                    <a:schemeClr val="bg1"/>
                  </a:solidFill>
                </a:rPr>
                <a:t>Reflex testing suggestive of Lynch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1EB57A7-88FD-0CB3-BECD-AF529B27BD91}"/>
              </a:ext>
            </a:extLst>
          </p:cNvPr>
          <p:cNvGrpSpPr/>
          <p:nvPr/>
        </p:nvGrpSpPr>
        <p:grpSpPr>
          <a:xfrm>
            <a:off x="10941657" y="7085515"/>
            <a:ext cx="1503527" cy="1373843"/>
            <a:chOff x="7524268" y="2907624"/>
            <a:chExt cx="1503527" cy="1373843"/>
          </a:xfrm>
        </p:grpSpPr>
        <p:sp>
          <p:nvSpPr>
            <p:cNvPr id="60" name="Rectangle: Rounded Corners 33">
              <a:extLst>
                <a:ext uri="{FF2B5EF4-FFF2-40B4-BE49-F238E27FC236}">
                  <a16:creationId xmlns:a16="http://schemas.microsoft.com/office/drawing/2014/main" id="{8C1F630F-46C2-D955-BD78-C013D22CCBC6}"/>
                </a:ext>
              </a:extLst>
            </p:cNvPr>
            <p:cNvSpPr/>
            <p:nvPr/>
          </p:nvSpPr>
          <p:spPr>
            <a:xfrm>
              <a:off x="7879987" y="4137451"/>
              <a:ext cx="792088" cy="144016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54D104F8-40C6-3878-03EB-7176827E5D9F}"/>
                </a:ext>
              </a:extLst>
            </p:cNvPr>
            <p:cNvSpPr/>
            <p:nvPr/>
          </p:nvSpPr>
          <p:spPr>
            <a:xfrm>
              <a:off x="7524268" y="2907624"/>
              <a:ext cx="1503527" cy="1296144"/>
            </a:xfrm>
            <a:prstGeom prst="hexagon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BF8C6B5-4621-F1F4-C9E9-C10E0A1F2E21}"/>
                </a:ext>
              </a:extLst>
            </p:cNvPr>
            <p:cNvSpPr txBox="1"/>
            <p:nvPr/>
          </p:nvSpPr>
          <p:spPr>
            <a:xfrm>
              <a:off x="7719026" y="3116341"/>
              <a:ext cx="1144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1600" b="1" dirty="0">
                  <a:solidFill>
                    <a:srgbClr val="FFFF00"/>
                  </a:solidFill>
                </a:rPr>
                <a:t>Consent and blood test taken </a:t>
              </a:r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V="1">
            <a:off x="2286000" y="5110355"/>
            <a:ext cx="13449182" cy="426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E1752C9-0E23-79BD-D079-DC5180A6F877}"/>
              </a:ext>
            </a:extLst>
          </p:cNvPr>
          <p:cNvSpPr txBox="1"/>
          <p:nvPr/>
        </p:nvSpPr>
        <p:spPr>
          <a:xfrm>
            <a:off x="8936218" y="1538084"/>
            <a:ext cx="1144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600" b="1" dirty="0">
                <a:solidFill>
                  <a:schemeClr val="bg1"/>
                </a:solidFill>
              </a:rPr>
              <a:t>Refer to Oxford Genomics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6FD52B-E24C-E316-5902-578FBAB6B093}"/>
              </a:ext>
            </a:extLst>
          </p:cNvPr>
          <p:cNvSpPr txBox="1"/>
          <p:nvPr/>
        </p:nvSpPr>
        <p:spPr>
          <a:xfrm>
            <a:off x="8818929" y="4413724"/>
            <a:ext cx="554087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1600" b="1" dirty="0">
                <a:solidFill>
                  <a:schemeClr val="bg1"/>
                </a:solidFill>
              </a:rPr>
              <a:t>8-12 months </a:t>
            </a:r>
          </a:p>
          <a:p>
            <a:pPr algn="ctr"/>
            <a:r>
              <a:rPr lang="en-PH" sz="1600" b="1" dirty="0">
                <a:solidFill>
                  <a:schemeClr val="bg1"/>
                </a:solidFill>
              </a:rPr>
              <a:t>(July 2024)</a:t>
            </a:r>
          </a:p>
        </p:txBody>
      </p:sp>
      <p:sp>
        <p:nvSpPr>
          <p:cNvPr id="68" name="TextBox 5"/>
          <p:cNvSpPr txBox="1"/>
          <p:nvPr/>
        </p:nvSpPr>
        <p:spPr>
          <a:xfrm>
            <a:off x="2242319" y="5040293"/>
            <a:ext cx="9136938" cy="108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4000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The RBH 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35952" y="8576000"/>
            <a:ext cx="279760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Most recent clinic: 5-6 weeks</a:t>
            </a:r>
          </a:p>
        </p:txBody>
      </p:sp>
    </p:spTree>
    <p:extLst>
      <p:ext uri="{BB962C8B-B14F-4D97-AF65-F5344CB8AC3E}">
        <p14:creationId xmlns:p14="http://schemas.microsoft.com/office/powerpoint/2010/main" val="25407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2" grpId="0"/>
      <p:bldP spid="13" grpId="0"/>
      <p:bldP spid="14" grpId="0"/>
      <p:bldP spid="35" grpId="0" animBg="1"/>
      <p:bldP spid="37" grpId="0" animBg="1"/>
      <p:bldP spid="38" grpId="0" animBg="1"/>
      <p:bldP spid="41" grpId="0" animBg="1"/>
      <p:bldP spid="6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3820" y="1521919"/>
            <a:ext cx="12926180" cy="2154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Reflections almost one year since launch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820" y="3676098"/>
            <a:ext cx="15516980" cy="7104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The joy of a negative result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The joy of a positive result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Acknowledge limitations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When is it best to approach patients about Lynch germline testing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Refinement of the process and finalise pathway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chemeClr val="tx1">
                  <a:lumMod val="75000"/>
                  <a:lumOff val="25000"/>
                </a:schemeClr>
              </a:solidFill>
              <a:latin typeface="FilsonSoftW03-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55" y="1800881"/>
            <a:ext cx="15047045" cy="69689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988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93307" y="2856232"/>
            <a:ext cx="9332693" cy="6065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500" dirty="0">
                <a:solidFill>
                  <a:srgbClr val="000000"/>
                </a:solidFill>
                <a:latin typeface="Frutiger"/>
                <a:ea typeface="Frutiger"/>
                <a:cs typeface="Frutiger"/>
                <a:sym typeface="Frutiger"/>
              </a:rPr>
              <a:t>Conduct an </a:t>
            </a:r>
            <a:r>
              <a:rPr lang="en-US" sz="3500" b="1" dirty="0">
                <a:solidFill>
                  <a:srgbClr val="89CC69"/>
                </a:solidFill>
                <a:latin typeface="Frutiger"/>
                <a:ea typeface="Frutiger"/>
                <a:cs typeface="Frutiger"/>
                <a:sym typeface="Frutiger"/>
              </a:rPr>
              <a:t>annual service evaluation</a:t>
            </a:r>
            <a:r>
              <a:rPr lang="en-US" sz="3500" dirty="0">
                <a:solidFill>
                  <a:srgbClr val="000000"/>
                </a:solidFill>
                <a:latin typeface="Frutiger"/>
                <a:ea typeface="Frutiger"/>
                <a:cs typeface="Frutiger"/>
                <a:sym typeface="Frutiger"/>
              </a:rPr>
              <a:t>.</a:t>
            </a:r>
          </a:p>
          <a:p>
            <a:pPr algn="l">
              <a:lnSpc>
                <a:spcPts val="4340"/>
              </a:lnSpc>
            </a:pPr>
            <a:endParaRPr lang="en-US" sz="3500" dirty="0">
              <a:solidFill>
                <a:srgbClr val="000000"/>
              </a:solidFill>
              <a:latin typeface="Frutiger"/>
              <a:ea typeface="Frutiger"/>
              <a:cs typeface="Frutiger"/>
              <a:sym typeface="Frutiger"/>
            </a:endParaRPr>
          </a:p>
          <a:p>
            <a:pPr algn="l">
              <a:lnSpc>
                <a:spcPts val="4340"/>
              </a:lnSpc>
            </a:pPr>
            <a:r>
              <a:rPr lang="en-US" sz="3500" b="1" dirty="0">
                <a:solidFill>
                  <a:srgbClr val="89CC69"/>
                </a:solidFill>
                <a:latin typeface="Frutiger"/>
                <a:ea typeface="Frutiger"/>
                <a:cs typeface="Frutiger"/>
                <a:sym typeface="Frutiger"/>
              </a:rPr>
              <a:t>Genetic and genomic testing in oncology is evolving </a:t>
            </a:r>
            <a:r>
              <a:rPr lang="en-US" sz="3500" dirty="0">
                <a:solidFill>
                  <a:srgbClr val="000000"/>
                </a:solidFill>
                <a:latin typeface="Frutiger"/>
                <a:ea typeface="Frutiger"/>
                <a:cs typeface="Frutiger"/>
                <a:sym typeface="Frutiger"/>
              </a:rPr>
              <a:t>and more tests are being tested and discovered. </a:t>
            </a:r>
          </a:p>
          <a:p>
            <a:pPr algn="l">
              <a:lnSpc>
                <a:spcPts val="4340"/>
              </a:lnSpc>
            </a:pPr>
            <a:endParaRPr lang="en-US" sz="3500" dirty="0">
              <a:solidFill>
                <a:srgbClr val="000000"/>
              </a:solidFill>
              <a:latin typeface="Frutiger"/>
              <a:ea typeface="Frutiger"/>
              <a:cs typeface="Frutiger"/>
              <a:sym typeface="Frutiger"/>
            </a:endParaRPr>
          </a:p>
          <a:p>
            <a:pPr algn="l">
              <a:lnSpc>
                <a:spcPts val="4340"/>
              </a:lnSpc>
            </a:pPr>
            <a:r>
              <a:rPr lang="en-US" sz="3500" dirty="0">
                <a:solidFill>
                  <a:srgbClr val="000000"/>
                </a:solidFill>
                <a:latin typeface="Frutiger"/>
                <a:ea typeface="Frutiger"/>
                <a:cs typeface="Frutiger"/>
                <a:sym typeface="Frutiger"/>
              </a:rPr>
              <a:t>The </a:t>
            </a:r>
            <a:r>
              <a:rPr lang="en-US" sz="3500" b="1" dirty="0">
                <a:solidFill>
                  <a:srgbClr val="89CC69"/>
                </a:solidFill>
                <a:latin typeface="Frutiger"/>
                <a:ea typeface="Frutiger"/>
                <a:cs typeface="Frutiger"/>
                <a:sym typeface="Frutiger"/>
              </a:rPr>
              <a:t>clinic provides a template </a:t>
            </a:r>
            <a:r>
              <a:rPr lang="en-US" sz="3500" dirty="0">
                <a:solidFill>
                  <a:srgbClr val="000000"/>
                </a:solidFill>
                <a:latin typeface="Frutiger"/>
                <a:ea typeface="Frutiger"/>
                <a:cs typeface="Frutiger"/>
                <a:sym typeface="Frutiger"/>
              </a:rPr>
              <a:t>for future genetic clinics in RBH (e.g. R211 and R430)</a:t>
            </a:r>
          </a:p>
          <a:p>
            <a:pPr algn="l">
              <a:lnSpc>
                <a:spcPts val="4340"/>
              </a:lnSpc>
            </a:pPr>
            <a:endParaRPr lang="en-US" sz="3500" dirty="0">
              <a:solidFill>
                <a:srgbClr val="000000"/>
              </a:solidFill>
              <a:latin typeface="Frutiger"/>
              <a:ea typeface="Frutiger"/>
              <a:cs typeface="Frutiger"/>
              <a:sym typeface="Frutiger"/>
            </a:endParaRPr>
          </a:p>
          <a:p>
            <a:pPr algn="l">
              <a:lnSpc>
                <a:spcPts val="4340"/>
              </a:lnSpc>
            </a:pPr>
            <a:r>
              <a:rPr lang="en-US" sz="3500" dirty="0">
                <a:solidFill>
                  <a:srgbClr val="000000"/>
                </a:solidFill>
                <a:latin typeface="Frutiger"/>
                <a:ea typeface="Frutiger"/>
                <a:cs typeface="Frutiger"/>
                <a:sym typeface="Frutiger"/>
              </a:rPr>
              <a:t>BCC </a:t>
            </a:r>
            <a:r>
              <a:rPr lang="en-US" sz="3500" b="1" dirty="0">
                <a:solidFill>
                  <a:srgbClr val="89CC69"/>
                </a:solidFill>
                <a:latin typeface="Frutiger"/>
                <a:ea typeface="Frutiger"/>
                <a:cs typeface="Frutiger"/>
                <a:sym typeface="Frutiger"/>
              </a:rPr>
              <a:t>staff are genomics-prepared </a:t>
            </a:r>
            <a:r>
              <a:rPr lang="en-US" sz="3500" dirty="0">
                <a:solidFill>
                  <a:srgbClr val="000000"/>
                </a:solidFill>
                <a:latin typeface="Frutiger"/>
                <a:ea typeface="Frutiger"/>
                <a:cs typeface="Frutiger"/>
                <a:sym typeface="Frutiger"/>
              </a:rPr>
              <a:t>for future developments.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01774" y="1521919"/>
            <a:ext cx="821305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Future directions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16E902-9FF1-9F45-7C1C-D90FF96A7DE9}"/>
              </a:ext>
            </a:extLst>
          </p:cNvPr>
          <p:cNvGrpSpPr/>
          <p:nvPr/>
        </p:nvGrpSpPr>
        <p:grpSpPr>
          <a:xfrm>
            <a:off x="1066800" y="1558593"/>
            <a:ext cx="5797201" cy="6570161"/>
            <a:chOff x="4095750" y="1162050"/>
            <a:chExt cx="4000500" cy="4533900"/>
          </a:xfrm>
        </p:grpSpPr>
        <p:pic>
          <p:nvPicPr>
            <p:cNvPr id="10" name="Graphic 15">
              <a:extLst>
                <a:ext uri="{FF2B5EF4-FFF2-40B4-BE49-F238E27FC236}">
                  <a16:creationId xmlns:a16="http://schemas.microsoft.com/office/drawing/2014/main" id="{49E8D585-62C7-A830-667C-F5BFFD8C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71975" y="1162050"/>
              <a:ext cx="3724275" cy="3800475"/>
            </a:xfrm>
            <a:prstGeom prst="rect">
              <a:avLst/>
            </a:prstGeom>
          </p:spPr>
        </p:pic>
        <p:pic>
          <p:nvPicPr>
            <p:cNvPr id="11" name="Graphic 16">
              <a:extLst>
                <a:ext uri="{FF2B5EF4-FFF2-40B4-BE49-F238E27FC236}">
                  <a16:creationId xmlns:a16="http://schemas.microsoft.com/office/drawing/2014/main" id="{C359BAEC-488B-3677-2640-69E4D2289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95750" y="2362200"/>
              <a:ext cx="3924300" cy="3333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71407" y="723901"/>
            <a:ext cx="13464632" cy="7832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									</a:t>
            </a:r>
          </a:p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									Thank you.</a:t>
            </a:r>
          </a:p>
          <a:p>
            <a:pPr algn="r" fontAlgn="base">
              <a:lnSpc>
                <a:spcPct val="150000"/>
              </a:lnSpc>
            </a:pPr>
            <a:r>
              <a:rPr lang="en-GB" sz="3200" dirty="0">
                <a:solidFill>
                  <a:srgbClr val="0072BC"/>
                </a:solidFill>
                <a:latin typeface="FilsonSoftW03-Medium" panose="020B0604020202020204" charset="0"/>
              </a:rPr>
              <a:t>RBH Lynch Syndrome Clinic Team</a:t>
            </a:r>
            <a:r>
              <a:rPr lang="en-GB" sz="2400" dirty="0">
                <a:latin typeface="FilsonSoftW03-Medium" panose="020B0604020202020204" charset="0"/>
              </a:rPr>
              <a:t> </a:t>
            </a:r>
          </a:p>
          <a:p>
            <a:pPr algn="r" fontAlgn="base">
              <a:lnSpc>
                <a:spcPct val="150000"/>
              </a:lnSpc>
            </a:pPr>
            <a:r>
              <a:rPr lang="en-GB" sz="2400" dirty="0">
                <a:latin typeface="FilsonSoftW03-Medium" panose="020B0604020202020204" charset="0"/>
              </a:rPr>
              <a:t>Adedolapo Adesanya-Shine, Lisa Clarke, </a:t>
            </a:r>
          </a:p>
          <a:p>
            <a:pPr algn="r" fontAlgn="base">
              <a:lnSpc>
                <a:spcPct val="150000"/>
              </a:lnSpc>
            </a:pPr>
            <a:r>
              <a:rPr lang="en-GB" sz="2400" dirty="0">
                <a:latin typeface="FilsonSoftW03-Medium" panose="020B0604020202020204" charset="0"/>
              </a:rPr>
              <a:t>Vanessa Newland, Ciara French, Nicky </a:t>
            </a:r>
            <a:r>
              <a:rPr lang="en-GB" sz="2400" dirty="0" err="1">
                <a:latin typeface="FilsonSoftW03-Medium" panose="020B0604020202020204" charset="0"/>
              </a:rPr>
              <a:t>Dann</a:t>
            </a:r>
            <a:r>
              <a:rPr lang="en-GB" sz="2400" dirty="0">
                <a:latin typeface="FilsonSoftW03-Medium" panose="020B0604020202020204" charset="0"/>
              </a:rPr>
              <a:t>, </a:t>
            </a:r>
          </a:p>
          <a:p>
            <a:pPr algn="r" fontAlgn="base">
              <a:lnSpc>
                <a:spcPct val="150000"/>
              </a:lnSpc>
            </a:pPr>
            <a:r>
              <a:rPr lang="en-GB" sz="2400" dirty="0">
                <a:latin typeface="FilsonSoftW03-Medium" panose="020B0604020202020204" charset="0"/>
              </a:rPr>
              <a:t>Hannah Shepherd, Claire Hawkins, Amber Parsons</a:t>
            </a:r>
          </a:p>
          <a:p>
            <a:pPr algn="r" fontAlgn="base">
              <a:lnSpc>
                <a:spcPct val="150000"/>
              </a:lnSpc>
            </a:pPr>
            <a:endParaRPr lang="en-GB" sz="2400" dirty="0">
              <a:latin typeface="FilsonSoftW03-Medium" panose="020B0604020202020204" charset="0"/>
            </a:endParaRPr>
          </a:p>
          <a:p>
            <a:pPr algn="r" fontAlgn="base"/>
            <a:endParaRPr lang="en-GB" sz="2400" dirty="0">
              <a:latin typeface="FilsonSoftW03-Medium" panose="020B0604020202020204" charset="0"/>
            </a:endParaRPr>
          </a:p>
          <a:p>
            <a:pPr algn="r" fontAlgn="base"/>
            <a:r>
              <a:rPr lang="en-GB" sz="2400" dirty="0">
                <a:latin typeface="FilsonSoftW03-Medium" panose="020B0604020202020204" charset="0"/>
              </a:rPr>
              <a:t>Presented by: Mary Tanay</a:t>
            </a:r>
          </a:p>
          <a:p>
            <a:pPr algn="r" fontAlgn="base"/>
            <a:r>
              <a:rPr lang="en-GB" sz="2400" dirty="0">
                <a:latin typeface="FilsonSoftW03-Medium" panose="020B0604020202020204" charset="0"/>
              </a:rPr>
              <a:t>Email: mary.tanay@royalberkshire.nhs.uk </a:t>
            </a:r>
          </a:p>
          <a:p>
            <a:pPr algn="l">
              <a:lnSpc>
                <a:spcPts val="9799"/>
              </a:lnSpc>
            </a:pPr>
            <a:endParaRPr lang="en-US" sz="6999" dirty="0">
              <a:solidFill>
                <a:srgbClr val="0072BC"/>
              </a:solidFill>
              <a:latin typeface="FilsonSoftW03-Medium"/>
              <a:ea typeface="FilsonSoftW03-Medium"/>
              <a:cs typeface="FilsonSoftW03-Medium"/>
              <a:sym typeface="FilsonSoftW03-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8219901"/>
            <a:ext cx="3666022" cy="10484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14599" y="1367466"/>
            <a:ext cx="4938563" cy="7569060"/>
            <a:chOff x="2514599" y="1367466"/>
            <a:chExt cx="4938563" cy="75690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4417" y="1374520"/>
              <a:ext cx="2276793" cy="23815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1394" y="1367466"/>
              <a:ext cx="2661768" cy="23815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600" y="3756102"/>
              <a:ext cx="4938562" cy="26320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4599" y="6238872"/>
              <a:ext cx="4938561" cy="2697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98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51295" y="3467100"/>
            <a:ext cx="1301368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describes pre-test counselling and consent processes being undertaken at the point-of-care by a member of the clinical cancer team caring for the patient.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FilsonSoftW03-Medium" panose="020B0604020202020204" charset="0"/>
              <a:ea typeface="Frutiger"/>
              <a:cs typeface="Frutiger"/>
              <a:sym typeface="Frutig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13820" y="1521919"/>
            <a:ext cx="12926180" cy="119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What is mainstreaming </a:t>
            </a:r>
          </a:p>
        </p:txBody>
      </p:sp>
    </p:spTree>
    <p:extLst>
      <p:ext uri="{BB962C8B-B14F-4D97-AF65-F5344CB8AC3E}">
        <p14:creationId xmlns:p14="http://schemas.microsoft.com/office/powerpoint/2010/main" val="183069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3819" y="1521919"/>
            <a:ext cx="15730729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Benefits of mainstreaming service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576389" y="3208392"/>
            <a:ext cx="2610504" cy="4410602"/>
            <a:chOff x="2576389" y="3208392"/>
            <a:chExt cx="2610504" cy="44106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48FBAD-BACF-4BC6-87E0-626FA3FCCE83}"/>
                </a:ext>
              </a:extLst>
            </p:cNvPr>
            <p:cNvGrpSpPr/>
            <p:nvPr/>
          </p:nvGrpSpPr>
          <p:grpSpPr>
            <a:xfrm>
              <a:off x="2576389" y="3208392"/>
              <a:ext cx="2610504" cy="4343953"/>
              <a:chOff x="704485" y="1691641"/>
              <a:chExt cx="2610504" cy="4343953"/>
            </a:xfrm>
          </p:grpSpPr>
          <p:sp>
            <p:nvSpPr>
              <p:cNvPr id="8" name="Rectangle: Rounded Corners 1">
                <a:extLst>
                  <a:ext uri="{FF2B5EF4-FFF2-40B4-BE49-F238E27FC236}">
                    <a16:creationId xmlns:a16="http://schemas.microsoft.com/office/drawing/2014/main" id="{2CC06C13-0D6B-4996-BA3B-89487971A3AF}"/>
                  </a:ext>
                </a:extLst>
              </p:cNvPr>
              <p:cNvSpPr/>
              <p:nvPr/>
            </p:nvSpPr>
            <p:spPr>
              <a:xfrm>
                <a:off x="704485" y="2247901"/>
                <a:ext cx="2610504" cy="3787693"/>
              </a:xfrm>
              <a:prstGeom prst="roundRect">
                <a:avLst>
                  <a:gd name="adj" fmla="val 469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8467C8A-F2C4-4955-B8AB-2459C994BFC8}"/>
                  </a:ext>
                </a:extLst>
              </p:cNvPr>
              <p:cNvSpPr/>
              <p:nvPr/>
            </p:nvSpPr>
            <p:spPr>
              <a:xfrm>
                <a:off x="1447800" y="1691641"/>
                <a:ext cx="1112520" cy="111252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en Sans" panose="020B0606030504020204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42B7217-2217-403C-9213-DA8D9F5E484F}"/>
                </a:ext>
              </a:extLst>
            </p:cNvPr>
            <p:cNvGrpSpPr/>
            <p:nvPr/>
          </p:nvGrpSpPr>
          <p:grpSpPr>
            <a:xfrm>
              <a:off x="3553831" y="3428900"/>
              <a:ext cx="643893" cy="639775"/>
              <a:chOff x="8794750" y="1343025"/>
              <a:chExt cx="741363" cy="736600"/>
            </a:xfrm>
            <a:solidFill>
              <a:schemeClr val="bg1"/>
            </a:solidFill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F81B32E-C6EE-4C6C-962E-6FF303D794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43975" y="1481138"/>
                <a:ext cx="22225" cy="68263"/>
              </a:xfrm>
              <a:custGeom>
                <a:avLst/>
                <a:gdLst>
                  <a:gd name="T0" fmla="*/ 3 w 6"/>
                  <a:gd name="T1" fmla="*/ 18 h 18"/>
                  <a:gd name="T2" fmla="*/ 6 w 6"/>
                  <a:gd name="T3" fmla="*/ 15 h 18"/>
                  <a:gd name="T4" fmla="*/ 6 w 6"/>
                  <a:gd name="T5" fmla="*/ 4 h 18"/>
                  <a:gd name="T6" fmla="*/ 0 w 6"/>
                  <a:gd name="T7" fmla="*/ 4 h 18"/>
                  <a:gd name="T8" fmla="*/ 0 w 6"/>
                  <a:gd name="T9" fmla="*/ 15 h 18"/>
                  <a:gd name="T10" fmla="*/ 3 w 6"/>
                  <a:gd name="T11" fmla="*/ 18 h 18"/>
                  <a:gd name="T12" fmla="*/ 3 w 6"/>
                  <a:gd name="T13" fmla="*/ 18 h 18"/>
                  <a:gd name="T14" fmla="*/ 3 w 6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8">
                    <a:moveTo>
                      <a:pt x="3" y="18"/>
                    </a:moveTo>
                    <a:cubicBezTo>
                      <a:pt x="5" y="18"/>
                      <a:pt x="6" y="16"/>
                      <a:pt x="6" y="1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0"/>
                      <a:pt x="0" y="0"/>
                      <a:pt x="0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2" y="18"/>
                      <a:pt x="3" y="18"/>
                    </a:cubicBezTo>
                    <a:close/>
                    <a:moveTo>
                      <a:pt x="3" y="18"/>
                    </a:moveTo>
                    <a:cubicBezTo>
                      <a:pt x="3" y="18"/>
                      <a:pt x="3" y="18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29D1590C-9ADF-45F8-B583-4D7B81D248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0788" y="1809750"/>
                <a:ext cx="312738" cy="201613"/>
              </a:xfrm>
              <a:custGeom>
                <a:avLst/>
                <a:gdLst>
                  <a:gd name="T0" fmla="*/ 79 w 82"/>
                  <a:gd name="T1" fmla="*/ 2 h 53"/>
                  <a:gd name="T2" fmla="*/ 76 w 82"/>
                  <a:gd name="T3" fmla="*/ 0 h 53"/>
                  <a:gd name="T4" fmla="*/ 4 w 82"/>
                  <a:gd name="T5" fmla="*/ 0 h 53"/>
                  <a:gd name="T6" fmla="*/ 1 w 82"/>
                  <a:gd name="T7" fmla="*/ 2 h 53"/>
                  <a:gd name="T8" fmla="*/ 0 w 82"/>
                  <a:gd name="T9" fmla="*/ 12 h 53"/>
                  <a:gd name="T10" fmla="*/ 14 w 82"/>
                  <a:gd name="T11" fmla="*/ 42 h 53"/>
                  <a:gd name="T12" fmla="*/ 45 w 82"/>
                  <a:gd name="T13" fmla="*/ 51 h 53"/>
                  <a:gd name="T14" fmla="*/ 73 w 82"/>
                  <a:gd name="T15" fmla="*/ 34 h 53"/>
                  <a:gd name="T16" fmla="*/ 79 w 82"/>
                  <a:gd name="T17" fmla="*/ 2 h 53"/>
                  <a:gd name="T18" fmla="*/ 40 w 82"/>
                  <a:gd name="T19" fmla="*/ 46 h 53"/>
                  <a:gd name="T20" fmla="*/ 6 w 82"/>
                  <a:gd name="T21" fmla="*/ 12 h 53"/>
                  <a:gd name="T22" fmla="*/ 6 w 82"/>
                  <a:gd name="T23" fmla="*/ 5 h 53"/>
                  <a:gd name="T24" fmla="*/ 74 w 82"/>
                  <a:gd name="T25" fmla="*/ 5 h 53"/>
                  <a:gd name="T26" fmla="*/ 66 w 82"/>
                  <a:gd name="T27" fmla="*/ 34 h 53"/>
                  <a:gd name="T28" fmla="*/ 40 w 82"/>
                  <a:gd name="T29" fmla="*/ 46 h 53"/>
                  <a:gd name="T30" fmla="*/ 40 w 82"/>
                  <a:gd name="T31" fmla="*/ 46 h 53"/>
                  <a:gd name="T32" fmla="*/ 40 w 82"/>
                  <a:gd name="T33" fmla="*/ 4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3">
                    <a:moveTo>
                      <a:pt x="79" y="2"/>
                    </a:moveTo>
                    <a:cubicBezTo>
                      <a:pt x="79" y="1"/>
                      <a:pt x="77" y="0"/>
                      <a:pt x="7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5"/>
                      <a:pt x="0" y="8"/>
                      <a:pt x="0" y="12"/>
                    </a:cubicBezTo>
                    <a:cubicBezTo>
                      <a:pt x="0" y="23"/>
                      <a:pt x="5" y="34"/>
                      <a:pt x="14" y="42"/>
                    </a:cubicBezTo>
                    <a:cubicBezTo>
                      <a:pt x="22" y="49"/>
                      <a:pt x="34" y="53"/>
                      <a:pt x="45" y="51"/>
                    </a:cubicBezTo>
                    <a:cubicBezTo>
                      <a:pt x="56" y="50"/>
                      <a:pt x="67" y="44"/>
                      <a:pt x="73" y="34"/>
                    </a:cubicBezTo>
                    <a:cubicBezTo>
                      <a:pt x="80" y="25"/>
                      <a:pt x="82" y="13"/>
                      <a:pt x="79" y="2"/>
                    </a:cubicBezTo>
                    <a:close/>
                    <a:moveTo>
                      <a:pt x="40" y="46"/>
                    </a:moveTo>
                    <a:cubicBezTo>
                      <a:pt x="21" y="46"/>
                      <a:pt x="6" y="31"/>
                      <a:pt x="6" y="12"/>
                    </a:cubicBezTo>
                    <a:cubicBezTo>
                      <a:pt x="6" y="10"/>
                      <a:pt x="6" y="7"/>
                      <a:pt x="6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6" y="15"/>
                      <a:pt x="73" y="26"/>
                      <a:pt x="66" y="34"/>
                    </a:cubicBezTo>
                    <a:cubicBezTo>
                      <a:pt x="60" y="41"/>
                      <a:pt x="50" y="46"/>
                      <a:pt x="40" y="46"/>
                    </a:cubicBezTo>
                    <a:close/>
                    <a:moveTo>
                      <a:pt x="40" y="46"/>
                    </a:moveTo>
                    <a:cubicBezTo>
                      <a:pt x="40" y="46"/>
                      <a:pt x="40" y="46"/>
                      <a:pt x="40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72B56CC1-3772-4596-9AF4-85DC5282E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94750" y="1343025"/>
                <a:ext cx="741363" cy="736600"/>
              </a:xfrm>
              <a:custGeom>
                <a:avLst/>
                <a:gdLst>
                  <a:gd name="T0" fmla="*/ 180 w 194"/>
                  <a:gd name="T1" fmla="*/ 171 h 193"/>
                  <a:gd name="T2" fmla="*/ 175 w 194"/>
                  <a:gd name="T3" fmla="*/ 44 h 193"/>
                  <a:gd name="T4" fmla="*/ 190 w 194"/>
                  <a:gd name="T5" fmla="*/ 31 h 193"/>
                  <a:gd name="T6" fmla="*/ 175 w 194"/>
                  <a:gd name="T7" fmla="*/ 17 h 193"/>
                  <a:gd name="T8" fmla="*/ 160 w 194"/>
                  <a:gd name="T9" fmla="*/ 17 h 193"/>
                  <a:gd name="T10" fmla="*/ 147 w 194"/>
                  <a:gd name="T11" fmla="*/ 15 h 193"/>
                  <a:gd name="T12" fmla="*/ 113 w 194"/>
                  <a:gd name="T13" fmla="*/ 0 h 193"/>
                  <a:gd name="T14" fmla="*/ 112 w 194"/>
                  <a:gd name="T15" fmla="*/ 28 h 193"/>
                  <a:gd name="T16" fmla="*/ 105 w 194"/>
                  <a:gd name="T17" fmla="*/ 41 h 193"/>
                  <a:gd name="T18" fmla="*/ 112 w 194"/>
                  <a:gd name="T19" fmla="*/ 118 h 193"/>
                  <a:gd name="T20" fmla="*/ 147 w 194"/>
                  <a:gd name="T21" fmla="*/ 118 h 193"/>
                  <a:gd name="T22" fmla="*/ 160 w 194"/>
                  <a:gd name="T23" fmla="*/ 168 h 193"/>
                  <a:gd name="T24" fmla="*/ 155 w 194"/>
                  <a:gd name="T25" fmla="*/ 178 h 193"/>
                  <a:gd name="T26" fmla="*/ 75 w 194"/>
                  <a:gd name="T27" fmla="*/ 89 h 193"/>
                  <a:gd name="T28" fmla="*/ 75 w 194"/>
                  <a:gd name="T29" fmla="*/ 80 h 193"/>
                  <a:gd name="T30" fmla="*/ 75 w 194"/>
                  <a:gd name="T31" fmla="*/ 69 h 193"/>
                  <a:gd name="T32" fmla="*/ 75 w 194"/>
                  <a:gd name="T33" fmla="*/ 58 h 193"/>
                  <a:gd name="T34" fmla="*/ 75 w 194"/>
                  <a:gd name="T35" fmla="*/ 47 h 193"/>
                  <a:gd name="T36" fmla="*/ 75 w 194"/>
                  <a:gd name="T37" fmla="*/ 35 h 193"/>
                  <a:gd name="T38" fmla="*/ 74 w 194"/>
                  <a:gd name="T39" fmla="*/ 11 h 193"/>
                  <a:gd name="T40" fmla="*/ 30 w 194"/>
                  <a:gd name="T41" fmla="*/ 26 h 193"/>
                  <a:gd name="T42" fmla="*/ 29 w 194"/>
                  <a:gd name="T43" fmla="*/ 178 h 193"/>
                  <a:gd name="T44" fmla="*/ 0 w 194"/>
                  <a:gd name="T45" fmla="*/ 190 h 193"/>
                  <a:gd name="T46" fmla="*/ 194 w 194"/>
                  <a:gd name="T47" fmla="*/ 190 h 193"/>
                  <a:gd name="T48" fmla="*/ 165 w 194"/>
                  <a:gd name="T49" fmla="*/ 19 h 193"/>
                  <a:gd name="T50" fmla="*/ 165 w 194"/>
                  <a:gd name="T51" fmla="*/ 28 h 193"/>
                  <a:gd name="T52" fmla="*/ 113 w 194"/>
                  <a:gd name="T53" fmla="*/ 5 h 193"/>
                  <a:gd name="T54" fmla="*/ 113 w 194"/>
                  <a:gd name="T55" fmla="*/ 9 h 193"/>
                  <a:gd name="T56" fmla="*/ 142 w 194"/>
                  <a:gd name="T57" fmla="*/ 15 h 193"/>
                  <a:gd name="T58" fmla="*/ 118 w 194"/>
                  <a:gd name="T59" fmla="*/ 15 h 193"/>
                  <a:gd name="T60" fmla="*/ 184 w 194"/>
                  <a:gd name="T61" fmla="*/ 38 h 193"/>
                  <a:gd name="T62" fmla="*/ 142 w 194"/>
                  <a:gd name="T63" fmla="*/ 49 h 193"/>
                  <a:gd name="T64" fmla="*/ 142 w 194"/>
                  <a:gd name="T65" fmla="*/ 55 h 193"/>
                  <a:gd name="T66" fmla="*/ 135 w 194"/>
                  <a:gd name="T67" fmla="*/ 66 h 193"/>
                  <a:gd name="T68" fmla="*/ 135 w 194"/>
                  <a:gd name="T69" fmla="*/ 71 h 193"/>
                  <a:gd name="T70" fmla="*/ 142 w 194"/>
                  <a:gd name="T71" fmla="*/ 82 h 193"/>
                  <a:gd name="T72" fmla="*/ 142 w 194"/>
                  <a:gd name="T73" fmla="*/ 88 h 193"/>
                  <a:gd name="T74" fmla="*/ 135 w 194"/>
                  <a:gd name="T75" fmla="*/ 99 h 193"/>
                  <a:gd name="T76" fmla="*/ 130 w 194"/>
                  <a:gd name="T77" fmla="*/ 130 h 193"/>
                  <a:gd name="T78" fmla="*/ 142 w 194"/>
                  <a:gd name="T79" fmla="*/ 44 h 193"/>
                  <a:gd name="T80" fmla="*/ 169 w 194"/>
                  <a:gd name="T81" fmla="*/ 44 h 193"/>
                  <a:gd name="T82" fmla="*/ 165 w 194"/>
                  <a:gd name="T83" fmla="*/ 44 h 193"/>
                  <a:gd name="T84" fmla="*/ 174 w 194"/>
                  <a:gd name="T85" fmla="*/ 178 h 193"/>
                  <a:gd name="T86" fmla="*/ 28 w 194"/>
                  <a:gd name="T87" fmla="*/ 18 h 193"/>
                  <a:gd name="T88" fmla="*/ 74 w 194"/>
                  <a:gd name="T89" fmla="*/ 20 h 193"/>
                  <a:gd name="T90" fmla="*/ 8 w 194"/>
                  <a:gd name="T91" fmla="*/ 134 h 193"/>
                  <a:gd name="T92" fmla="*/ 35 w 194"/>
                  <a:gd name="T93" fmla="*/ 26 h 193"/>
                  <a:gd name="T94" fmla="*/ 62 w 194"/>
                  <a:gd name="T95" fmla="*/ 33 h 193"/>
                  <a:gd name="T96" fmla="*/ 69 w 194"/>
                  <a:gd name="T97" fmla="*/ 44 h 193"/>
                  <a:gd name="T98" fmla="*/ 69 w 194"/>
                  <a:gd name="T99" fmla="*/ 49 h 193"/>
                  <a:gd name="T100" fmla="*/ 62 w 194"/>
                  <a:gd name="T101" fmla="*/ 60 h 193"/>
                  <a:gd name="T102" fmla="*/ 62 w 194"/>
                  <a:gd name="T103" fmla="*/ 66 h 193"/>
                  <a:gd name="T104" fmla="*/ 69 w 194"/>
                  <a:gd name="T105" fmla="*/ 77 h 193"/>
                  <a:gd name="T106" fmla="*/ 69 w 194"/>
                  <a:gd name="T107" fmla="*/ 83 h 193"/>
                  <a:gd name="T108" fmla="*/ 96 w 194"/>
                  <a:gd name="T109" fmla="*/ 131 h 193"/>
                  <a:gd name="T110" fmla="*/ 8 w 194"/>
                  <a:gd name="T111" fmla="*/ 134 h 193"/>
                  <a:gd name="T112" fmla="*/ 6 w 194"/>
                  <a:gd name="T113" fmla="*/ 183 h 193"/>
                  <a:gd name="T114" fmla="*/ 188 w 194"/>
                  <a:gd name="T115" fmla="*/ 18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" h="193">
                    <a:moveTo>
                      <a:pt x="191" y="178"/>
                    </a:moveTo>
                    <a:cubicBezTo>
                      <a:pt x="180" y="178"/>
                      <a:pt x="180" y="178"/>
                      <a:pt x="180" y="178"/>
                    </a:cubicBezTo>
                    <a:cubicBezTo>
                      <a:pt x="180" y="171"/>
                      <a:pt x="180" y="171"/>
                      <a:pt x="180" y="171"/>
                    </a:cubicBezTo>
                    <a:cubicBezTo>
                      <a:pt x="180" y="169"/>
                      <a:pt x="179" y="168"/>
                      <a:pt x="177" y="168"/>
                    </a:cubicBezTo>
                    <a:cubicBezTo>
                      <a:pt x="175" y="168"/>
                      <a:pt x="175" y="168"/>
                      <a:pt x="175" y="168"/>
                    </a:cubicBezTo>
                    <a:cubicBezTo>
                      <a:pt x="175" y="44"/>
                      <a:pt x="175" y="44"/>
                      <a:pt x="175" y="44"/>
                    </a:cubicBezTo>
                    <a:cubicBezTo>
                      <a:pt x="187" y="44"/>
                      <a:pt x="187" y="44"/>
                      <a:pt x="187" y="44"/>
                    </a:cubicBezTo>
                    <a:cubicBezTo>
                      <a:pt x="188" y="44"/>
                      <a:pt x="190" y="43"/>
                      <a:pt x="190" y="41"/>
                    </a:cubicBezTo>
                    <a:cubicBezTo>
                      <a:pt x="190" y="31"/>
                      <a:pt x="190" y="31"/>
                      <a:pt x="190" y="31"/>
                    </a:cubicBezTo>
                    <a:cubicBezTo>
                      <a:pt x="190" y="30"/>
                      <a:pt x="188" y="28"/>
                      <a:pt x="187" y="28"/>
                    </a:cubicBezTo>
                    <a:cubicBezTo>
                      <a:pt x="175" y="28"/>
                      <a:pt x="175" y="28"/>
                      <a:pt x="175" y="28"/>
                    </a:cubicBezTo>
                    <a:cubicBezTo>
                      <a:pt x="175" y="17"/>
                      <a:pt x="175" y="17"/>
                      <a:pt x="175" y="17"/>
                    </a:cubicBezTo>
                    <a:cubicBezTo>
                      <a:pt x="175" y="15"/>
                      <a:pt x="174" y="14"/>
                      <a:pt x="172" y="14"/>
                    </a:cubicBezTo>
                    <a:cubicBezTo>
                      <a:pt x="162" y="14"/>
                      <a:pt x="162" y="14"/>
                      <a:pt x="162" y="14"/>
                    </a:cubicBezTo>
                    <a:cubicBezTo>
                      <a:pt x="161" y="14"/>
                      <a:pt x="160" y="15"/>
                      <a:pt x="160" y="17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47" y="28"/>
                      <a:pt x="147" y="28"/>
                      <a:pt x="147" y="28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51" y="15"/>
                      <a:pt x="155" y="11"/>
                      <a:pt x="155" y="7"/>
                    </a:cubicBezTo>
                    <a:cubicBezTo>
                      <a:pt x="155" y="3"/>
                      <a:pt x="151" y="0"/>
                      <a:pt x="147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0"/>
                      <a:pt x="105" y="3"/>
                      <a:pt x="105" y="7"/>
                    </a:cubicBezTo>
                    <a:cubicBezTo>
                      <a:pt x="105" y="11"/>
                      <a:pt x="108" y="15"/>
                      <a:pt x="112" y="15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6" y="28"/>
                      <a:pt x="105" y="30"/>
                      <a:pt x="105" y="3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3"/>
                      <a:pt x="106" y="44"/>
                      <a:pt x="108" y="44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112" y="125"/>
                      <a:pt x="116" y="131"/>
                      <a:pt x="123" y="134"/>
                    </a:cubicBezTo>
                    <a:cubicBezTo>
                      <a:pt x="130" y="137"/>
                      <a:pt x="137" y="135"/>
                      <a:pt x="142" y="130"/>
                    </a:cubicBezTo>
                    <a:cubicBezTo>
                      <a:pt x="145" y="127"/>
                      <a:pt x="147" y="123"/>
                      <a:pt x="147" y="118"/>
                    </a:cubicBezTo>
                    <a:cubicBezTo>
                      <a:pt x="147" y="44"/>
                      <a:pt x="147" y="44"/>
                      <a:pt x="147" y="44"/>
                    </a:cubicBezTo>
                    <a:cubicBezTo>
                      <a:pt x="160" y="44"/>
                      <a:pt x="160" y="44"/>
                      <a:pt x="160" y="44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58" y="168"/>
                      <a:pt x="158" y="168"/>
                      <a:pt x="158" y="168"/>
                    </a:cubicBezTo>
                    <a:cubicBezTo>
                      <a:pt x="156" y="168"/>
                      <a:pt x="155" y="169"/>
                      <a:pt x="155" y="171"/>
                    </a:cubicBezTo>
                    <a:cubicBezTo>
                      <a:pt x="155" y="178"/>
                      <a:pt x="155" y="178"/>
                      <a:pt x="155" y="178"/>
                    </a:cubicBezTo>
                    <a:cubicBezTo>
                      <a:pt x="75" y="178"/>
                      <a:pt x="75" y="178"/>
                      <a:pt x="75" y="178"/>
                    </a:cubicBezTo>
                    <a:cubicBezTo>
                      <a:pt x="92" y="169"/>
                      <a:pt x="102" y="152"/>
                      <a:pt x="102" y="133"/>
                    </a:cubicBezTo>
                    <a:cubicBezTo>
                      <a:pt x="102" y="115"/>
                      <a:pt x="91" y="98"/>
                      <a:pt x="75" y="89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6"/>
                      <a:pt x="75" y="35"/>
                      <a:pt x="75" y="3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9" y="26"/>
                      <a:pt x="82" y="22"/>
                      <a:pt x="82" y="18"/>
                    </a:cubicBezTo>
                    <a:cubicBezTo>
                      <a:pt x="82" y="14"/>
                      <a:pt x="78" y="11"/>
                      <a:pt x="74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6" y="11"/>
                      <a:pt x="22" y="14"/>
                      <a:pt x="22" y="18"/>
                    </a:cubicBezTo>
                    <a:cubicBezTo>
                      <a:pt x="22" y="22"/>
                      <a:pt x="25" y="26"/>
                      <a:pt x="30" y="26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13" y="98"/>
                      <a:pt x="2" y="115"/>
                      <a:pt x="2" y="133"/>
                    </a:cubicBezTo>
                    <a:cubicBezTo>
                      <a:pt x="2" y="152"/>
                      <a:pt x="12" y="169"/>
                      <a:pt x="29" y="178"/>
                    </a:cubicBezTo>
                    <a:cubicBezTo>
                      <a:pt x="3" y="178"/>
                      <a:pt x="3" y="178"/>
                      <a:pt x="3" y="178"/>
                    </a:cubicBezTo>
                    <a:cubicBezTo>
                      <a:pt x="1" y="178"/>
                      <a:pt x="0" y="179"/>
                      <a:pt x="0" y="181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2"/>
                      <a:pt x="1" y="193"/>
                      <a:pt x="3" y="193"/>
                    </a:cubicBezTo>
                    <a:cubicBezTo>
                      <a:pt x="191" y="193"/>
                      <a:pt x="191" y="193"/>
                      <a:pt x="191" y="193"/>
                    </a:cubicBezTo>
                    <a:cubicBezTo>
                      <a:pt x="192" y="193"/>
                      <a:pt x="194" y="192"/>
                      <a:pt x="194" y="190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4" y="179"/>
                      <a:pt x="192" y="178"/>
                      <a:pt x="191" y="178"/>
                    </a:cubicBezTo>
                    <a:close/>
                    <a:moveTo>
                      <a:pt x="165" y="19"/>
                    </a:moveTo>
                    <a:cubicBezTo>
                      <a:pt x="169" y="19"/>
                      <a:pt x="169" y="19"/>
                      <a:pt x="169" y="19"/>
                    </a:cubicBezTo>
                    <a:cubicBezTo>
                      <a:pt x="169" y="28"/>
                      <a:pt x="169" y="28"/>
                      <a:pt x="169" y="28"/>
                    </a:cubicBezTo>
                    <a:cubicBezTo>
                      <a:pt x="165" y="28"/>
                      <a:pt x="165" y="28"/>
                      <a:pt x="165" y="28"/>
                    </a:cubicBezTo>
                    <a:lnTo>
                      <a:pt x="165" y="19"/>
                    </a:lnTo>
                    <a:close/>
                    <a:moveTo>
                      <a:pt x="110" y="7"/>
                    </a:moveTo>
                    <a:cubicBezTo>
                      <a:pt x="110" y="6"/>
                      <a:pt x="111" y="5"/>
                      <a:pt x="113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50" y="5"/>
                      <a:pt x="150" y="9"/>
                      <a:pt x="147" y="9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1" y="9"/>
                      <a:pt x="110" y="8"/>
                      <a:pt x="110" y="7"/>
                    </a:cubicBezTo>
                    <a:close/>
                    <a:moveTo>
                      <a:pt x="118" y="15"/>
                    </a:moveTo>
                    <a:cubicBezTo>
                      <a:pt x="142" y="15"/>
                      <a:pt x="142" y="15"/>
                      <a:pt x="142" y="15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18" y="28"/>
                      <a:pt x="118" y="28"/>
                      <a:pt x="118" y="28"/>
                    </a:cubicBezTo>
                    <a:lnTo>
                      <a:pt x="118" y="15"/>
                    </a:lnTo>
                    <a:close/>
                    <a:moveTo>
                      <a:pt x="110" y="34"/>
                    </a:moveTo>
                    <a:cubicBezTo>
                      <a:pt x="184" y="34"/>
                      <a:pt x="184" y="34"/>
                      <a:pt x="184" y="34"/>
                    </a:cubicBezTo>
                    <a:cubicBezTo>
                      <a:pt x="184" y="38"/>
                      <a:pt x="184" y="38"/>
                      <a:pt x="184" y="38"/>
                    </a:cubicBezTo>
                    <a:cubicBezTo>
                      <a:pt x="110" y="38"/>
                      <a:pt x="110" y="38"/>
                      <a:pt x="110" y="38"/>
                    </a:cubicBezTo>
                    <a:lnTo>
                      <a:pt x="110" y="34"/>
                    </a:lnTo>
                    <a:close/>
                    <a:moveTo>
                      <a:pt x="142" y="49"/>
                    </a:moveTo>
                    <a:cubicBezTo>
                      <a:pt x="135" y="49"/>
                      <a:pt x="135" y="49"/>
                      <a:pt x="135" y="49"/>
                    </a:cubicBezTo>
                    <a:cubicBezTo>
                      <a:pt x="131" y="49"/>
                      <a:pt x="131" y="55"/>
                      <a:pt x="135" y="55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42" y="60"/>
                      <a:pt x="142" y="60"/>
                      <a:pt x="142" y="60"/>
                    </a:cubicBezTo>
                    <a:cubicBezTo>
                      <a:pt x="135" y="60"/>
                      <a:pt x="135" y="60"/>
                      <a:pt x="135" y="60"/>
                    </a:cubicBezTo>
                    <a:cubicBezTo>
                      <a:pt x="131" y="60"/>
                      <a:pt x="131" y="66"/>
                      <a:pt x="135" y="66"/>
                    </a:cubicBezTo>
                    <a:cubicBezTo>
                      <a:pt x="142" y="66"/>
                      <a:pt x="142" y="66"/>
                      <a:pt x="142" y="66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1" y="71"/>
                      <a:pt x="131" y="77"/>
                      <a:pt x="135" y="77"/>
                    </a:cubicBezTo>
                    <a:cubicBezTo>
                      <a:pt x="142" y="77"/>
                      <a:pt x="142" y="77"/>
                      <a:pt x="142" y="77"/>
                    </a:cubicBezTo>
                    <a:cubicBezTo>
                      <a:pt x="142" y="82"/>
                      <a:pt x="142" y="82"/>
                      <a:pt x="142" y="82"/>
                    </a:cubicBezTo>
                    <a:cubicBezTo>
                      <a:pt x="135" y="82"/>
                      <a:pt x="135" y="82"/>
                      <a:pt x="135" y="82"/>
                    </a:cubicBezTo>
                    <a:cubicBezTo>
                      <a:pt x="131" y="82"/>
                      <a:pt x="131" y="88"/>
                      <a:pt x="135" y="88"/>
                    </a:cubicBezTo>
                    <a:cubicBezTo>
                      <a:pt x="142" y="88"/>
                      <a:pt x="142" y="88"/>
                      <a:pt x="142" y="88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1" y="93"/>
                      <a:pt x="131" y="99"/>
                      <a:pt x="135" y="99"/>
                    </a:cubicBezTo>
                    <a:cubicBezTo>
                      <a:pt x="142" y="99"/>
                      <a:pt x="142" y="99"/>
                      <a:pt x="142" y="99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24"/>
                      <a:pt x="136" y="130"/>
                      <a:pt x="130" y="130"/>
                    </a:cubicBezTo>
                    <a:cubicBezTo>
                      <a:pt x="123" y="130"/>
                      <a:pt x="118" y="124"/>
                      <a:pt x="118" y="118"/>
                    </a:cubicBezTo>
                    <a:cubicBezTo>
                      <a:pt x="118" y="44"/>
                      <a:pt x="118" y="44"/>
                      <a:pt x="118" y="44"/>
                    </a:cubicBezTo>
                    <a:cubicBezTo>
                      <a:pt x="142" y="44"/>
                      <a:pt x="142" y="44"/>
                      <a:pt x="142" y="44"/>
                    </a:cubicBezTo>
                    <a:lnTo>
                      <a:pt x="142" y="49"/>
                    </a:lnTo>
                    <a:close/>
                    <a:moveTo>
                      <a:pt x="165" y="44"/>
                    </a:moveTo>
                    <a:cubicBezTo>
                      <a:pt x="169" y="44"/>
                      <a:pt x="169" y="44"/>
                      <a:pt x="169" y="44"/>
                    </a:cubicBezTo>
                    <a:cubicBezTo>
                      <a:pt x="169" y="168"/>
                      <a:pt x="169" y="168"/>
                      <a:pt x="169" y="168"/>
                    </a:cubicBezTo>
                    <a:cubicBezTo>
                      <a:pt x="165" y="168"/>
                      <a:pt x="165" y="168"/>
                      <a:pt x="165" y="168"/>
                    </a:cubicBezTo>
                    <a:lnTo>
                      <a:pt x="165" y="44"/>
                    </a:lnTo>
                    <a:close/>
                    <a:moveTo>
                      <a:pt x="160" y="174"/>
                    </a:moveTo>
                    <a:cubicBezTo>
                      <a:pt x="174" y="174"/>
                      <a:pt x="174" y="174"/>
                      <a:pt x="174" y="174"/>
                    </a:cubicBezTo>
                    <a:cubicBezTo>
                      <a:pt x="174" y="178"/>
                      <a:pt x="174" y="178"/>
                      <a:pt x="174" y="178"/>
                    </a:cubicBezTo>
                    <a:cubicBezTo>
                      <a:pt x="160" y="178"/>
                      <a:pt x="160" y="178"/>
                      <a:pt x="160" y="178"/>
                    </a:cubicBezTo>
                    <a:lnTo>
                      <a:pt x="160" y="174"/>
                    </a:lnTo>
                    <a:close/>
                    <a:moveTo>
                      <a:pt x="28" y="18"/>
                    </a:moveTo>
                    <a:cubicBezTo>
                      <a:pt x="28" y="17"/>
                      <a:pt x="29" y="16"/>
                      <a:pt x="30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6"/>
                      <a:pt x="77" y="20"/>
                      <a:pt x="74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9" y="20"/>
                      <a:pt x="28" y="20"/>
                      <a:pt x="28" y="18"/>
                    </a:cubicBezTo>
                    <a:close/>
                    <a:moveTo>
                      <a:pt x="8" y="134"/>
                    </a:moveTo>
                    <a:cubicBezTo>
                      <a:pt x="8" y="116"/>
                      <a:pt x="18" y="101"/>
                      <a:pt x="34" y="94"/>
                    </a:cubicBezTo>
                    <a:cubicBezTo>
                      <a:pt x="35" y="93"/>
                      <a:pt x="35" y="92"/>
                      <a:pt x="35" y="91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33"/>
                      <a:pt x="69" y="33"/>
                      <a:pt x="69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58" y="33"/>
                      <a:pt x="58" y="38"/>
                      <a:pt x="62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58" y="44"/>
                      <a:pt x="58" y="49"/>
                      <a:pt x="62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58" y="55"/>
                      <a:pt x="58" y="60"/>
                      <a:pt x="62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58" y="66"/>
                      <a:pt x="58" y="71"/>
                      <a:pt x="62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58" y="77"/>
                      <a:pt x="58" y="83"/>
                      <a:pt x="62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9" y="92"/>
                      <a:pt x="69" y="93"/>
                      <a:pt x="70" y="94"/>
                    </a:cubicBezTo>
                    <a:cubicBezTo>
                      <a:pt x="85" y="100"/>
                      <a:pt x="95" y="114"/>
                      <a:pt x="96" y="131"/>
                    </a:cubicBezTo>
                    <a:cubicBezTo>
                      <a:pt x="97" y="147"/>
                      <a:pt x="89" y="162"/>
                      <a:pt x="76" y="171"/>
                    </a:cubicBezTo>
                    <a:cubicBezTo>
                      <a:pt x="62" y="179"/>
                      <a:pt x="45" y="180"/>
                      <a:pt x="31" y="172"/>
                    </a:cubicBezTo>
                    <a:cubicBezTo>
                      <a:pt x="17" y="165"/>
                      <a:pt x="8" y="150"/>
                      <a:pt x="8" y="134"/>
                    </a:cubicBezTo>
                    <a:close/>
                    <a:moveTo>
                      <a:pt x="188" y="188"/>
                    </a:moveTo>
                    <a:cubicBezTo>
                      <a:pt x="6" y="188"/>
                      <a:pt x="6" y="188"/>
                      <a:pt x="6" y="188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188" y="183"/>
                      <a:pt x="188" y="183"/>
                      <a:pt x="188" y="183"/>
                    </a:cubicBezTo>
                    <a:lnTo>
                      <a:pt x="188" y="188"/>
                    </a:lnTo>
                    <a:close/>
                    <a:moveTo>
                      <a:pt x="188" y="188"/>
                    </a:moveTo>
                    <a:cubicBezTo>
                      <a:pt x="188" y="188"/>
                      <a:pt x="188" y="188"/>
                      <a:pt x="188" y="1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61174C32-1645-4C66-89DC-710CCF0757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32863" y="1874838"/>
                <a:ext cx="60325" cy="60325"/>
              </a:xfrm>
              <a:custGeom>
                <a:avLst/>
                <a:gdLst>
                  <a:gd name="T0" fmla="*/ 9 w 16"/>
                  <a:gd name="T1" fmla="*/ 0 h 16"/>
                  <a:gd name="T2" fmla="*/ 2 w 16"/>
                  <a:gd name="T3" fmla="*/ 4 h 16"/>
                  <a:gd name="T4" fmla="*/ 3 w 16"/>
                  <a:gd name="T5" fmla="*/ 13 h 16"/>
                  <a:gd name="T6" fmla="*/ 12 w 16"/>
                  <a:gd name="T7" fmla="*/ 15 h 16"/>
                  <a:gd name="T8" fmla="*/ 16 w 16"/>
                  <a:gd name="T9" fmla="*/ 7 h 16"/>
                  <a:gd name="T10" fmla="*/ 9 w 16"/>
                  <a:gd name="T11" fmla="*/ 0 h 16"/>
                  <a:gd name="T12" fmla="*/ 9 w 16"/>
                  <a:gd name="T13" fmla="*/ 9 h 16"/>
                  <a:gd name="T14" fmla="*/ 7 w 16"/>
                  <a:gd name="T15" fmla="*/ 6 h 16"/>
                  <a:gd name="T16" fmla="*/ 11 w 16"/>
                  <a:gd name="T17" fmla="*/ 7 h 16"/>
                  <a:gd name="T18" fmla="*/ 9 w 16"/>
                  <a:gd name="T19" fmla="*/ 9 h 16"/>
                  <a:gd name="T20" fmla="*/ 9 w 16"/>
                  <a:gd name="T21" fmla="*/ 9 h 16"/>
                  <a:gd name="T22" fmla="*/ 9 w 16"/>
                  <a:gd name="T2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6" y="0"/>
                      <a:pt x="3" y="1"/>
                      <a:pt x="2" y="4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5" y="15"/>
                      <a:pt x="9" y="16"/>
                      <a:pt x="12" y="15"/>
                    </a:cubicBezTo>
                    <a:cubicBezTo>
                      <a:pt x="15" y="13"/>
                      <a:pt x="16" y="10"/>
                      <a:pt x="16" y="7"/>
                    </a:cubicBezTo>
                    <a:cubicBezTo>
                      <a:pt x="16" y="3"/>
                      <a:pt x="13" y="0"/>
                      <a:pt x="9" y="0"/>
                    </a:cubicBezTo>
                    <a:close/>
                    <a:moveTo>
                      <a:pt x="9" y="9"/>
                    </a:moveTo>
                    <a:cubicBezTo>
                      <a:pt x="7" y="9"/>
                      <a:pt x="6" y="7"/>
                      <a:pt x="7" y="6"/>
                    </a:cubicBezTo>
                    <a:cubicBezTo>
                      <a:pt x="9" y="5"/>
                      <a:pt x="11" y="6"/>
                      <a:pt x="11" y="7"/>
                    </a:cubicBezTo>
                    <a:cubicBezTo>
                      <a:pt x="11" y="8"/>
                      <a:pt x="10" y="9"/>
                      <a:pt x="9" y="9"/>
                    </a:cubicBezTo>
                    <a:close/>
                    <a:moveTo>
                      <a:pt x="9" y="9"/>
                    </a:moveTo>
                    <a:cubicBezTo>
                      <a:pt x="9" y="9"/>
                      <a:pt x="9" y="9"/>
                      <a:pt x="9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EE2EE23A-9F28-451E-B188-BB8684DE3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6050" y="1835150"/>
                <a:ext cx="60325" cy="61913"/>
              </a:xfrm>
              <a:custGeom>
                <a:avLst/>
                <a:gdLst>
                  <a:gd name="T0" fmla="*/ 9 w 16"/>
                  <a:gd name="T1" fmla="*/ 0 h 16"/>
                  <a:gd name="T2" fmla="*/ 1 w 16"/>
                  <a:gd name="T3" fmla="*/ 5 h 16"/>
                  <a:gd name="T4" fmla="*/ 3 w 16"/>
                  <a:gd name="T5" fmla="*/ 13 h 16"/>
                  <a:gd name="T6" fmla="*/ 12 w 16"/>
                  <a:gd name="T7" fmla="*/ 15 h 16"/>
                  <a:gd name="T8" fmla="*/ 16 w 16"/>
                  <a:gd name="T9" fmla="*/ 8 h 16"/>
                  <a:gd name="T10" fmla="*/ 9 w 16"/>
                  <a:gd name="T11" fmla="*/ 0 h 16"/>
                  <a:gd name="T12" fmla="*/ 9 w 16"/>
                  <a:gd name="T13" fmla="*/ 10 h 16"/>
                  <a:gd name="T14" fmla="*/ 7 w 16"/>
                  <a:gd name="T15" fmla="*/ 6 h 16"/>
                  <a:gd name="T16" fmla="*/ 11 w 16"/>
                  <a:gd name="T17" fmla="*/ 8 h 16"/>
                  <a:gd name="T18" fmla="*/ 9 w 16"/>
                  <a:gd name="T19" fmla="*/ 10 h 16"/>
                  <a:gd name="T20" fmla="*/ 9 w 16"/>
                  <a:gd name="T21" fmla="*/ 10 h 16"/>
                  <a:gd name="T22" fmla="*/ 9 w 16"/>
                  <a:gd name="T2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6" y="0"/>
                      <a:pt x="3" y="2"/>
                      <a:pt x="1" y="5"/>
                    </a:cubicBezTo>
                    <a:cubicBezTo>
                      <a:pt x="0" y="8"/>
                      <a:pt x="1" y="11"/>
                      <a:pt x="3" y="13"/>
                    </a:cubicBezTo>
                    <a:cubicBezTo>
                      <a:pt x="5" y="15"/>
                      <a:pt x="9" y="16"/>
                      <a:pt x="12" y="15"/>
                    </a:cubicBezTo>
                    <a:cubicBezTo>
                      <a:pt x="15" y="14"/>
                      <a:pt x="16" y="11"/>
                      <a:pt x="16" y="8"/>
                    </a:cubicBezTo>
                    <a:cubicBezTo>
                      <a:pt x="16" y="3"/>
                      <a:pt x="13" y="0"/>
                      <a:pt x="9" y="0"/>
                    </a:cubicBezTo>
                    <a:close/>
                    <a:moveTo>
                      <a:pt x="9" y="10"/>
                    </a:moveTo>
                    <a:cubicBezTo>
                      <a:pt x="7" y="10"/>
                      <a:pt x="6" y="8"/>
                      <a:pt x="7" y="6"/>
                    </a:cubicBezTo>
                    <a:cubicBezTo>
                      <a:pt x="9" y="5"/>
                      <a:pt x="11" y="6"/>
                      <a:pt x="11" y="8"/>
                    </a:cubicBezTo>
                    <a:cubicBezTo>
                      <a:pt x="11" y="9"/>
                      <a:pt x="10" y="10"/>
                      <a:pt x="9" y="10"/>
                    </a:cubicBezTo>
                    <a:close/>
                    <a:moveTo>
                      <a:pt x="9" y="10"/>
                    </a:moveTo>
                    <a:cubicBezTo>
                      <a:pt x="9" y="10"/>
                      <a:pt x="9" y="10"/>
                      <a:pt x="9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0FD30CAD-F8EE-4BC8-ACB3-94741062D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55088" y="1701800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5 w 16"/>
                  <a:gd name="T3" fmla="*/ 15 h 16"/>
                  <a:gd name="T4" fmla="*/ 13 w 16"/>
                  <a:gd name="T5" fmla="*/ 13 h 16"/>
                  <a:gd name="T6" fmla="*/ 15 w 16"/>
                  <a:gd name="T7" fmla="*/ 5 h 16"/>
                  <a:gd name="T8" fmla="*/ 8 w 16"/>
                  <a:gd name="T9" fmla="*/ 0 h 16"/>
                  <a:gd name="T10" fmla="*/ 0 w 16"/>
                  <a:gd name="T11" fmla="*/ 8 h 16"/>
                  <a:gd name="T12" fmla="*/ 8 w 16"/>
                  <a:gd name="T13" fmla="*/ 6 h 16"/>
                  <a:gd name="T14" fmla="*/ 9 w 16"/>
                  <a:gd name="T15" fmla="*/ 9 h 16"/>
                  <a:gd name="T16" fmla="*/ 6 w 16"/>
                  <a:gd name="T17" fmla="*/ 8 h 16"/>
                  <a:gd name="T18" fmla="*/ 8 w 16"/>
                  <a:gd name="T19" fmla="*/ 6 h 16"/>
                  <a:gd name="T20" fmla="*/ 8 w 16"/>
                  <a:gd name="T21" fmla="*/ 6 h 16"/>
                  <a:gd name="T22" fmla="*/ 8 w 16"/>
                  <a:gd name="T2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1"/>
                      <a:pt x="2" y="14"/>
                      <a:pt x="5" y="15"/>
                    </a:cubicBezTo>
                    <a:cubicBezTo>
                      <a:pt x="8" y="16"/>
                      <a:pt x="11" y="16"/>
                      <a:pt x="13" y="13"/>
                    </a:cubicBezTo>
                    <a:cubicBezTo>
                      <a:pt x="15" y="11"/>
                      <a:pt x="16" y="8"/>
                      <a:pt x="15" y="5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8" y="6"/>
                    </a:moveTo>
                    <a:cubicBezTo>
                      <a:pt x="9" y="6"/>
                      <a:pt x="10" y="8"/>
                      <a:pt x="9" y="9"/>
                    </a:cubicBezTo>
                    <a:cubicBezTo>
                      <a:pt x="8" y="11"/>
                      <a:pt x="6" y="10"/>
                      <a:pt x="6" y="8"/>
                    </a:cubicBezTo>
                    <a:cubicBezTo>
                      <a:pt x="6" y="7"/>
                      <a:pt x="6" y="6"/>
                      <a:pt x="8" y="6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8" y="6"/>
                      <a:pt x="8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7159807-0A5D-4CC9-8478-118E623B533D}"/>
                </a:ext>
              </a:extLst>
            </p:cNvPr>
            <p:cNvGrpSpPr/>
            <p:nvPr/>
          </p:nvGrpSpPr>
          <p:grpSpPr>
            <a:xfrm>
              <a:off x="2653243" y="4270752"/>
              <a:ext cx="2450308" cy="3348242"/>
              <a:chOff x="781339" y="2696851"/>
              <a:chExt cx="2450308" cy="3348242"/>
            </a:xfrm>
          </p:grpSpPr>
          <p:sp>
            <p:nvSpPr>
              <p:cNvPr id="64" name="Shape 1155">
                <a:extLst>
                  <a:ext uri="{FF2B5EF4-FFF2-40B4-BE49-F238E27FC236}">
                    <a16:creationId xmlns:a16="http://schemas.microsoft.com/office/drawing/2014/main" id="{07F5EB5E-3CDE-4681-9B9A-586E2582F6EF}"/>
                  </a:ext>
                </a:extLst>
              </p:cNvPr>
              <p:cNvSpPr/>
              <p:nvPr/>
            </p:nvSpPr>
            <p:spPr>
              <a:xfrm>
                <a:off x="819723" y="3685473"/>
                <a:ext cx="2411924" cy="23596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Patients with positive results are offered more regular screening procedures. 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Risk-reducing surgery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Chemoprophylaxis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L:ifestyle advice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5" name="Shape 1155">
                <a:extLst>
                  <a:ext uri="{FF2B5EF4-FFF2-40B4-BE49-F238E27FC236}">
                    <a16:creationId xmlns:a16="http://schemas.microsoft.com/office/drawing/2014/main" id="{FFE99D6A-1D53-403F-8214-30C93338B9A6}"/>
                  </a:ext>
                </a:extLst>
              </p:cNvPr>
              <p:cNvSpPr/>
              <p:nvPr/>
            </p:nvSpPr>
            <p:spPr>
              <a:xfrm>
                <a:off x="781339" y="2696851"/>
                <a:ext cx="2389034" cy="8976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algn="ctr">
                  <a:lnSpc>
                    <a:spcPts val="2200"/>
                  </a:lnSpc>
                </a:pPr>
                <a:r>
                  <a:rPr lang="en-US" sz="1800" b="1" i="0" dirty="0">
                    <a:solidFill>
                      <a:schemeClr val="bg1"/>
                    </a:solidFill>
                    <a:effectLst/>
                    <a:latin typeface="Open Sans" panose="020B0606030504020204" pitchFamily="34" charset="0"/>
                  </a:rPr>
                  <a:t>Patient: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sz="1800" b="1" i="0" dirty="0">
                    <a:solidFill>
                      <a:schemeClr val="bg1"/>
                    </a:solidFill>
                    <a:effectLst/>
                    <a:latin typeface="Open Sans" panose="020B0606030504020204" pitchFamily="34" charset="0"/>
                  </a:rPr>
                  <a:t>Surveillance and Prevention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0898ACD-1431-4DE2-B3EF-5A92DBBB1EEE}"/>
                  </a:ext>
                </a:extLst>
              </p:cNvPr>
              <p:cNvCxnSpPr/>
              <p:nvPr/>
            </p:nvCxnSpPr>
            <p:spPr>
              <a:xfrm>
                <a:off x="1650261" y="3544373"/>
                <a:ext cx="662762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Oval 87"/>
            <p:cNvSpPr/>
            <p:nvPr/>
          </p:nvSpPr>
          <p:spPr>
            <a:xfrm>
              <a:off x="3401882" y="3314497"/>
              <a:ext cx="991415" cy="900309"/>
            </a:xfrm>
            <a:prstGeom prst="ellipse">
              <a:avLst/>
            </a:prstGeom>
            <a:solidFill>
              <a:srgbClr val="376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511"/>
            <p:cNvSpPr>
              <a:spLocks noEditPoints="1"/>
            </p:cNvSpPr>
            <p:nvPr/>
          </p:nvSpPr>
          <p:spPr bwMode="auto">
            <a:xfrm>
              <a:off x="3509879" y="3442880"/>
              <a:ext cx="693265" cy="611801"/>
            </a:xfrm>
            <a:custGeom>
              <a:avLst/>
              <a:gdLst>
                <a:gd name="T0" fmla="*/ 16 w 176"/>
                <a:gd name="T1" fmla="*/ 104 h 144"/>
                <a:gd name="T2" fmla="*/ 24 w 176"/>
                <a:gd name="T3" fmla="*/ 104 h 144"/>
                <a:gd name="T4" fmla="*/ 44 w 176"/>
                <a:gd name="T5" fmla="*/ 84 h 144"/>
                <a:gd name="T6" fmla="*/ 136 w 176"/>
                <a:gd name="T7" fmla="*/ 80 h 144"/>
                <a:gd name="T8" fmla="*/ 116 w 176"/>
                <a:gd name="T9" fmla="*/ 108 h 144"/>
                <a:gd name="T10" fmla="*/ 136 w 176"/>
                <a:gd name="T11" fmla="*/ 88 h 144"/>
                <a:gd name="T12" fmla="*/ 136 w 176"/>
                <a:gd name="T13" fmla="*/ 80 h 144"/>
                <a:gd name="T14" fmla="*/ 143 w 176"/>
                <a:gd name="T15" fmla="*/ 16 h 144"/>
                <a:gd name="T16" fmla="*/ 120 w 176"/>
                <a:gd name="T17" fmla="*/ 0 h 144"/>
                <a:gd name="T18" fmla="*/ 80 w 176"/>
                <a:gd name="T19" fmla="*/ 24 h 144"/>
                <a:gd name="T20" fmla="*/ 33 w 176"/>
                <a:gd name="T21" fmla="*/ 16 h 144"/>
                <a:gd name="T22" fmla="*/ 4 w 176"/>
                <a:gd name="T23" fmla="*/ 87 h 144"/>
                <a:gd name="T24" fmla="*/ 40 w 176"/>
                <a:gd name="T25" fmla="*/ 144 h 144"/>
                <a:gd name="T26" fmla="*/ 97 w 176"/>
                <a:gd name="T27" fmla="*/ 112 h 144"/>
                <a:gd name="T28" fmla="*/ 176 w 176"/>
                <a:gd name="T29" fmla="*/ 104 h 144"/>
                <a:gd name="T30" fmla="*/ 40 w 176"/>
                <a:gd name="T31" fmla="*/ 136 h 144"/>
                <a:gd name="T32" fmla="*/ 40 w 176"/>
                <a:gd name="T33" fmla="*/ 72 h 144"/>
                <a:gd name="T34" fmla="*/ 40 w 176"/>
                <a:gd name="T35" fmla="*/ 136 h 144"/>
                <a:gd name="T36" fmla="*/ 40 w 176"/>
                <a:gd name="T37" fmla="*/ 64 h 144"/>
                <a:gd name="T38" fmla="*/ 41 w 176"/>
                <a:gd name="T39" fmla="*/ 17 h 144"/>
                <a:gd name="T40" fmla="*/ 56 w 176"/>
                <a:gd name="T41" fmla="*/ 8 h 144"/>
                <a:gd name="T42" fmla="*/ 72 w 176"/>
                <a:gd name="T43" fmla="*/ 23 h 144"/>
                <a:gd name="T44" fmla="*/ 96 w 176"/>
                <a:gd name="T45" fmla="*/ 104 h 144"/>
                <a:gd name="T46" fmla="*/ 80 w 176"/>
                <a:gd name="T47" fmla="*/ 96 h 144"/>
                <a:gd name="T48" fmla="*/ 96 w 176"/>
                <a:gd name="T49" fmla="*/ 104 h 144"/>
                <a:gd name="T50" fmla="*/ 80 w 176"/>
                <a:gd name="T51" fmla="*/ 88 h 144"/>
                <a:gd name="T52" fmla="*/ 96 w 176"/>
                <a:gd name="T53" fmla="*/ 32 h 144"/>
                <a:gd name="T54" fmla="*/ 104 w 176"/>
                <a:gd name="T55" fmla="*/ 23 h 144"/>
                <a:gd name="T56" fmla="*/ 120 w 176"/>
                <a:gd name="T57" fmla="*/ 8 h 144"/>
                <a:gd name="T58" fmla="*/ 135 w 176"/>
                <a:gd name="T59" fmla="*/ 17 h 144"/>
                <a:gd name="T60" fmla="*/ 136 w 176"/>
                <a:gd name="T61" fmla="*/ 64 h 144"/>
                <a:gd name="T62" fmla="*/ 104 w 176"/>
                <a:gd name="T63" fmla="*/ 23 h 144"/>
                <a:gd name="T64" fmla="*/ 104 w 176"/>
                <a:gd name="T65" fmla="*/ 104 h 144"/>
                <a:gd name="T66" fmla="*/ 168 w 176"/>
                <a:gd name="T67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44">
                  <a:moveTo>
                    <a:pt x="40" y="80"/>
                  </a:moveTo>
                  <a:cubicBezTo>
                    <a:pt x="27" y="80"/>
                    <a:pt x="16" y="91"/>
                    <a:pt x="16" y="104"/>
                  </a:cubicBezTo>
                  <a:cubicBezTo>
                    <a:pt x="16" y="106"/>
                    <a:pt x="18" y="108"/>
                    <a:pt x="20" y="108"/>
                  </a:cubicBezTo>
                  <a:cubicBezTo>
                    <a:pt x="22" y="108"/>
                    <a:pt x="24" y="106"/>
                    <a:pt x="24" y="104"/>
                  </a:cubicBezTo>
                  <a:cubicBezTo>
                    <a:pt x="24" y="95"/>
                    <a:pt x="31" y="88"/>
                    <a:pt x="40" y="88"/>
                  </a:cubicBezTo>
                  <a:cubicBezTo>
                    <a:pt x="42" y="88"/>
                    <a:pt x="44" y="86"/>
                    <a:pt x="44" y="84"/>
                  </a:cubicBezTo>
                  <a:cubicBezTo>
                    <a:pt x="44" y="82"/>
                    <a:pt x="42" y="80"/>
                    <a:pt x="40" y="80"/>
                  </a:cubicBezTo>
                  <a:moveTo>
                    <a:pt x="136" y="80"/>
                  </a:moveTo>
                  <a:cubicBezTo>
                    <a:pt x="123" y="80"/>
                    <a:pt x="112" y="91"/>
                    <a:pt x="112" y="104"/>
                  </a:cubicBezTo>
                  <a:cubicBezTo>
                    <a:pt x="112" y="106"/>
                    <a:pt x="114" y="108"/>
                    <a:pt x="116" y="108"/>
                  </a:cubicBezTo>
                  <a:cubicBezTo>
                    <a:pt x="118" y="108"/>
                    <a:pt x="120" y="106"/>
                    <a:pt x="120" y="104"/>
                  </a:cubicBezTo>
                  <a:cubicBezTo>
                    <a:pt x="120" y="95"/>
                    <a:pt x="127" y="88"/>
                    <a:pt x="136" y="88"/>
                  </a:cubicBezTo>
                  <a:cubicBezTo>
                    <a:pt x="138" y="88"/>
                    <a:pt x="140" y="86"/>
                    <a:pt x="140" y="84"/>
                  </a:cubicBezTo>
                  <a:cubicBezTo>
                    <a:pt x="140" y="82"/>
                    <a:pt x="138" y="80"/>
                    <a:pt x="136" y="80"/>
                  </a:cubicBezTo>
                  <a:moveTo>
                    <a:pt x="172" y="87"/>
                  </a:moveTo>
                  <a:cubicBezTo>
                    <a:pt x="143" y="16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39" y="7"/>
                    <a:pt x="130" y="0"/>
                    <a:pt x="120" y="0"/>
                  </a:cubicBezTo>
                  <a:cubicBezTo>
                    <a:pt x="107" y="0"/>
                    <a:pt x="96" y="11"/>
                    <a:pt x="96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11"/>
                    <a:pt x="69" y="0"/>
                    <a:pt x="56" y="0"/>
                  </a:cubicBezTo>
                  <a:cubicBezTo>
                    <a:pt x="46" y="0"/>
                    <a:pt x="37" y="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" y="92"/>
                    <a:pt x="0" y="98"/>
                    <a:pt x="0" y="104"/>
                  </a:cubicBezTo>
                  <a:cubicBezTo>
                    <a:pt x="0" y="126"/>
                    <a:pt x="18" y="144"/>
                    <a:pt x="40" y="144"/>
                  </a:cubicBezTo>
                  <a:cubicBezTo>
                    <a:pt x="59" y="144"/>
                    <a:pt x="75" y="130"/>
                    <a:pt x="79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101" y="130"/>
                    <a:pt x="117" y="144"/>
                    <a:pt x="136" y="144"/>
                  </a:cubicBezTo>
                  <a:cubicBezTo>
                    <a:pt x="158" y="144"/>
                    <a:pt x="176" y="126"/>
                    <a:pt x="176" y="104"/>
                  </a:cubicBezTo>
                  <a:cubicBezTo>
                    <a:pt x="176" y="98"/>
                    <a:pt x="175" y="92"/>
                    <a:pt x="172" y="87"/>
                  </a:cubicBezTo>
                  <a:moveTo>
                    <a:pt x="40" y="136"/>
                  </a:moveTo>
                  <a:cubicBezTo>
                    <a:pt x="22" y="136"/>
                    <a:pt x="8" y="122"/>
                    <a:pt x="8" y="104"/>
                  </a:cubicBezTo>
                  <a:cubicBezTo>
                    <a:pt x="8" y="86"/>
                    <a:pt x="22" y="72"/>
                    <a:pt x="40" y="72"/>
                  </a:cubicBezTo>
                  <a:cubicBezTo>
                    <a:pt x="58" y="72"/>
                    <a:pt x="72" y="86"/>
                    <a:pt x="72" y="104"/>
                  </a:cubicBezTo>
                  <a:cubicBezTo>
                    <a:pt x="72" y="122"/>
                    <a:pt x="58" y="136"/>
                    <a:pt x="40" y="136"/>
                  </a:cubicBezTo>
                  <a:moveTo>
                    <a:pt x="72" y="80"/>
                  </a:moveTo>
                  <a:cubicBezTo>
                    <a:pt x="65" y="70"/>
                    <a:pt x="53" y="64"/>
                    <a:pt x="40" y="64"/>
                  </a:cubicBezTo>
                  <a:cubicBezTo>
                    <a:pt x="33" y="64"/>
                    <a:pt x="26" y="66"/>
                    <a:pt x="20" y="69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4" y="12"/>
                    <a:pt x="50" y="8"/>
                    <a:pt x="56" y="8"/>
                  </a:cubicBezTo>
                  <a:cubicBezTo>
                    <a:pt x="64" y="8"/>
                    <a:pt x="71" y="14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lnTo>
                    <a:pt x="72" y="80"/>
                  </a:lnTo>
                  <a:close/>
                  <a:moveTo>
                    <a:pt x="96" y="104"/>
                  </a:moveTo>
                  <a:cubicBezTo>
                    <a:pt x="80" y="104"/>
                    <a:pt x="80" y="104"/>
                    <a:pt x="80" y="104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04"/>
                  </a:lnTo>
                  <a:close/>
                  <a:moveTo>
                    <a:pt x="96" y="88"/>
                  </a:moveTo>
                  <a:cubicBezTo>
                    <a:pt x="80" y="88"/>
                    <a:pt x="80" y="88"/>
                    <a:pt x="80" y="8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96" y="32"/>
                    <a:pt x="96" y="32"/>
                    <a:pt x="96" y="32"/>
                  </a:cubicBezTo>
                  <a:lnTo>
                    <a:pt x="96" y="88"/>
                  </a:lnTo>
                  <a:close/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5" y="14"/>
                    <a:pt x="112" y="8"/>
                    <a:pt x="120" y="8"/>
                  </a:cubicBezTo>
                  <a:cubicBezTo>
                    <a:pt x="126" y="8"/>
                    <a:pt x="132" y="12"/>
                    <a:pt x="135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0" y="66"/>
                    <a:pt x="143" y="64"/>
                    <a:pt x="136" y="64"/>
                  </a:cubicBezTo>
                  <a:cubicBezTo>
                    <a:pt x="123" y="64"/>
                    <a:pt x="111" y="70"/>
                    <a:pt x="104" y="80"/>
                  </a:cubicBezTo>
                  <a:lnTo>
                    <a:pt x="104" y="23"/>
                  </a:lnTo>
                  <a:close/>
                  <a:moveTo>
                    <a:pt x="136" y="136"/>
                  </a:moveTo>
                  <a:cubicBezTo>
                    <a:pt x="118" y="136"/>
                    <a:pt x="104" y="122"/>
                    <a:pt x="104" y="104"/>
                  </a:cubicBezTo>
                  <a:cubicBezTo>
                    <a:pt x="104" y="86"/>
                    <a:pt x="118" y="72"/>
                    <a:pt x="136" y="72"/>
                  </a:cubicBezTo>
                  <a:cubicBezTo>
                    <a:pt x="154" y="72"/>
                    <a:pt x="168" y="86"/>
                    <a:pt x="168" y="104"/>
                  </a:cubicBezTo>
                  <a:cubicBezTo>
                    <a:pt x="168" y="122"/>
                    <a:pt x="154" y="136"/>
                    <a:pt x="136" y="1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46639" y="3223816"/>
            <a:ext cx="2610504" cy="4343953"/>
            <a:chOff x="6146639" y="3223816"/>
            <a:chExt cx="2610504" cy="434395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A5498E5-E5B1-43C5-9868-4DE80669B91B}"/>
                </a:ext>
              </a:extLst>
            </p:cNvPr>
            <p:cNvGrpSpPr/>
            <p:nvPr/>
          </p:nvGrpSpPr>
          <p:grpSpPr>
            <a:xfrm>
              <a:off x="6146639" y="3223816"/>
              <a:ext cx="2610504" cy="4343953"/>
              <a:chOff x="704485" y="1691641"/>
              <a:chExt cx="2610504" cy="4343953"/>
            </a:xfrm>
          </p:grpSpPr>
          <p:sp>
            <p:nvSpPr>
              <p:cNvPr id="11" name="Rectangle: Rounded Corners 46">
                <a:extLst>
                  <a:ext uri="{FF2B5EF4-FFF2-40B4-BE49-F238E27FC236}">
                    <a16:creationId xmlns:a16="http://schemas.microsoft.com/office/drawing/2014/main" id="{7A925051-3562-4B0D-86F9-205B1DACFD65}"/>
                  </a:ext>
                </a:extLst>
              </p:cNvPr>
              <p:cNvSpPr/>
              <p:nvPr/>
            </p:nvSpPr>
            <p:spPr>
              <a:xfrm>
                <a:off x="704485" y="2247901"/>
                <a:ext cx="2610504" cy="3787693"/>
              </a:xfrm>
              <a:prstGeom prst="roundRect">
                <a:avLst>
                  <a:gd name="adj" fmla="val 469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50E497B-0872-4433-B899-9F3C365E0FDB}"/>
                  </a:ext>
                </a:extLst>
              </p:cNvPr>
              <p:cNvSpPr/>
              <p:nvPr/>
            </p:nvSpPr>
            <p:spPr>
              <a:xfrm>
                <a:off x="1447800" y="1691641"/>
                <a:ext cx="1112520" cy="1112520"/>
              </a:xfrm>
              <a:prstGeom prst="ellipse">
                <a:avLst/>
              </a:prstGeom>
              <a:solidFill>
                <a:srgbClr val="953735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en Sans" panose="020B060603050402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8B4C1DA-FF17-4F60-9A18-C4F0B5CBB3EA}"/>
                </a:ext>
              </a:extLst>
            </p:cNvPr>
            <p:cNvGrpSpPr/>
            <p:nvPr/>
          </p:nvGrpSpPr>
          <p:grpSpPr>
            <a:xfrm>
              <a:off x="7138026" y="3453616"/>
              <a:ext cx="648917" cy="591622"/>
              <a:chOff x="11283950" y="4697413"/>
              <a:chExt cx="773112" cy="704850"/>
            </a:xfrm>
            <a:solidFill>
              <a:schemeClr val="bg1"/>
            </a:solidFill>
          </p:grpSpPr>
          <p:sp>
            <p:nvSpPr>
              <p:cNvPr id="46" name="Freeform 44">
                <a:extLst>
                  <a:ext uri="{FF2B5EF4-FFF2-40B4-BE49-F238E27FC236}">
                    <a16:creationId xmlns:a16="http://schemas.microsoft.com/office/drawing/2014/main" id="{D26EF547-483A-4B98-94BE-14D2A820CF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83950" y="4757738"/>
                <a:ext cx="82550" cy="8255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6 h 22"/>
                  <a:gd name="T12" fmla="*/ 6 w 22"/>
                  <a:gd name="T13" fmla="*/ 11 h 22"/>
                  <a:gd name="T14" fmla="*/ 11 w 22"/>
                  <a:gd name="T15" fmla="*/ 6 h 22"/>
                  <a:gd name="T16" fmla="*/ 16 w 22"/>
                  <a:gd name="T17" fmla="*/ 11 h 22"/>
                  <a:gd name="T18" fmla="*/ 11 w 22"/>
                  <a:gd name="T19" fmla="*/ 16 h 22"/>
                  <a:gd name="T20" fmla="*/ 11 w 22"/>
                  <a:gd name="T21" fmla="*/ 16 h 22"/>
                  <a:gd name="T22" fmla="*/ 11 w 22"/>
                  <a:gd name="T2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6"/>
                    </a:moveTo>
                    <a:cubicBezTo>
                      <a:pt x="8" y="16"/>
                      <a:pt x="6" y="14"/>
                      <a:pt x="6" y="11"/>
                    </a:cubicBezTo>
                    <a:cubicBezTo>
                      <a:pt x="6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11"/>
                    </a:cubicBezTo>
                    <a:cubicBezTo>
                      <a:pt x="16" y="14"/>
                      <a:pt x="14" y="16"/>
                      <a:pt x="11" y="16"/>
                    </a:cubicBezTo>
                    <a:close/>
                    <a:moveTo>
                      <a:pt x="11" y="16"/>
                    </a:moveTo>
                    <a:cubicBezTo>
                      <a:pt x="11" y="16"/>
                      <a:pt x="11" y="16"/>
                      <a:pt x="11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47" name="Freeform 45">
                <a:extLst>
                  <a:ext uri="{FF2B5EF4-FFF2-40B4-BE49-F238E27FC236}">
                    <a16:creationId xmlns:a16="http://schemas.microsoft.com/office/drawing/2014/main" id="{1158500B-D516-4B81-ABC2-30B25C170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6500" y="4840288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3 h 20"/>
                  <a:gd name="T12" fmla="*/ 7 w 20"/>
                  <a:gd name="T13" fmla="*/ 10 h 20"/>
                  <a:gd name="T14" fmla="*/ 10 w 20"/>
                  <a:gd name="T15" fmla="*/ 7 h 20"/>
                  <a:gd name="T16" fmla="*/ 13 w 20"/>
                  <a:gd name="T17" fmla="*/ 10 h 20"/>
                  <a:gd name="T18" fmla="*/ 10 w 20"/>
                  <a:gd name="T19" fmla="*/ 13 h 20"/>
                  <a:gd name="T20" fmla="*/ 10 w 20"/>
                  <a:gd name="T21" fmla="*/ 13 h 20"/>
                  <a:gd name="T22" fmla="*/ 10 w 20"/>
                  <a:gd name="T2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15" y="20"/>
                      <a:pt x="20" y="15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  <a:moveTo>
                      <a:pt x="10" y="13"/>
                    </a:moveTo>
                    <a:cubicBezTo>
                      <a:pt x="8" y="13"/>
                      <a:pt x="7" y="12"/>
                      <a:pt x="7" y="10"/>
                    </a:cubicBezTo>
                    <a:cubicBezTo>
                      <a:pt x="7" y="8"/>
                      <a:pt x="8" y="7"/>
                      <a:pt x="10" y="7"/>
                    </a:cubicBezTo>
                    <a:cubicBezTo>
                      <a:pt x="12" y="7"/>
                      <a:pt x="13" y="8"/>
                      <a:pt x="13" y="10"/>
                    </a:cubicBezTo>
                    <a:cubicBezTo>
                      <a:pt x="13" y="12"/>
                      <a:pt x="12" y="13"/>
                      <a:pt x="10" y="13"/>
                    </a:cubicBezTo>
                    <a:close/>
                    <a:moveTo>
                      <a:pt x="10" y="13"/>
                    </a:moveTo>
                    <a:cubicBezTo>
                      <a:pt x="10" y="13"/>
                      <a:pt x="10" y="13"/>
                      <a:pt x="10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48" name="Freeform 46">
                <a:extLst>
                  <a:ext uri="{FF2B5EF4-FFF2-40B4-BE49-F238E27FC236}">
                    <a16:creationId xmlns:a16="http://schemas.microsoft.com/office/drawing/2014/main" id="{A6B870A9-85D9-4081-83AC-9882C0EEA6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6200" y="5146676"/>
                <a:ext cx="26987" cy="25400"/>
              </a:xfrm>
              <a:custGeom>
                <a:avLst/>
                <a:gdLst>
                  <a:gd name="T0" fmla="*/ 7 w 7"/>
                  <a:gd name="T1" fmla="*/ 3 h 7"/>
                  <a:gd name="T2" fmla="*/ 3 w 7"/>
                  <a:gd name="T3" fmla="*/ 0 h 7"/>
                  <a:gd name="T4" fmla="*/ 0 w 7"/>
                  <a:gd name="T5" fmla="*/ 3 h 7"/>
                  <a:gd name="T6" fmla="*/ 3 w 7"/>
                  <a:gd name="T7" fmla="*/ 7 h 7"/>
                  <a:gd name="T8" fmla="*/ 7 w 7"/>
                  <a:gd name="T9" fmla="*/ 3 h 7"/>
                  <a:gd name="T10" fmla="*/ 7 w 7"/>
                  <a:gd name="T11" fmla="*/ 3 h 7"/>
                  <a:gd name="T12" fmla="*/ 7 w 7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7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5" y="7"/>
                      <a:pt x="7" y="5"/>
                      <a:pt x="7" y="3"/>
                    </a:cubicBezTo>
                    <a:close/>
                    <a:moveTo>
                      <a:pt x="7" y="3"/>
                    </a:moveTo>
                    <a:cubicBezTo>
                      <a:pt x="7" y="3"/>
                      <a:pt x="7" y="3"/>
                      <a:pt x="7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49" name="Freeform 47">
                <a:extLst>
                  <a:ext uri="{FF2B5EF4-FFF2-40B4-BE49-F238E27FC236}">
                    <a16:creationId xmlns:a16="http://schemas.microsoft.com/office/drawing/2014/main" id="{DBE47ED1-2CEC-42FC-A7AF-5348841B1B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66525" y="5207001"/>
                <a:ext cx="26987" cy="25400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7 h 7"/>
                  <a:gd name="T4" fmla="*/ 7 w 7"/>
                  <a:gd name="T5" fmla="*/ 4 h 7"/>
                  <a:gd name="T6" fmla="*/ 3 w 7"/>
                  <a:gd name="T7" fmla="*/ 0 h 7"/>
                  <a:gd name="T8" fmla="*/ 0 w 7"/>
                  <a:gd name="T9" fmla="*/ 4 h 7"/>
                  <a:gd name="T10" fmla="*/ 0 w 7"/>
                  <a:gd name="T11" fmla="*/ 4 h 7"/>
                  <a:gd name="T12" fmla="*/ 0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5"/>
                      <a:pt x="2" y="7"/>
                      <a:pt x="3" y="7"/>
                    </a:cubicBezTo>
                    <a:cubicBezTo>
                      <a:pt x="5" y="7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50" name="Freeform 48">
                <a:extLst>
                  <a:ext uri="{FF2B5EF4-FFF2-40B4-BE49-F238E27FC236}">
                    <a16:creationId xmlns:a16="http://schemas.microsoft.com/office/drawing/2014/main" id="{C8DAA9C9-9B63-4E07-B488-CB0A95695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66525" y="5316538"/>
                <a:ext cx="26987" cy="25400"/>
              </a:xfrm>
              <a:custGeom>
                <a:avLst/>
                <a:gdLst>
                  <a:gd name="T0" fmla="*/ 3 w 7"/>
                  <a:gd name="T1" fmla="*/ 0 h 7"/>
                  <a:gd name="T2" fmla="*/ 0 w 7"/>
                  <a:gd name="T3" fmla="*/ 4 h 7"/>
                  <a:gd name="T4" fmla="*/ 3 w 7"/>
                  <a:gd name="T5" fmla="*/ 7 h 7"/>
                  <a:gd name="T6" fmla="*/ 7 w 7"/>
                  <a:gd name="T7" fmla="*/ 4 h 7"/>
                  <a:gd name="T8" fmla="*/ 3 w 7"/>
                  <a:gd name="T9" fmla="*/ 0 h 7"/>
                  <a:gd name="T10" fmla="*/ 3 w 7"/>
                  <a:gd name="T11" fmla="*/ 0 h 7"/>
                  <a:gd name="T12" fmla="*/ 3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3" y="7"/>
                    </a:cubicBezTo>
                    <a:cubicBezTo>
                      <a:pt x="5" y="7"/>
                      <a:pt x="7" y="6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51" name="Freeform 49">
                <a:extLst>
                  <a:ext uri="{FF2B5EF4-FFF2-40B4-BE49-F238E27FC236}">
                    <a16:creationId xmlns:a16="http://schemas.microsoft.com/office/drawing/2014/main" id="{CD7B776A-4CE9-4CA6-A63E-F30129DE4A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17313" y="5256213"/>
                <a:ext cx="26987" cy="25400"/>
              </a:xfrm>
              <a:custGeom>
                <a:avLst/>
                <a:gdLst>
                  <a:gd name="T0" fmla="*/ 4 w 7"/>
                  <a:gd name="T1" fmla="*/ 0 h 7"/>
                  <a:gd name="T2" fmla="*/ 0 w 7"/>
                  <a:gd name="T3" fmla="*/ 4 h 7"/>
                  <a:gd name="T4" fmla="*/ 4 w 7"/>
                  <a:gd name="T5" fmla="*/ 7 h 7"/>
                  <a:gd name="T6" fmla="*/ 7 w 7"/>
                  <a:gd name="T7" fmla="*/ 4 h 7"/>
                  <a:gd name="T8" fmla="*/ 4 w 7"/>
                  <a:gd name="T9" fmla="*/ 0 h 7"/>
                  <a:gd name="T10" fmla="*/ 4 w 7"/>
                  <a:gd name="T11" fmla="*/ 0 h 7"/>
                  <a:gd name="T12" fmla="*/ 4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5" y="7"/>
                      <a:pt x="7" y="5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52" name="Freeform 50">
                <a:extLst>
                  <a:ext uri="{FF2B5EF4-FFF2-40B4-BE49-F238E27FC236}">
                    <a16:creationId xmlns:a16="http://schemas.microsoft.com/office/drawing/2014/main" id="{C0424590-F638-4900-8962-C22EC7C02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26825" y="4697413"/>
                <a:ext cx="630237" cy="704850"/>
              </a:xfrm>
              <a:custGeom>
                <a:avLst/>
                <a:gdLst>
                  <a:gd name="T0" fmla="*/ 117 w 167"/>
                  <a:gd name="T1" fmla="*/ 111 h 187"/>
                  <a:gd name="T2" fmla="*/ 109 w 167"/>
                  <a:gd name="T3" fmla="*/ 53 h 187"/>
                  <a:gd name="T4" fmla="*/ 65 w 167"/>
                  <a:gd name="T5" fmla="*/ 39 h 187"/>
                  <a:gd name="T6" fmla="*/ 71 w 167"/>
                  <a:gd name="T7" fmla="*/ 9 h 187"/>
                  <a:gd name="T8" fmla="*/ 10 w 167"/>
                  <a:gd name="T9" fmla="*/ 0 h 187"/>
                  <a:gd name="T10" fmla="*/ 7 w 167"/>
                  <a:gd name="T11" fmla="*/ 18 h 187"/>
                  <a:gd name="T12" fmla="*/ 36 w 167"/>
                  <a:gd name="T13" fmla="*/ 187 h 187"/>
                  <a:gd name="T14" fmla="*/ 97 w 167"/>
                  <a:gd name="T15" fmla="*/ 184 h 187"/>
                  <a:gd name="T16" fmla="*/ 54 w 167"/>
                  <a:gd name="T17" fmla="*/ 181 h 187"/>
                  <a:gd name="T18" fmla="*/ 65 w 167"/>
                  <a:gd name="T19" fmla="*/ 134 h 187"/>
                  <a:gd name="T20" fmla="*/ 99 w 167"/>
                  <a:gd name="T21" fmla="*/ 129 h 187"/>
                  <a:gd name="T22" fmla="*/ 152 w 167"/>
                  <a:gd name="T23" fmla="*/ 178 h 187"/>
                  <a:gd name="T24" fmla="*/ 162 w 167"/>
                  <a:gd name="T25" fmla="*/ 155 h 187"/>
                  <a:gd name="T26" fmla="*/ 125 w 167"/>
                  <a:gd name="T27" fmla="*/ 128 h 187"/>
                  <a:gd name="T28" fmla="*/ 134 w 167"/>
                  <a:gd name="T29" fmla="*/ 155 h 187"/>
                  <a:gd name="T30" fmla="*/ 10 w 167"/>
                  <a:gd name="T31" fmla="*/ 6 h 187"/>
                  <a:gd name="T32" fmla="*/ 65 w 167"/>
                  <a:gd name="T33" fmla="*/ 9 h 187"/>
                  <a:gd name="T34" fmla="*/ 59 w 167"/>
                  <a:gd name="T35" fmla="*/ 16 h 187"/>
                  <a:gd name="T36" fmla="*/ 40 w 167"/>
                  <a:gd name="T37" fmla="*/ 53 h 187"/>
                  <a:gd name="T38" fmla="*/ 28 w 167"/>
                  <a:gd name="T39" fmla="*/ 101 h 187"/>
                  <a:gd name="T40" fmla="*/ 13 w 167"/>
                  <a:gd name="T41" fmla="*/ 77 h 187"/>
                  <a:gd name="T42" fmla="*/ 23 w 167"/>
                  <a:gd name="T43" fmla="*/ 74 h 187"/>
                  <a:gd name="T44" fmla="*/ 13 w 167"/>
                  <a:gd name="T45" fmla="*/ 71 h 187"/>
                  <a:gd name="T46" fmla="*/ 26 w 167"/>
                  <a:gd name="T47" fmla="*/ 64 h 187"/>
                  <a:gd name="T48" fmla="*/ 26 w 167"/>
                  <a:gd name="T49" fmla="*/ 58 h 187"/>
                  <a:gd name="T50" fmla="*/ 13 w 167"/>
                  <a:gd name="T51" fmla="*/ 51 h 187"/>
                  <a:gd name="T52" fmla="*/ 23 w 167"/>
                  <a:gd name="T53" fmla="*/ 48 h 187"/>
                  <a:gd name="T54" fmla="*/ 13 w 167"/>
                  <a:gd name="T55" fmla="*/ 45 h 187"/>
                  <a:gd name="T56" fmla="*/ 26 w 167"/>
                  <a:gd name="T57" fmla="*/ 38 h 187"/>
                  <a:gd name="T58" fmla="*/ 26 w 167"/>
                  <a:gd name="T59" fmla="*/ 32 h 187"/>
                  <a:gd name="T60" fmla="*/ 13 w 167"/>
                  <a:gd name="T61" fmla="*/ 19 h 187"/>
                  <a:gd name="T62" fmla="*/ 52 w 167"/>
                  <a:gd name="T63" fmla="*/ 16 h 187"/>
                  <a:gd name="T64" fmla="*/ 10 w 167"/>
                  <a:gd name="T65" fmla="*/ 13 h 187"/>
                  <a:gd name="T66" fmla="*/ 10 w 167"/>
                  <a:gd name="T67" fmla="*/ 6 h 187"/>
                  <a:gd name="T68" fmla="*/ 36 w 167"/>
                  <a:gd name="T69" fmla="*/ 181 h 187"/>
                  <a:gd name="T70" fmla="*/ 13 w 167"/>
                  <a:gd name="T71" fmla="*/ 108 h 187"/>
                  <a:gd name="T72" fmla="*/ 40 w 167"/>
                  <a:gd name="T73" fmla="*/ 121 h 187"/>
                  <a:gd name="T74" fmla="*/ 59 w 167"/>
                  <a:gd name="T75" fmla="*/ 158 h 187"/>
                  <a:gd name="T76" fmla="*/ 33 w 167"/>
                  <a:gd name="T77" fmla="*/ 87 h 187"/>
                  <a:gd name="T78" fmla="*/ 75 w 167"/>
                  <a:gd name="T79" fmla="*/ 45 h 187"/>
                  <a:gd name="T80" fmla="*/ 117 w 167"/>
                  <a:gd name="T81" fmla="*/ 87 h 187"/>
                  <a:gd name="T82" fmla="*/ 75 w 167"/>
                  <a:gd name="T83" fmla="*/ 129 h 187"/>
                  <a:gd name="T84" fmla="*/ 109 w 167"/>
                  <a:gd name="T85" fmla="*/ 121 h 187"/>
                  <a:gd name="T86" fmla="*/ 120 w 167"/>
                  <a:gd name="T87" fmla="*/ 123 h 187"/>
                  <a:gd name="T88" fmla="*/ 104 w 167"/>
                  <a:gd name="T89" fmla="*/ 125 h 187"/>
                  <a:gd name="T90" fmla="*/ 157 w 167"/>
                  <a:gd name="T91" fmla="*/ 169 h 187"/>
                  <a:gd name="T92" fmla="*/ 139 w 167"/>
                  <a:gd name="T93" fmla="*/ 160 h 187"/>
                  <a:gd name="T94" fmla="*/ 157 w 167"/>
                  <a:gd name="T95" fmla="*/ 160 h 187"/>
                  <a:gd name="T96" fmla="*/ 157 w 167"/>
                  <a:gd name="T97" fmla="*/ 16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87">
                    <a:moveTo>
                      <a:pt x="162" y="155"/>
                    </a:moveTo>
                    <a:cubicBezTo>
                      <a:pt x="117" y="111"/>
                      <a:pt x="117" y="111"/>
                      <a:pt x="117" y="111"/>
                    </a:cubicBezTo>
                    <a:cubicBezTo>
                      <a:pt x="121" y="104"/>
                      <a:pt x="123" y="95"/>
                      <a:pt x="123" y="87"/>
                    </a:cubicBezTo>
                    <a:cubicBezTo>
                      <a:pt x="123" y="74"/>
                      <a:pt x="118" y="62"/>
                      <a:pt x="109" y="53"/>
                    </a:cubicBezTo>
                    <a:cubicBezTo>
                      <a:pt x="100" y="43"/>
                      <a:pt x="88" y="38"/>
                      <a:pt x="75" y="38"/>
                    </a:cubicBezTo>
                    <a:cubicBezTo>
                      <a:pt x="71" y="38"/>
                      <a:pt x="68" y="39"/>
                      <a:pt x="65" y="3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9" y="17"/>
                      <a:pt x="71" y="14"/>
                      <a:pt x="71" y="9"/>
                    </a:cubicBezTo>
                    <a:cubicBezTo>
                      <a:pt x="71" y="4"/>
                      <a:pt x="67" y="0"/>
                      <a:pt x="6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3" y="17"/>
                      <a:pt x="7" y="18"/>
                    </a:cubicBezTo>
                    <a:cubicBezTo>
                      <a:pt x="7" y="158"/>
                      <a:pt x="7" y="158"/>
                      <a:pt x="7" y="158"/>
                    </a:cubicBezTo>
                    <a:cubicBezTo>
                      <a:pt x="7" y="174"/>
                      <a:pt x="20" y="187"/>
                      <a:pt x="36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6" y="187"/>
                      <a:pt x="97" y="186"/>
                      <a:pt x="97" y="184"/>
                    </a:cubicBezTo>
                    <a:cubicBezTo>
                      <a:pt x="97" y="182"/>
                      <a:pt x="96" y="181"/>
                      <a:pt x="94" y="181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61" y="175"/>
                      <a:pt x="65" y="167"/>
                      <a:pt x="65" y="158"/>
                    </a:cubicBezTo>
                    <a:cubicBezTo>
                      <a:pt x="65" y="134"/>
                      <a:pt x="65" y="134"/>
                      <a:pt x="65" y="134"/>
                    </a:cubicBezTo>
                    <a:cubicBezTo>
                      <a:pt x="68" y="135"/>
                      <a:pt x="71" y="135"/>
                      <a:pt x="75" y="135"/>
                    </a:cubicBezTo>
                    <a:cubicBezTo>
                      <a:pt x="83" y="135"/>
                      <a:pt x="91" y="133"/>
                      <a:pt x="99" y="129"/>
                    </a:cubicBezTo>
                    <a:cubicBezTo>
                      <a:pt x="143" y="174"/>
                      <a:pt x="143" y="174"/>
                      <a:pt x="143" y="174"/>
                    </a:cubicBezTo>
                    <a:cubicBezTo>
                      <a:pt x="146" y="176"/>
                      <a:pt x="149" y="178"/>
                      <a:pt x="152" y="178"/>
                    </a:cubicBezTo>
                    <a:cubicBezTo>
                      <a:pt x="156" y="178"/>
                      <a:pt x="159" y="176"/>
                      <a:pt x="162" y="174"/>
                    </a:cubicBezTo>
                    <a:cubicBezTo>
                      <a:pt x="167" y="169"/>
                      <a:pt x="167" y="161"/>
                      <a:pt x="162" y="155"/>
                    </a:cubicBezTo>
                    <a:close/>
                    <a:moveTo>
                      <a:pt x="116" y="137"/>
                    </a:moveTo>
                    <a:cubicBezTo>
                      <a:pt x="125" y="128"/>
                      <a:pt x="125" y="128"/>
                      <a:pt x="125" y="128"/>
                    </a:cubicBezTo>
                    <a:cubicBezTo>
                      <a:pt x="143" y="146"/>
                      <a:pt x="143" y="146"/>
                      <a:pt x="143" y="146"/>
                    </a:cubicBezTo>
                    <a:cubicBezTo>
                      <a:pt x="134" y="155"/>
                      <a:pt x="134" y="155"/>
                      <a:pt x="134" y="155"/>
                    </a:cubicBezTo>
                    <a:lnTo>
                      <a:pt x="116" y="137"/>
                    </a:lnTo>
                    <a:close/>
                    <a:moveTo>
                      <a:pt x="10" y="6"/>
                    </a:move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5" y="8"/>
                      <a:pt x="65" y="9"/>
                    </a:cubicBezTo>
                    <a:cubicBezTo>
                      <a:pt x="65" y="11"/>
                      <a:pt x="64" y="13"/>
                      <a:pt x="62" y="13"/>
                    </a:cubicBezTo>
                    <a:cubicBezTo>
                      <a:pt x="60" y="13"/>
                      <a:pt x="59" y="14"/>
                      <a:pt x="59" y="16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2" y="44"/>
                      <a:pt x="46" y="47"/>
                      <a:pt x="40" y="53"/>
                    </a:cubicBezTo>
                    <a:cubicBezTo>
                      <a:pt x="31" y="62"/>
                      <a:pt x="26" y="74"/>
                      <a:pt x="26" y="87"/>
                    </a:cubicBezTo>
                    <a:cubicBezTo>
                      <a:pt x="26" y="92"/>
                      <a:pt x="27" y="96"/>
                      <a:pt x="28" y="101"/>
                    </a:cubicBezTo>
                    <a:cubicBezTo>
                      <a:pt x="25" y="102"/>
                      <a:pt x="20" y="102"/>
                      <a:pt x="13" y="102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2" y="77"/>
                      <a:pt x="23" y="76"/>
                      <a:pt x="23" y="74"/>
                    </a:cubicBezTo>
                    <a:cubicBezTo>
                      <a:pt x="23" y="72"/>
                      <a:pt x="22" y="71"/>
                      <a:pt x="20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8" y="64"/>
                      <a:pt x="29" y="63"/>
                      <a:pt x="29" y="61"/>
                    </a:cubicBezTo>
                    <a:cubicBezTo>
                      <a:pt x="29" y="59"/>
                      <a:pt x="28" y="58"/>
                      <a:pt x="26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2" y="51"/>
                      <a:pt x="23" y="50"/>
                      <a:pt x="23" y="48"/>
                    </a:cubicBezTo>
                    <a:cubicBezTo>
                      <a:pt x="23" y="46"/>
                      <a:pt x="22" y="45"/>
                      <a:pt x="20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8" y="38"/>
                      <a:pt x="29" y="37"/>
                      <a:pt x="29" y="35"/>
                    </a:cubicBezTo>
                    <a:cubicBezTo>
                      <a:pt x="29" y="33"/>
                      <a:pt x="28" y="32"/>
                      <a:pt x="26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1" y="19"/>
                      <a:pt x="52" y="18"/>
                      <a:pt x="52" y="16"/>
                    </a:cubicBezTo>
                    <a:cubicBezTo>
                      <a:pt x="52" y="14"/>
                      <a:pt x="51" y="13"/>
                      <a:pt x="4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7" y="11"/>
                      <a:pt x="7" y="9"/>
                    </a:cubicBezTo>
                    <a:cubicBezTo>
                      <a:pt x="7" y="8"/>
                      <a:pt x="8" y="6"/>
                      <a:pt x="10" y="6"/>
                    </a:cubicBezTo>
                    <a:close/>
                    <a:moveTo>
                      <a:pt x="59" y="158"/>
                    </a:moveTo>
                    <a:cubicBezTo>
                      <a:pt x="59" y="170"/>
                      <a:pt x="48" y="181"/>
                      <a:pt x="36" y="181"/>
                    </a:cubicBezTo>
                    <a:cubicBezTo>
                      <a:pt x="23" y="181"/>
                      <a:pt x="13" y="170"/>
                      <a:pt x="13" y="158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21" y="109"/>
                      <a:pt x="26" y="108"/>
                      <a:pt x="30" y="107"/>
                    </a:cubicBezTo>
                    <a:cubicBezTo>
                      <a:pt x="33" y="112"/>
                      <a:pt x="36" y="117"/>
                      <a:pt x="40" y="121"/>
                    </a:cubicBezTo>
                    <a:cubicBezTo>
                      <a:pt x="46" y="126"/>
                      <a:pt x="52" y="130"/>
                      <a:pt x="59" y="133"/>
                    </a:cubicBezTo>
                    <a:lnTo>
                      <a:pt x="59" y="158"/>
                    </a:lnTo>
                    <a:close/>
                    <a:moveTo>
                      <a:pt x="45" y="117"/>
                    </a:moveTo>
                    <a:cubicBezTo>
                      <a:pt x="37" y="109"/>
                      <a:pt x="33" y="98"/>
                      <a:pt x="33" y="87"/>
                    </a:cubicBezTo>
                    <a:cubicBezTo>
                      <a:pt x="33" y="76"/>
                      <a:pt x="37" y="65"/>
                      <a:pt x="45" y="57"/>
                    </a:cubicBezTo>
                    <a:cubicBezTo>
                      <a:pt x="53" y="49"/>
                      <a:pt x="63" y="45"/>
                      <a:pt x="75" y="45"/>
                    </a:cubicBezTo>
                    <a:cubicBezTo>
                      <a:pt x="86" y="45"/>
                      <a:pt x="96" y="49"/>
                      <a:pt x="104" y="57"/>
                    </a:cubicBezTo>
                    <a:cubicBezTo>
                      <a:pt x="112" y="65"/>
                      <a:pt x="117" y="76"/>
                      <a:pt x="117" y="87"/>
                    </a:cubicBezTo>
                    <a:cubicBezTo>
                      <a:pt x="117" y="98"/>
                      <a:pt x="112" y="109"/>
                      <a:pt x="104" y="117"/>
                    </a:cubicBezTo>
                    <a:cubicBezTo>
                      <a:pt x="96" y="125"/>
                      <a:pt x="86" y="129"/>
                      <a:pt x="75" y="129"/>
                    </a:cubicBezTo>
                    <a:cubicBezTo>
                      <a:pt x="63" y="129"/>
                      <a:pt x="53" y="125"/>
                      <a:pt x="45" y="117"/>
                    </a:cubicBezTo>
                    <a:close/>
                    <a:moveTo>
                      <a:pt x="109" y="121"/>
                    </a:moveTo>
                    <a:cubicBezTo>
                      <a:pt x="111" y="120"/>
                      <a:pt x="112" y="118"/>
                      <a:pt x="113" y="116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6" y="124"/>
                      <a:pt x="107" y="123"/>
                      <a:pt x="109" y="121"/>
                    </a:cubicBezTo>
                    <a:close/>
                    <a:moveTo>
                      <a:pt x="157" y="169"/>
                    </a:moveTo>
                    <a:cubicBezTo>
                      <a:pt x="155" y="172"/>
                      <a:pt x="150" y="172"/>
                      <a:pt x="148" y="169"/>
                    </a:cubicBezTo>
                    <a:cubicBezTo>
                      <a:pt x="139" y="160"/>
                      <a:pt x="139" y="160"/>
                      <a:pt x="139" y="160"/>
                    </a:cubicBezTo>
                    <a:cubicBezTo>
                      <a:pt x="148" y="151"/>
                      <a:pt x="148" y="151"/>
                      <a:pt x="148" y="151"/>
                    </a:cubicBezTo>
                    <a:cubicBezTo>
                      <a:pt x="157" y="160"/>
                      <a:pt x="157" y="160"/>
                      <a:pt x="157" y="160"/>
                    </a:cubicBezTo>
                    <a:cubicBezTo>
                      <a:pt x="160" y="163"/>
                      <a:pt x="160" y="167"/>
                      <a:pt x="157" y="169"/>
                    </a:cubicBezTo>
                    <a:close/>
                    <a:moveTo>
                      <a:pt x="157" y="169"/>
                    </a:moveTo>
                    <a:cubicBezTo>
                      <a:pt x="157" y="169"/>
                      <a:pt x="157" y="169"/>
                      <a:pt x="157" y="1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40C886A5-206A-4E68-B8F3-B62706F4C3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47475" y="4862513"/>
                <a:ext cx="320675" cy="309563"/>
              </a:xfrm>
              <a:custGeom>
                <a:avLst/>
                <a:gdLst>
                  <a:gd name="T0" fmla="*/ 70 w 85"/>
                  <a:gd name="T1" fmla="*/ 15 h 82"/>
                  <a:gd name="T2" fmla="*/ 15 w 85"/>
                  <a:gd name="T3" fmla="*/ 15 h 82"/>
                  <a:gd name="T4" fmla="*/ 15 w 85"/>
                  <a:gd name="T5" fmla="*/ 70 h 82"/>
                  <a:gd name="T6" fmla="*/ 43 w 85"/>
                  <a:gd name="T7" fmla="*/ 82 h 82"/>
                  <a:gd name="T8" fmla="*/ 70 w 85"/>
                  <a:gd name="T9" fmla="*/ 70 h 82"/>
                  <a:gd name="T10" fmla="*/ 70 w 85"/>
                  <a:gd name="T11" fmla="*/ 15 h 82"/>
                  <a:gd name="T12" fmla="*/ 66 w 85"/>
                  <a:gd name="T13" fmla="*/ 66 h 82"/>
                  <a:gd name="T14" fmla="*/ 20 w 85"/>
                  <a:gd name="T15" fmla="*/ 66 h 82"/>
                  <a:gd name="T16" fmla="*/ 20 w 85"/>
                  <a:gd name="T17" fmla="*/ 20 h 82"/>
                  <a:gd name="T18" fmla="*/ 43 w 85"/>
                  <a:gd name="T19" fmla="*/ 11 h 82"/>
                  <a:gd name="T20" fmla="*/ 66 w 85"/>
                  <a:gd name="T21" fmla="*/ 20 h 82"/>
                  <a:gd name="T22" fmla="*/ 66 w 85"/>
                  <a:gd name="T23" fmla="*/ 66 h 82"/>
                  <a:gd name="T24" fmla="*/ 66 w 85"/>
                  <a:gd name="T25" fmla="*/ 66 h 82"/>
                  <a:gd name="T26" fmla="*/ 66 w 85"/>
                  <a:gd name="T27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82">
                    <a:moveTo>
                      <a:pt x="70" y="15"/>
                    </a:moveTo>
                    <a:cubicBezTo>
                      <a:pt x="55" y="0"/>
                      <a:pt x="30" y="0"/>
                      <a:pt x="15" y="15"/>
                    </a:cubicBezTo>
                    <a:cubicBezTo>
                      <a:pt x="0" y="31"/>
                      <a:pt x="0" y="55"/>
                      <a:pt x="15" y="70"/>
                    </a:cubicBezTo>
                    <a:cubicBezTo>
                      <a:pt x="23" y="78"/>
                      <a:pt x="33" y="82"/>
                      <a:pt x="43" y="82"/>
                    </a:cubicBezTo>
                    <a:cubicBezTo>
                      <a:pt x="53" y="82"/>
                      <a:pt x="63" y="78"/>
                      <a:pt x="70" y="70"/>
                    </a:cubicBezTo>
                    <a:cubicBezTo>
                      <a:pt x="85" y="55"/>
                      <a:pt x="85" y="31"/>
                      <a:pt x="70" y="15"/>
                    </a:cubicBezTo>
                    <a:close/>
                    <a:moveTo>
                      <a:pt x="66" y="66"/>
                    </a:moveTo>
                    <a:cubicBezTo>
                      <a:pt x="53" y="78"/>
                      <a:pt x="32" y="78"/>
                      <a:pt x="20" y="66"/>
                    </a:cubicBezTo>
                    <a:cubicBezTo>
                      <a:pt x="7" y="53"/>
                      <a:pt x="7" y="33"/>
                      <a:pt x="20" y="20"/>
                    </a:cubicBezTo>
                    <a:cubicBezTo>
                      <a:pt x="26" y="14"/>
                      <a:pt x="34" y="11"/>
                      <a:pt x="43" y="11"/>
                    </a:cubicBezTo>
                    <a:cubicBezTo>
                      <a:pt x="51" y="11"/>
                      <a:pt x="59" y="14"/>
                      <a:pt x="66" y="20"/>
                    </a:cubicBezTo>
                    <a:cubicBezTo>
                      <a:pt x="78" y="33"/>
                      <a:pt x="78" y="53"/>
                      <a:pt x="66" y="66"/>
                    </a:cubicBezTo>
                    <a:close/>
                    <a:moveTo>
                      <a:pt x="66" y="66"/>
                    </a:moveTo>
                    <a:cubicBezTo>
                      <a:pt x="66" y="66"/>
                      <a:pt x="66" y="66"/>
                      <a:pt x="66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54" name="Freeform 52">
                <a:extLst>
                  <a:ext uri="{FF2B5EF4-FFF2-40B4-BE49-F238E27FC236}">
                    <a16:creationId xmlns:a16="http://schemas.microsoft.com/office/drawing/2014/main" id="{4B39A75F-24C5-479F-9776-EE3A56141E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37963" y="4927601"/>
                <a:ext cx="142875" cy="188913"/>
              </a:xfrm>
              <a:custGeom>
                <a:avLst/>
                <a:gdLst>
                  <a:gd name="T0" fmla="*/ 16 w 38"/>
                  <a:gd name="T1" fmla="*/ 1 h 50"/>
                  <a:gd name="T2" fmla="*/ 0 w 38"/>
                  <a:gd name="T3" fmla="*/ 33 h 50"/>
                  <a:gd name="T4" fmla="*/ 19 w 38"/>
                  <a:gd name="T5" fmla="*/ 50 h 50"/>
                  <a:gd name="T6" fmla="*/ 38 w 38"/>
                  <a:gd name="T7" fmla="*/ 33 h 50"/>
                  <a:gd name="T8" fmla="*/ 21 w 38"/>
                  <a:gd name="T9" fmla="*/ 1 h 50"/>
                  <a:gd name="T10" fmla="*/ 16 w 38"/>
                  <a:gd name="T11" fmla="*/ 1 h 50"/>
                  <a:gd name="T12" fmla="*/ 19 w 38"/>
                  <a:gd name="T13" fmla="*/ 44 h 50"/>
                  <a:gd name="T14" fmla="*/ 6 w 38"/>
                  <a:gd name="T15" fmla="*/ 33 h 50"/>
                  <a:gd name="T16" fmla="*/ 19 w 38"/>
                  <a:gd name="T17" fmla="*/ 9 h 50"/>
                  <a:gd name="T18" fmla="*/ 31 w 38"/>
                  <a:gd name="T19" fmla="*/ 33 h 50"/>
                  <a:gd name="T20" fmla="*/ 19 w 38"/>
                  <a:gd name="T21" fmla="*/ 44 h 50"/>
                  <a:gd name="T22" fmla="*/ 19 w 38"/>
                  <a:gd name="T23" fmla="*/ 44 h 50"/>
                  <a:gd name="T24" fmla="*/ 19 w 38"/>
                  <a:gd name="T25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50">
                    <a:moveTo>
                      <a:pt x="16" y="1"/>
                    </a:moveTo>
                    <a:cubicBezTo>
                      <a:pt x="13" y="5"/>
                      <a:pt x="0" y="25"/>
                      <a:pt x="0" y="33"/>
                    </a:cubicBezTo>
                    <a:cubicBezTo>
                      <a:pt x="0" y="43"/>
                      <a:pt x="8" y="50"/>
                      <a:pt x="19" y="50"/>
                    </a:cubicBezTo>
                    <a:cubicBezTo>
                      <a:pt x="29" y="50"/>
                      <a:pt x="38" y="43"/>
                      <a:pt x="38" y="33"/>
                    </a:cubicBezTo>
                    <a:cubicBezTo>
                      <a:pt x="38" y="25"/>
                      <a:pt x="24" y="5"/>
                      <a:pt x="21" y="1"/>
                    </a:cubicBezTo>
                    <a:cubicBezTo>
                      <a:pt x="20" y="0"/>
                      <a:pt x="17" y="0"/>
                      <a:pt x="16" y="1"/>
                    </a:cubicBezTo>
                    <a:close/>
                    <a:moveTo>
                      <a:pt x="19" y="44"/>
                    </a:moveTo>
                    <a:cubicBezTo>
                      <a:pt x="12" y="44"/>
                      <a:pt x="6" y="39"/>
                      <a:pt x="6" y="33"/>
                    </a:cubicBezTo>
                    <a:cubicBezTo>
                      <a:pt x="6" y="29"/>
                      <a:pt x="13" y="18"/>
                      <a:pt x="19" y="9"/>
                    </a:cubicBezTo>
                    <a:cubicBezTo>
                      <a:pt x="25" y="18"/>
                      <a:pt x="31" y="29"/>
                      <a:pt x="31" y="33"/>
                    </a:cubicBezTo>
                    <a:cubicBezTo>
                      <a:pt x="31" y="39"/>
                      <a:pt x="26" y="44"/>
                      <a:pt x="19" y="44"/>
                    </a:cubicBezTo>
                    <a:close/>
                    <a:moveTo>
                      <a:pt x="19" y="44"/>
                    </a:moveTo>
                    <a:cubicBezTo>
                      <a:pt x="19" y="44"/>
                      <a:pt x="19" y="44"/>
                      <a:pt x="19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55" name="Freeform 53">
                <a:extLst>
                  <a:ext uri="{FF2B5EF4-FFF2-40B4-BE49-F238E27FC236}">
                    <a16:creationId xmlns:a16="http://schemas.microsoft.com/office/drawing/2014/main" id="{30003D48-A194-4C97-8AFC-23FC5DDF31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90350" y="5032376"/>
                <a:ext cx="53975" cy="53975"/>
              </a:xfrm>
              <a:custGeom>
                <a:avLst/>
                <a:gdLst>
                  <a:gd name="T0" fmla="*/ 0 w 14"/>
                  <a:gd name="T1" fmla="*/ 11 h 14"/>
                  <a:gd name="T2" fmla="*/ 3 w 14"/>
                  <a:gd name="T3" fmla="*/ 14 h 14"/>
                  <a:gd name="T4" fmla="*/ 14 w 14"/>
                  <a:gd name="T5" fmla="*/ 3 h 14"/>
                  <a:gd name="T6" fmla="*/ 11 w 14"/>
                  <a:gd name="T7" fmla="*/ 0 h 14"/>
                  <a:gd name="T8" fmla="*/ 8 w 14"/>
                  <a:gd name="T9" fmla="*/ 3 h 14"/>
                  <a:gd name="T10" fmla="*/ 3 w 14"/>
                  <a:gd name="T11" fmla="*/ 8 h 14"/>
                  <a:gd name="T12" fmla="*/ 0 w 14"/>
                  <a:gd name="T13" fmla="*/ 11 h 14"/>
                  <a:gd name="T14" fmla="*/ 0 w 14"/>
                  <a:gd name="T15" fmla="*/ 11 h 14"/>
                  <a:gd name="T16" fmla="*/ 0 w 14"/>
                  <a:gd name="T17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11"/>
                    </a:moveTo>
                    <a:cubicBezTo>
                      <a:pt x="0" y="13"/>
                      <a:pt x="1" y="14"/>
                      <a:pt x="3" y="14"/>
                    </a:cubicBezTo>
                    <a:cubicBezTo>
                      <a:pt x="9" y="14"/>
                      <a:pt x="14" y="9"/>
                      <a:pt x="14" y="3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9" y="0"/>
                      <a:pt x="8" y="1"/>
                      <a:pt x="8" y="3"/>
                    </a:cubicBezTo>
                    <a:cubicBezTo>
                      <a:pt x="8" y="5"/>
                      <a:pt x="6" y="8"/>
                      <a:pt x="3" y="8"/>
                    </a:cubicBezTo>
                    <a:cubicBezTo>
                      <a:pt x="1" y="8"/>
                      <a:pt x="0" y="9"/>
                      <a:pt x="0" y="11"/>
                    </a:cubicBezTo>
                    <a:close/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B6FF157-2D15-4213-8C2A-5000BF67D53B}"/>
                </a:ext>
              </a:extLst>
            </p:cNvPr>
            <p:cNvGrpSpPr/>
            <p:nvPr/>
          </p:nvGrpSpPr>
          <p:grpSpPr>
            <a:xfrm>
              <a:off x="6228934" y="4414102"/>
              <a:ext cx="2433520" cy="2221431"/>
              <a:chOff x="770152" y="2824777"/>
              <a:chExt cx="2433520" cy="2221431"/>
            </a:xfrm>
          </p:grpSpPr>
          <p:sp>
            <p:nvSpPr>
              <p:cNvPr id="69" name="Shape 1155">
                <a:extLst>
                  <a:ext uri="{FF2B5EF4-FFF2-40B4-BE49-F238E27FC236}">
                    <a16:creationId xmlns:a16="http://schemas.microsoft.com/office/drawing/2014/main" id="{E1791E68-6BEE-4EA1-93E5-E5FC275B39A3}"/>
                  </a:ext>
                </a:extLst>
              </p:cNvPr>
              <p:cNvSpPr/>
              <p:nvPr/>
            </p:nvSpPr>
            <p:spPr>
              <a:xfrm>
                <a:off x="770152" y="4071582"/>
                <a:ext cx="2411924" cy="9746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Positivity can be associated with better response 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with immunotherapy.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Shape 1155">
                <a:extLst>
                  <a:ext uri="{FF2B5EF4-FFF2-40B4-BE49-F238E27FC236}">
                    <a16:creationId xmlns:a16="http://schemas.microsoft.com/office/drawing/2014/main" id="{CAD2DD1D-ADFF-47A1-830A-A4EAE1478146}"/>
                  </a:ext>
                </a:extLst>
              </p:cNvPr>
              <p:cNvSpPr/>
              <p:nvPr/>
            </p:nvSpPr>
            <p:spPr>
              <a:xfrm>
                <a:off x="814638" y="2824777"/>
                <a:ext cx="2389034" cy="61555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algn="ctr">
                  <a:lnSpc>
                    <a:spcPts val="2200"/>
                  </a:lnSpc>
                </a:pPr>
                <a:r>
                  <a:rPr 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</a:rPr>
                  <a:t>Patient: 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sz="1800" b="1" dirty="0">
                    <a:solidFill>
                      <a:schemeClr val="bg1"/>
                    </a:solidFill>
                    <a:latin typeface="Open Sans" panose="020B0606030504020204" pitchFamily="34" charset="0"/>
                  </a:rPr>
                  <a:t>Treatment decisions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530A140-E8DA-4271-AD08-2DA95B0B4C04}"/>
                  </a:ext>
                </a:extLst>
              </p:cNvPr>
              <p:cNvCxnSpPr/>
              <p:nvPr/>
            </p:nvCxnSpPr>
            <p:spPr>
              <a:xfrm>
                <a:off x="1650261" y="3544373"/>
                <a:ext cx="662762" cy="0"/>
              </a:xfrm>
              <a:prstGeom prst="lin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Oval 88"/>
            <p:cNvSpPr/>
            <p:nvPr/>
          </p:nvSpPr>
          <p:spPr>
            <a:xfrm>
              <a:off x="6950506" y="3329921"/>
              <a:ext cx="991415" cy="900309"/>
            </a:xfrm>
            <a:prstGeom prst="ellipse">
              <a:avLst/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495"/>
            <p:cNvSpPr>
              <a:spLocks noEditPoints="1"/>
            </p:cNvSpPr>
            <p:nvPr/>
          </p:nvSpPr>
          <p:spPr bwMode="auto">
            <a:xfrm>
              <a:off x="7103214" y="3406543"/>
              <a:ext cx="715312" cy="752552"/>
            </a:xfrm>
            <a:custGeom>
              <a:avLst/>
              <a:gdLst>
                <a:gd name="T0" fmla="*/ 104 w 128"/>
                <a:gd name="T1" fmla="*/ 48 h 176"/>
                <a:gd name="T2" fmla="*/ 96 w 128"/>
                <a:gd name="T3" fmla="*/ 48 h 176"/>
                <a:gd name="T4" fmla="*/ 96 w 128"/>
                <a:gd name="T5" fmla="*/ 40 h 176"/>
                <a:gd name="T6" fmla="*/ 96 w 128"/>
                <a:gd name="T7" fmla="*/ 8 h 176"/>
                <a:gd name="T8" fmla="*/ 88 w 128"/>
                <a:gd name="T9" fmla="*/ 0 h 176"/>
                <a:gd name="T10" fmla="*/ 40 w 128"/>
                <a:gd name="T11" fmla="*/ 0 h 176"/>
                <a:gd name="T12" fmla="*/ 32 w 128"/>
                <a:gd name="T13" fmla="*/ 8 h 176"/>
                <a:gd name="T14" fmla="*/ 32 w 128"/>
                <a:gd name="T15" fmla="*/ 40 h 176"/>
                <a:gd name="T16" fmla="*/ 32 w 128"/>
                <a:gd name="T17" fmla="*/ 48 h 176"/>
                <a:gd name="T18" fmla="*/ 24 w 128"/>
                <a:gd name="T19" fmla="*/ 48 h 176"/>
                <a:gd name="T20" fmla="*/ 0 w 128"/>
                <a:gd name="T21" fmla="*/ 72 h 176"/>
                <a:gd name="T22" fmla="*/ 0 w 128"/>
                <a:gd name="T23" fmla="*/ 152 h 176"/>
                <a:gd name="T24" fmla="*/ 24 w 128"/>
                <a:gd name="T25" fmla="*/ 176 h 176"/>
                <a:gd name="T26" fmla="*/ 104 w 128"/>
                <a:gd name="T27" fmla="*/ 176 h 176"/>
                <a:gd name="T28" fmla="*/ 128 w 128"/>
                <a:gd name="T29" fmla="*/ 152 h 176"/>
                <a:gd name="T30" fmla="*/ 128 w 128"/>
                <a:gd name="T31" fmla="*/ 72 h 176"/>
                <a:gd name="T32" fmla="*/ 104 w 128"/>
                <a:gd name="T33" fmla="*/ 48 h 176"/>
                <a:gd name="T34" fmla="*/ 40 w 128"/>
                <a:gd name="T35" fmla="*/ 8 h 176"/>
                <a:gd name="T36" fmla="*/ 88 w 128"/>
                <a:gd name="T37" fmla="*/ 8 h 176"/>
                <a:gd name="T38" fmla="*/ 88 w 128"/>
                <a:gd name="T39" fmla="*/ 16 h 176"/>
                <a:gd name="T40" fmla="*/ 40 w 128"/>
                <a:gd name="T41" fmla="*/ 16 h 176"/>
                <a:gd name="T42" fmla="*/ 40 w 128"/>
                <a:gd name="T43" fmla="*/ 8 h 176"/>
                <a:gd name="T44" fmla="*/ 40 w 128"/>
                <a:gd name="T45" fmla="*/ 24 h 176"/>
                <a:gd name="T46" fmla="*/ 88 w 128"/>
                <a:gd name="T47" fmla="*/ 24 h 176"/>
                <a:gd name="T48" fmla="*/ 88 w 128"/>
                <a:gd name="T49" fmla="*/ 40 h 176"/>
                <a:gd name="T50" fmla="*/ 40 w 128"/>
                <a:gd name="T51" fmla="*/ 40 h 176"/>
                <a:gd name="T52" fmla="*/ 40 w 128"/>
                <a:gd name="T53" fmla="*/ 24 h 176"/>
                <a:gd name="T54" fmla="*/ 104 w 128"/>
                <a:gd name="T55" fmla="*/ 168 h 176"/>
                <a:gd name="T56" fmla="*/ 24 w 128"/>
                <a:gd name="T57" fmla="*/ 168 h 176"/>
                <a:gd name="T58" fmla="*/ 8 w 128"/>
                <a:gd name="T59" fmla="*/ 152 h 176"/>
                <a:gd name="T60" fmla="*/ 120 w 128"/>
                <a:gd name="T61" fmla="*/ 152 h 176"/>
                <a:gd name="T62" fmla="*/ 104 w 128"/>
                <a:gd name="T63" fmla="*/ 168 h 176"/>
                <a:gd name="T64" fmla="*/ 88 w 128"/>
                <a:gd name="T65" fmla="*/ 104 h 176"/>
                <a:gd name="T66" fmla="*/ 88 w 128"/>
                <a:gd name="T67" fmla="*/ 120 h 176"/>
                <a:gd name="T68" fmla="*/ 72 w 128"/>
                <a:gd name="T69" fmla="*/ 120 h 176"/>
                <a:gd name="T70" fmla="*/ 72 w 128"/>
                <a:gd name="T71" fmla="*/ 136 h 176"/>
                <a:gd name="T72" fmla="*/ 56 w 128"/>
                <a:gd name="T73" fmla="*/ 136 h 176"/>
                <a:gd name="T74" fmla="*/ 56 w 128"/>
                <a:gd name="T75" fmla="*/ 120 h 176"/>
                <a:gd name="T76" fmla="*/ 40 w 128"/>
                <a:gd name="T77" fmla="*/ 120 h 176"/>
                <a:gd name="T78" fmla="*/ 40 w 128"/>
                <a:gd name="T79" fmla="*/ 104 h 176"/>
                <a:gd name="T80" fmla="*/ 56 w 128"/>
                <a:gd name="T81" fmla="*/ 104 h 176"/>
                <a:gd name="T82" fmla="*/ 56 w 128"/>
                <a:gd name="T83" fmla="*/ 88 h 176"/>
                <a:gd name="T84" fmla="*/ 72 w 128"/>
                <a:gd name="T85" fmla="*/ 88 h 176"/>
                <a:gd name="T86" fmla="*/ 72 w 128"/>
                <a:gd name="T87" fmla="*/ 104 h 176"/>
                <a:gd name="T88" fmla="*/ 88 w 128"/>
                <a:gd name="T89" fmla="*/ 104 h 176"/>
                <a:gd name="T90" fmla="*/ 8 w 128"/>
                <a:gd name="T91" fmla="*/ 72 h 176"/>
                <a:gd name="T92" fmla="*/ 24 w 128"/>
                <a:gd name="T93" fmla="*/ 56 h 176"/>
                <a:gd name="T94" fmla="*/ 104 w 128"/>
                <a:gd name="T95" fmla="*/ 56 h 176"/>
                <a:gd name="T96" fmla="*/ 120 w 128"/>
                <a:gd name="T97" fmla="*/ 72 h 176"/>
                <a:gd name="T98" fmla="*/ 8 w 128"/>
                <a:gd name="T99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176">
                  <a:moveTo>
                    <a:pt x="104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4"/>
                    <a:pt x="92" y="0"/>
                    <a:pt x="8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59"/>
                    <a:pt x="0" y="7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7" y="176"/>
                    <a:pt x="128" y="165"/>
                    <a:pt x="128" y="15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59"/>
                    <a:pt x="117" y="48"/>
                    <a:pt x="104" y="48"/>
                  </a:cubicBezTo>
                  <a:moveTo>
                    <a:pt x="40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40" y="24"/>
                  </a:moveTo>
                  <a:cubicBezTo>
                    <a:pt x="88" y="24"/>
                    <a:pt x="88" y="24"/>
                    <a:pt x="88" y="24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40" y="40"/>
                    <a:pt x="40" y="40"/>
                    <a:pt x="40" y="40"/>
                  </a:cubicBezTo>
                  <a:lnTo>
                    <a:pt x="40" y="24"/>
                  </a:lnTo>
                  <a:close/>
                  <a:moveTo>
                    <a:pt x="104" y="168"/>
                  </a:moveTo>
                  <a:cubicBezTo>
                    <a:pt x="24" y="168"/>
                    <a:pt x="24" y="168"/>
                    <a:pt x="24" y="168"/>
                  </a:cubicBezTo>
                  <a:cubicBezTo>
                    <a:pt x="15" y="168"/>
                    <a:pt x="8" y="161"/>
                    <a:pt x="8" y="152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20" y="161"/>
                    <a:pt x="113" y="168"/>
                    <a:pt x="104" y="168"/>
                  </a:cubicBezTo>
                  <a:moveTo>
                    <a:pt x="88" y="104"/>
                  </a:moveTo>
                  <a:cubicBezTo>
                    <a:pt x="88" y="120"/>
                    <a:pt x="88" y="120"/>
                    <a:pt x="88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104"/>
                    <a:pt x="72" y="104"/>
                    <a:pt x="72" y="104"/>
                  </a:cubicBezTo>
                  <a:lnTo>
                    <a:pt x="88" y="104"/>
                  </a:lnTo>
                  <a:close/>
                  <a:moveTo>
                    <a:pt x="8" y="72"/>
                  </a:moveTo>
                  <a:cubicBezTo>
                    <a:pt x="8" y="63"/>
                    <a:pt x="15" y="56"/>
                    <a:pt x="2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13" y="56"/>
                    <a:pt x="120" y="63"/>
                    <a:pt x="120" y="72"/>
                  </a:cubicBezTo>
                  <a:lnTo>
                    <a:pt x="8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690464" y="3208392"/>
            <a:ext cx="2714102" cy="4343953"/>
            <a:chOff x="9690464" y="3208392"/>
            <a:chExt cx="2714102" cy="434395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C335EC-C12D-4371-92A2-234B2D3DA744}"/>
                </a:ext>
              </a:extLst>
            </p:cNvPr>
            <p:cNvGrpSpPr/>
            <p:nvPr/>
          </p:nvGrpSpPr>
          <p:grpSpPr>
            <a:xfrm>
              <a:off x="9690464" y="3208392"/>
              <a:ext cx="2610504" cy="4343953"/>
              <a:chOff x="704485" y="1691641"/>
              <a:chExt cx="2610504" cy="4343953"/>
            </a:xfrm>
          </p:grpSpPr>
          <p:sp>
            <p:nvSpPr>
              <p:cNvPr id="14" name="Rectangle: Rounded Corners 49">
                <a:extLst>
                  <a:ext uri="{FF2B5EF4-FFF2-40B4-BE49-F238E27FC236}">
                    <a16:creationId xmlns:a16="http://schemas.microsoft.com/office/drawing/2014/main" id="{9045939F-EA19-4F5E-A007-D60E55C7974A}"/>
                  </a:ext>
                </a:extLst>
              </p:cNvPr>
              <p:cNvSpPr/>
              <p:nvPr/>
            </p:nvSpPr>
            <p:spPr>
              <a:xfrm>
                <a:off x="704485" y="2247901"/>
                <a:ext cx="2610504" cy="3787693"/>
              </a:xfrm>
              <a:prstGeom prst="roundRect">
                <a:avLst>
                  <a:gd name="adj" fmla="val 46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8102EBD-AF0C-432B-95CE-CD6C63002B44}"/>
                  </a:ext>
                </a:extLst>
              </p:cNvPr>
              <p:cNvSpPr/>
              <p:nvPr/>
            </p:nvSpPr>
            <p:spPr>
              <a:xfrm>
                <a:off x="1447800" y="1691641"/>
                <a:ext cx="1112520" cy="111252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en Sans" panose="020B060603050402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68ED0DD-2AA3-4F68-9C73-4E80029E57CF}"/>
                </a:ext>
              </a:extLst>
            </p:cNvPr>
            <p:cNvGrpSpPr/>
            <p:nvPr/>
          </p:nvGrpSpPr>
          <p:grpSpPr>
            <a:xfrm>
              <a:off x="10721410" y="3480218"/>
              <a:ext cx="548611" cy="549612"/>
              <a:chOff x="8878888" y="3122613"/>
              <a:chExt cx="869950" cy="871538"/>
            </a:xfrm>
            <a:solidFill>
              <a:schemeClr val="bg1"/>
            </a:solidFill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0D13881-6FF0-4122-A34D-50945D1552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78888" y="3122613"/>
                <a:ext cx="869950" cy="871538"/>
              </a:xfrm>
              <a:custGeom>
                <a:avLst/>
                <a:gdLst>
                  <a:gd name="T0" fmla="*/ 226 w 231"/>
                  <a:gd name="T1" fmla="*/ 108 h 231"/>
                  <a:gd name="T2" fmla="*/ 226 w 231"/>
                  <a:gd name="T3" fmla="*/ 100 h 231"/>
                  <a:gd name="T4" fmla="*/ 143 w 231"/>
                  <a:gd name="T5" fmla="*/ 31 h 231"/>
                  <a:gd name="T6" fmla="*/ 138 w 231"/>
                  <a:gd name="T7" fmla="*/ 30 h 231"/>
                  <a:gd name="T8" fmla="*/ 137 w 231"/>
                  <a:gd name="T9" fmla="*/ 36 h 231"/>
                  <a:gd name="T10" fmla="*/ 143 w 231"/>
                  <a:gd name="T11" fmla="*/ 100 h 231"/>
                  <a:gd name="T12" fmla="*/ 91 w 231"/>
                  <a:gd name="T13" fmla="*/ 18 h 231"/>
                  <a:gd name="T14" fmla="*/ 17 w 231"/>
                  <a:gd name="T15" fmla="*/ 81 h 231"/>
                  <a:gd name="T16" fmla="*/ 32 w 231"/>
                  <a:gd name="T17" fmla="*/ 134 h 231"/>
                  <a:gd name="T18" fmla="*/ 127 w 231"/>
                  <a:gd name="T19" fmla="*/ 26 h 231"/>
                  <a:gd name="T20" fmla="*/ 133 w 231"/>
                  <a:gd name="T21" fmla="*/ 25 h 231"/>
                  <a:gd name="T22" fmla="*/ 132 w 231"/>
                  <a:gd name="T23" fmla="*/ 20 h 231"/>
                  <a:gd name="T24" fmla="*/ 20 w 231"/>
                  <a:gd name="T25" fmla="*/ 31 h 231"/>
                  <a:gd name="T26" fmla="*/ 32 w 231"/>
                  <a:gd name="T27" fmla="*/ 144 h 231"/>
                  <a:gd name="T28" fmla="*/ 2 w 231"/>
                  <a:gd name="T29" fmla="*/ 197 h 231"/>
                  <a:gd name="T30" fmla="*/ 70 w 231"/>
                  <a:gd name="T31" fmla="*/ 197 h 231"/>
                  <a:gd name="T32" fmla="*/ 40 w 231"/>
                  <a:gd name="T33" fmla="*/ 149 h 231"/>
                  <a:gd name="T34" fmla="*/ 145 w 231"/>
                  <a:gd name="T35" fmla="*/ 166 h 231"/>
                  <a:gd name="T36" fmla="*/ 186 w 231"/>
                  <a:gd name="T37" fmla="*/ 223 h 231"/>
                  <a:gd name="T38" fmla="*/ 224 w 231"/>
                  <a:gd name="T39" fmla="*/ 213 h 231"/>
                  <a:gd name="T40" fmla="*/ 200 w 231"/>
                  <a:gd name="T41" fmla="*/ 163 h 231"/>
                  <a:gd name="T42" fmla="*/ 195 w 231"/>
                  <a:gd name="T43" fmla="*/ 162 h 231"/>
                  <a:gd name="T44" fmla="*/ 195 w 231"/>
                  <a:gd name="T45" fmla="*/ 168 h 231"/>
                  <a:gd name="T46" fmla="*/ 184 w 231"/>
                  <a:gd name="T47" fmla="*/ 210 h 231"/>
                  <a:gd name="T48" fmla="*/ 198 w 231"/>
                  <a:gd name="T49" fmla="*/ 185 h 231"/>
                  <a:gd name="T50" fmla="*/ 192 w 231"/>
                  <a:gd name="T51" fmla="*/ 180 h 231"/>
                  <a:gd name="T52" fmla="*/ 154 w 231"/>
                  <a:gd name="T53" fmla="*/ 181 h 231"/>
                  <a:gd name="T54" fmla="*/ 154 w 231"/>
                  <a:gd name="T55" fmla="*/ 164 h 231"/>
                  <a:gd name="T56" fmla="*/ 181 w 231"/>
                  <a:gd name="T57" fmla="*/ 154 h 231"/>
                  <a:gd name="T58" fmla="*/ 187 w 231"/>
                  <a:gd name="T59" fmla="*/ 158 h 231"/>
                  <a:gd name="T60" fmla="*/ 191 w 231"/>
                  <a:gd name="T61" fmla="*/ 155 h 231"/>
                  <a:gd name="T62" fmla="*/ 186 w 231"/>
                  <a:gd name="T63" fmla="*/ 148 h 231"/>
                  <a:gd name="T64" fmla="*/ 148 w 231"/>
                  <a:gd name="T65" fmla="*/ 126 h 231"/>
                  <a:gd name="T66" fmla="*/ 40 w 231"/>
                  <a:gd name="T67" fmla="*/ 221 h 231"/>
                  <a:gd name="T68" fmla="*/ 62 w 231"/>
                  <a:gd name="T69" fmla="*/ 199 h 231"/>
                  <a:gd name="T70" fmla="*/ 62 w 231"/>
                  <a:gd name="T71" fmla="*/ 191 h 231"/>
                  <a:gd name="T72" fmla="*/ 32 w 231"/>
                  <a:gd name="T73" fmla="*/ 195 h 231"/>
                  <a:gd name="T74" fmla="*/ 10 w 231"/>
                  <a:gd name="T75" fmla="*/ 195 h 231"/>
                  <a:gd name="T76" fmla="*/ 32 w 231"/>
                  <a:gd name="T77" fmla="*/ 176 h 231"/>
                  <a:gd name="T78" fmla="*/ 40 w 231"/>
                  <a:gd name="T79" fmla="*/ 176 h 231"/>
                  <a:gd name="T80" fmla="*/ 62 w 231"/>
                  <a:gd name="T81" fmla="*/ 191 h 231"/>
                  <a:gd name="T82" fmla="*/ 218 w 231"/>
                  <a:gd name="T83" fmla="*/ 191 h 231"/>
                  <a:gd name="T84" fmla="*/ 218 w 231"/>
                  <a:gd name="T85" fmla="*/ 207 h 231"/>
                  <a:gd name="T86" fmla="*/ 192 w 231"/>
                  <a:gd name="T87" fmla="*/ 218 h 231"/>
                  <a:gd name="T88" fmla="*/ 216 w 231"/>
                  <a:gd name="T89" fmla="*/ 189 h 231"/>
                  <a:gd name="T90" fmla="*/ 40 w 231"/>
                  <a:gd name="T91" fmla="*/ 130 h 231"/>
                  <a:gd name="T92" fmla="*/ 46 w 231"/>
                  <a:gd name="T93" fmla="*/ 133 h 231"/>
                  <a:gd name="T94" fmla="*/ 49 w 231"/>
                  <a:gd name="T95" fmla="*/ 129 h 231"/>
                  <a:gd name="T96" fmla="*/ 40 w 231"/>
                  <a:gd name="T97" fmla="*/ 120 h 231"/>
                  <a:gd name="T98" fmla="*/ 36 w 231"/>
                  <a:gd name="T99" fmla="*/ 104 h 231"/>
                  <a:gd name="T100" fmla="*/ 32 w 231"/>
                  <a:gd name="T101" fmla="*/ 109 h 231"/>
                  <a:gd name="T102" fmla="*/ 45 w 231"/>
                  <a:gd name="T103" fmla="*/ 38 h 231"/>
                  <a:gd name="T104" fmla="*/ 131 w 231"/>
                  <a:gd name="T105" fmla="*/ 52 h 231"/>
                  <a:gd name="T106" fmla="*/ 123 w 231"/>
                  <a:gd name="T107" fmla="*/ 100 h 231"/>
                  <a:gd name="T108" fmla="*/ 123 w 231"/>
                  <a:gd name="T109" fmla="*/ 108 h 231"/>
                  <a:gd name="T110" fmla="*/ 60 w 231"/>
                  <a:gd name="T111" fmla="*/ 134 h 231"/>
                  <a:gd name="T112" fmla="*/ 57 w 231"/>
                  <a:gd name="T113" fmla="*/ 141 h 231"/>
                  <a:gd name="T114" fmla="*/ 148 w 231"/>
                  <a:gd name="T115" fmla="*/ 108 h 231"/>
                  <a:gd name="T116" fmla="*/ 40 w 231"/>
                  <a:gd name="T117" fmla="*/ 140 h 231"/>
                  <a:gd name="T118" fmla="*/ 149 w 231"/>
                  <a:gd name="T119" fmla="*/ 159 h 231"/>
                  <a:gd name="T120" fmla="*/ 143 w 231"/>
                  <a:gd name="T121" fmla="*/ 132 h 231"/>
                  <a:gd name="T122" fmla="*/ 160 w 231"/>
                  <a:gd name="T123" fmla="*/ 14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1" h="231">
                    <a:moveTo>
                      <a:pt x="157" y="108"/>
                    </a:moveTo>
                    <a:cubicBezTo>
                      <a:pt x="226" y="108"/>
                      <a:pt x="226" y="108"/>
                      <a:pt x="226" y="108"/>
                    </a:cubicBezTo>
                    <a:cubicBezTo>
                      <a:pt x="228" y="108"/>
                      <a:pt x="229" y="106"/>
                      <a:pt x="229" y="104"/>
                    </a:cubicBezTo>
                    <a:cubicBezTo>
                      <a:pt x="229" y="102"/>
                      <a:pt x="228" y="100"/>
                      <a:pt x="226" y="100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65" y="76"/>
                      <a:pt x="159" y="50"/>
                      <a:pt x="143" y="31"/>
                    </a:cubicBezTo>
                    <a:cubicBezTo>
                      <a:pt x="143" y="30"/>
                      <a:pt x="142" y="30"/>
                      <a:pt x="141" y="29"/>
                    </a:cubicBezTo>
                    <a:cubicBezTo>
                      <a:pt x="140" y="29"/>
                      <a:pt x="139" y="30"/>
                      <a:pt x="138" y="30"/>
                    </a:cubicBezTo>
                    <a:cubicBezTo>
                      <a:pt x="137" y="31"/>
                      <a:pt x="137" y="32"/>
                      <a:pt x="136" y="33"/>
                    </a:cubicBezTo>
                    <a:cubicBezTo>
                      <a:pt x="136" y="34"/>
                      <a:pt x="137" y="35"/>
                      <a:pt x="137" y="36"/>
                    </a:cubicBezTo>
                    <a:cubicBezTo>
                      <a:pt x="152" y="54"/>
                      <a:pt x="157" y="78"/>
                      <a:pt x="151" y="100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49" y="82"/>
                      <a:pt x="146" y="63"/>
                      <a:pt x="136" y="47"/>
                    </a:cubicBezTo>
                    <a:cubicBezTo>
                      <a:pt x="126" y="31"/>
                      <a:pt x="110" y="20"/>
                      <a:pt x="91" y="18"/>
                    </a:cubicBezTo>
                    <a:cubicBezTo>
                      <a:pt x="73" y="15"/>
                      <a:pt x="54" y="20"/>
                      <a:pt x="40" y="32"/>
                    </a:cubicBezTo>
                    <a:cubicBezTo>
                      <a:pt x="25" y="45"/>
                      <a:pt x="17" y="62"/>
                      <a:pt x="17" y="81"/>
                    </a:cubicBezTo>
                    <a:cubicBezTo>
                      <a:pt x="17" y="96"/>
                      <a:pt x="23" y="111"/>
                      <a:pt x="32" y="123"/>
                    </a:cubicBezTo>
                    <a:cubicBezTo>
                      <a:pt x="32" y="134"/>
                      <a:pt x="32" y="134"/>
                      <a:pt x="32" y="134"/>
                    </a:cubicBezTo>
                    <a:cubicBezTo>
                      <a:pt x="4" y="107"/>
                      <a:pt x="2" y="63"/>
                      <a:pt x="28" y="34"/>
                    </a:cubicBezTo>
                    <a:cubicBezTo>
                      <a:pt x="53" y="5"/>
                      <a:pt x="97" y="1"/>
                      <a:pt x="127" y="26"/>
                    </a:cubicBezTo>
                    <a:cubicBezTo>
                      <a:pt x="128" y="26"/>
                      <a:pt x="129" y="26"/>
                      <a:pt x="130" y="26"/>
                    </a:cubicBezTo>
                    <a:cubicBezTo>
                      <a:pt x="131" y="26"/>
                      <a:pt x="132" y="26"/>
                      <a:pt x="133" y="25"/>
                    </a:cubicBezTo>
                    <a:cubicBezTo>
                      <a:pt x="133" y="24"/>
                      <a:pt x="133" y="23"/>
                      <a:pt x="133" y="22"/>
                    </a:cubicBezTo>
                    <a:cubicBezTo>
                      <a:pt x="133" y="21"/>
                      <a:pt x="133" y="20"/>
                      <a:pt x="132" y="20"/>
                    </a:cubicBezTo>
                    <a:cubicBezTo>
                      <a:pt x="116" y="6"/>
                      <a:pt x="94" y="0"/>
                      <a:pt x="73" y="2"/>
                    </a:cubicBezTo>
                    <a:cubicBezTo>
                      <a:pt x="52" y="4"/>
                      <a:pt x="33" y="15"/>
                      <a:pt x="20" y="31"/>
                    </a:cubicBezTo>
                    <a:cubicBezTo>
                      <a:pt x="6" y="48"/>
                      <a:pt x="0" y="69"/>
                      <a:pt x="3" y="90"/>
                    </a:cubicBezTo>
                    <a:cubicBezTo>
                      <a:pt x="5" y="111"/>
                      <a:pt x="16" y="130"/>
                      <a:pt x="32" y="14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14" y="163"/>
                      <a:pt x="1" y="179"/>
                      <a:pt x="2" y="197"/>
                    </a:cubicBezTo>
                    <a:cubicBezTo>
                      <a:pt x="3" y="215"/>
                      <a:pt x="18" y="229"/>
                      <a:pt x="36" y="229"/>
                    </a:cubicBezTo>
                    <a:cubicBezTo>
                      <a:pt x="54" y="229"/>
                      <a:pt x="69" y="215"/>
                      <a:pt x="70" y="197"/>
                    </a:cubicBezTo>
                    <a:cubicBezTo>
                      <a:pt x="71" y="179"/>
                      <a:pt x="58" y="163"/>
                      <a:pt x="40" y="161"/>
                    </a:cubicBezTo>
                    <a:cubicBezTo>
                      <a:pt x="40" y="149"/>
                      <a:pt x="40" y="149"/>
                      <a:pt x="40" y="149"/>
                    </a:cubicBezTo>
                    <a:cubicBezTo>
                      <a:pt x="66" y="165"/>
                      <a:pt x="100" y="165"/>
                      <a:pt x="126" y="147"/>
                    </a:cubicBezTo>
                    <a:cubicBezTo>
                      <a:pt x="145" y="166"/>
                      <a:pt x="145" y="166"/>
                      <a:pt x="145" y="166"/>
                    </a:cubicBezTo>
                    <a:cubicBezTo>
                      <a:pt x="142" y="173"/>
                      <a:pt x="143" y="181"/>
                      <a:pt x="149" y="186"/>
                    </a:cubicBezTo>
                    <a:cubicBezTo>
                      <a:pt x="186" y="223"/>
                      <a:pt x="186" y="223"/>
                      <a:pt x="186" y="223"/>
                    </a:cubicBezTo>
                    <a:cubicBezTo>
                      <a:pt x="194" y="231"/>
                      <a:pt x="206" y="231"/>
                      <a:pt x="213" y="223"/>
                    </a:cubicBezTo>
                    <a:cubicBezTo>
                      <a:pt x="224" y="213"/>
                      <a:pt x="224" y="213"/>
                      <a:pt x="224" y="213"/>
                    </a:cubicBezTo>
                    <a:cubicBezTo>
                      <a:pt x="231" y="205"/>
                      <a:pt x="231" y="193"/>
                      <a:pt x="224" y="186"/>
                    </a:cubicBezTo>
                    <a:cubicBezTo>
                      <a:pt x="200" y="163"/>
                      <a:pt x="200" y="163"/>
                      <a:pt x="200" y="163"/>
                    </a:cubicBezTo>
                    <a:cubicBezTo>
                      <a:pt x="200" y="162"/>
                      <a:pt x="199" y="161"/>
                      <a:pt x="198" y="161"/>
                    </a:cubicBezTo>
                    <a:cubicBezTo>
                      <a:pt x="197" y="161"/>
                      <a:pt x="196" y="162"/>
                      <a:pt x="195" y="162"/>
                    </a:cubicBezTo>
                    <a:cubicBezTo>
                      <a:pt x="194" y="163"/>
                      <a:pt x="194" y="164"/>
                      <a:pt x="194" y="165"/>
                    </a:cubicBezTo>
                    <a:cubicBezTo>
                      <a:pt x="194" y="166"/>
                      <a:pt x="194" y="167"/>
                      <a:pt x="195" y="168"/>
                    </a:cubicBezTo>
                    <a:cubicBezTo>
                      <a:pt x="210" y="183"/>
                      <a:pt x="210" y="183"/>
                      <a:pt x="210" y="183"/>
                    </a:cubicBezTo>
                    <a:cubicBezTo>
                      <a:pt x="184" y="210"/>
                      <a:pt x="184" y="210"/>
                      <a:pt x="184" y="210"/>
                    </a:cubicBezTo>
                    <a:cubicBezTo>
                      <a:pt x="178" y="205"/>
                      <a:pt x="178" y="205"/>
                      <a:pt x="178" y="205"/>
                    </a:cubicBezTo>
                    <a:cubicBezTo>
                      <a:pt x="198" y="185"/>
                      <a:pt x="198" y="185"/>
                      <a:pt x="198" y="185"/>
                    </a:cubicBezTo>
                    <a:cubicBezTo>
                      <a:pt x="199" y="184"/>
                      <a:pt x="199" y="181"/>
                      <a:pt x="198" y="180"/>
                    </a:cubicBezTo>
                    <a:cubicBezTo>
                      <a:pt x="196" y="178"/>
                      <a:pt x="194" y="178"/>
                      <a:pt x="192" y="180"/>
                    </a:cubicBezTo>
                    <a:cubicBezTo>
                      <a:pt x="173" y="199"/>
                      <a:pt x="173" y="199"/>
                      <a:pt x="173" y="199"/>
                    </a:cubicBezTo>
                    <a:cubicBezTo>
                      <a:pt x="154" y="181"/>
                      <a:pt x="154" y="181"/>
                      <a:pt x="154" y="181"/>
                    </a:cubicBezTo>
                    <a:cubicBezTo>
                      <a:pt x="150" y="177"/>
                      <a:pt x="150" y="171"/>
                      <a:pt x="153" y="166"/>
                    </a:cubicBezTo>
                    <a:cubicBezTo>
                      <a:pt x="153" y="166"/>
                      <a:pt x="154" y="165"/>
                      <a:pt x="154" y="164"/>
                    </a:cubicBezTo>
                    <a:cubicBezTo>
                      <a:pt x="165" y="154"/>
                      <a:pt x="165" y="154"/>
                      <a:pt x="165" y="154"/>
                    </a:cubicBezTo>
                    <a:cubicBezTo>
                      <a:pt x="169" y="149"/>
                      <a:pt x="176" y="149"/>
                      <a:pt x="181" y="154"/>
                    </a:cubicBezTo>
                    <a:cubicBezTo>
                      <a:pt x="184" y="157"/>
                      <a:pt x="184" y="157"/>
                      <a:pt x="184" y="157"/>
                    </a:cubicBezTo>
                    <a:cubicBezTo>
                      <a:pt x="185" y="158"/>
                      <a:pt x="186" y="158"/>
                      <a:pt x="187" y="158"/>
                    </a:cubicBezTo>
                    <a:cubicBezTo>
                      <a:pt x="188" y="158"/>
                      <a:pt x="189" y="158"/>
                      <a:pt x="190" y="157"/>
                    </a:cubicBezTo>
                    <a:cubicBezTo>
                      <a:pt x="190" y="157"/>
                      <a:pt x="191" y="156"/>
                      <a:pt x="191" y="155"/>
                    </a:cubicBezTo>
                    <a:cubicBezTo>
                      <a:pt x="191" y="153"/>
                      <a:pt x="190" y="153"/>
                      <a:pt x="190" y="152"/>
                    </a:cubicBezTo>
                    <a:cubicBezTo>
                      <a:pt x="186" y="148"/>
                      <a:pt x="186" y="148"/>
                      <a:pt x="186" y="148"/>
                    </a:cubicBezTo>
                    <a:cubicBezTo>
                      <a:pt x="181" y="143"/>
                      <a:pt x="173" y="141"/>
                      <a:pt x="166" y="144"/>
                    </a:cubicBezTo>
                    <a:cubicBezTo>
                      <a:pt x="148" y="126"/>
                      <a:pt x="148" y="126"/>
                      <a:pt x="148" y="126"/>
                    </a:cubicBezTo>
                    <a:cubicBezTo>
                      <a:pt x="151" y="120"/>
                      <a:pt x="154" y="114"/>
                      <a:pt x="157" y="108"/>
                    </a:cubicBezTo>
                    <a:close/>
                    <a:moveTo>
                      <a:pt x="40" y="221"/>
                    </a:moveTo>
                    <a:cubicBezTo>
                      <a:pt x="40" y="199"/>
                      <a:pt x="40" y="199"/>
                      <a:pt x="40" y="199"/>
                    </a:cubicBezTo>
                    <a:cubicBezTo>
                      <a:pt x="62" y="199"/>
                      <a:pt x="62" y="199"/>
                      <a:pt x="62" y="199"/>
                    </a:cubicBezTo>
                    <a:cubicBezTo>
                      <a:pt x="61" y="210"/>
                      <a:pt x="52" y="219"/>
                      <a:pt x="40" y="221"/>
                    </a:cubicBezTo>
                    <a:close/>
                    <a:moveTo>
                      <a:pt x="62" y="191"/>
                    </a:moveTo>
                    <a:cubicBezTo>
                      <a:pt x="36" y="191"/>
                      <a:pt x="36" y="191"/>
                      <a:pt x="36" y="191"/>
                    </a:cubicBezTo>
                    <a:cubicBezTo>
                      <a:pt x="34" y="191"/>
                      <a:pt x="32" y="193"/>
                      <a:pt x="32" y="195"/>
                    </a:cubicBezTo>
                    <a:cubicBezTo>
                      <a:pt x="32" y="221"/>
                      <a:pt x="32" y="221"/>
                      <a:pt x="32" y="221"/>
                    </a:cubicBezTo>
                    <a:cubicBezTo>
                      <a:pt x="19" y="219"/>
                      <a:pt x="10" y="208"/>
                      <a:pt x="10" y="195"/>
                    </a:cubicBezTo>
                    <a:cubicBezTo>
                      <a:pt x="10" y="182"/>
                      <a:pt x="19" y="171"/>
                      <a:pt x="32" y="169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8"/>
                      <a:pt x="34" y="180"/>
                      <a:pt x="36" y="180"/>
                    </a:cubicBezTo>
                    <a:cubicBezTo>
                      <a:pt x="38" y="180"/>
                      <a:pt x="40" y="178"/>
                      <a:pt x="40" y="176"/>
                    </a:cubicBezTo>
                    <a:cubicBezTo>
                      <a:pt x="40" y="169"/>
                      <a:pt x="40" y="169"/>
                      <a:pt x="40" y="169"/>
                    </a:cubicBezTo>
                    <a:cubicBezTo>
                      <a:pt x="52" y="170"/>
                      <a:pt x="61" y="179"/>
                      <a:pt x="62" y="191"/>
                    </a:cubicBezTo>
                    <a:close/>
                    <a:moveTo>
                      <a:pt x="216" y="189"/>
                    </a:moveTo>
                    <a:cubicBezTo>
                      <a:pt x="218" y="191"/>
                      <a:pt x="218" y="191"/>
                      <a:pt x="218" y="191"/>
                    </a:cubicBezTo>
                    <a:cubicBezTo>
                      <a:pt x="221" y="193"/>
                      <a:pt x="222" y="196"/>
                      <a:pt x="222" y="199"/>
                    </a:cubicBezTo>
                    <a:cubicBezTo>
                      <a:pt x="222" y="202"/>
                      <a:pt x="221" y="205"/>
                      <a:pt x="218" y="207"/>
                    </a:cubicBezTo>
                    <a:cubicBezTo>
                      <a:pt x="208" y="218"/>
                      <a:pt x="208" y="218"/>
                      <a:pt x="208" y="218"/>
                    </a:cubicBezTo>
                    <a:cubicBezTo>
                      <a:pt x="203" y="222"/>
                      <a:pt x="196" y="222"/>
                      <a:pt x="192" y="218"/>
                    </a:cubicBezTo>
                    <a:cubicBezTo>
                      <a:pt x="189" y="215"/>
                      <a:pt x="189" y="215"/>
                      <a:pt x="189" y="215"/>
                    </a:cubicBezTo>
                    <a:lnTo>
                      <a:pt x="216" y="189"/>
                    </a:lnTo>
                    <a:close/>
                    <a:moveTo>
                      <a:pt x="40" y="140"/>
                    </a:moveTo>
                    <a:cubicBezTo>
                      <a:pt x="40" y="130"/>
                      <a:pt x="40" y="130"/>
                      <a:pt x="40" y="130"/>
                    </a:cubicBezTo>
                    <a:cubicBezTo>
                      <a:pt x="41" y="131"/>
                      <a:pt x="42" y="132"/>
                      <a:pt x="43" y="132"/>
                    </a:cubicBezTo>
                    <a:cubicBezTo>
                      <a:pt x="44" y="133"/>
                      <a:pt x="45" y="133"/>
                      <a:pt x="46" y="133"/>
                    </a:cubicBezTo>
                    <a:cubicBezTo>
                      <a:pt x="47" y="133"/>
                      <a:pt x="47" y="133"/>
                      <a:pt x="48" y="132"/>
                    </a:cubicBezTo>
                    <a:cubicBezTo>
                      <a:pt x="49" y="131"/>
                      <a:pt x="49" y="130"/>
                      <a:pt x="49" y="129"/>
                    </a:cubicBezTo>
                    <a:cubicBezTo>
                      <a:pt x="49" y="128"/>
                      <a:pt x="48" y="127"/>
                      <a:pt x="47" y="126"/>
                    </a:cubicBezTo>
                    <a:cubicBezTo>
                      <a:pt x="45" y="124"/>
                      <a:pt x="42" y="122"/>
                      <a:pt x="40" y="120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0" y="106"/>
                      <a:pt x="38" y="104"/>
                      <a:pt x="36" y="104"/>
                    </a:cubicBezTo>
                    <a:cubicBezTo>
                      <a:pt x="34" y="104"/>
                      <a:pt x="32" y="106"/>
                      <a:pt x="32" y="108"/>
                    </a:cubicBezTo>
                    <a:cubicBezTo>
                      <a:pt x="32" y="109"/>
                      <a:pt x="32" y="109"/>
                      <a:pt x="32" y="109"/>
                    </a:cubicBezTo>
                    <a:cubicBezTo>
                      <a:pt x="27" y="101"/>
                      <a:pt x="25" y="91"/>
                      <a:pt x="25" y="81"/>
                    </a:cubicBezTo>
                    <a:cubicBezTo>
                      <a:pt x="25" y="64"/>
                      <a:pt x="32" y="49"/>
                      <a:pt x="45" y="38"/>
                    </a:cubicBezTo>
                    <a:cubicBezTo>
                      <a:pt x="58" y="27"/>
                      <a:pt x="75" y="22"/>
                      <a:pt x="91" y="25"/>
                    </a:cubicBezTo>
                    <a:cubicBezTo>
                      <a:pt x="108" y="28"/>
                      <a:pt x="122" y="38"/>
                      <a:pt x="131" y="52"/>
                    </a:cubicBezTo>
                    <a:cubicBezTo>
                      <a:pt x="139" y="67"/>
                      <a:pt x="141" y="84"/>
                      <a:pt x="135" y="100"/>
                    </a:cubicBezTo>
                    <a:cubicBezTo>
                      <a:pt x="123" y="100"/>
                      <a:pt x="123" y="100"/>
                      <a:pt x="123" y="100"/>
                    </a:cubicBezTo>
                    <a:cubicBezTo>
                      <a:pt x="121" y="100"/>
                      <a:pt x="119" y="102"/>
                      <a:pt x="119" y="104"/>
                    </a:cubicBezTo>
                    <a:cubicBezTo>
                      <a:pt x="119" y="106"/>
                      <a:pt x="121" y="108"/>
                      <a:pt x="123" y="108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18" y="134"/>
                      <a:pt x="87" y="145"/>
                      <a:pt x="60" y="134"/>
                    </a:cubicBezTo>
                    <a:cubicBezTo>
                      <a:pt x="58" y="133"/>
                      <a:pt x="55" y="134"/>
                      <a:pt x="55" y="136"/>
                    </a:cubicBezTo>
                    <a:cubicBezTo>
                      <a:pt x="54" y="138"/>
                      <a:pt x="55" y="140"/>
                      <a:pt x="57" y="141"/>
                    </a:cubicBezTo>
                    <a:cubicBezTo>
                      <a:pt x="89" y="154"/>
                      <a:pt x="126" y="140"/>
                      <a:pt x="140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0" y="128"/>
                      <a:pt x="123" y="144"/>
                      <a:pt x="102" y="150"/>
                    </a:cubicBezTo>
                    <a:cubicBezTo>
                      <a:pt x="81" y="157"/>
                      <a:pt x="58" y="153"/>
                      <a:pt x="40" y="140"/>
                    </a:cubicBezTo>
                    <a:close/>
                    <a:moveTo>
                      <a:pt x="160" y="148"/>
                    </a:moveTo>
                    <a:cubicBezTo>
                      <a:pt x="149" y="159"/>
                      <a:pt x="149" y="159"/>
                      <a:pt x="149" y="159"/>
                    </a:cubicBezTo>
                    <a:cubicBezTo>
                      <a:pt x="132" y="143"/>
                      <a:pt x="132" y="143"/>
                      <a:pt x="132" y="143"/>
                    </a:cubicBezTo>
                    <a:cubicBezTo>
                      <a:pt x="136" y="139"/>
                      <a:pt x="140" y="136"/>
                      <a:pt x="143" y="132"/>
                    </a:cubicBezTo>
                    <a:lnTo>
                      <a:pt x="160" y="148"/>
                    </a:lnTo>
                    <a:close/>
                    <a:moveTo>
                      <a:pt x="160" y="148"/>
                    </a:moveTo>
                    <a:cubicBezTo>
                      <a:pt x="160" y="148"/>
                      <a:pt x="160" y="148"/>
                      <a:pt x="160" y="1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FB1EF536-71AA-4FD5-9C51-7F8800CF19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9700" y="3325813"/>
                <a:ext cx="285750" cy="290513"/>
              </a:xfrm>
              <a:custGeom>
                <a:avLst/>
                <a:gdLst>
                  <a:gd name="T0" fmla="*/ 20 w 76"/>
                  <a:gd name="T1" fmla="*/ 58 h 77"/>
                  <a:gd name="T2" fmla="*/ 17 w 76"/>
                  <a:gd name="T3" fmla="*/ 68 h 77"/>
                  <a:gd name="T4" fmla="*/ 21 w 76"/>
                  <a:gd name="T5" fmla="*/ 72 h 77"/>
                  <a:gd name="T6" fmla="*/ 24 w 76"/>
                  <a:gd name="T7" fmla="*/ 66 h 77"/>
                  <a:gd name="T8" fmla="*/ 36 w 76"/>
                  <a:gd name="T9" fmla="*/ 65 h 77"/>
                  <a:gd name="T10" fmla="*/ 35 w 76"/>
                  <a:gd name="T11" fmla="*/ 71 h 77"/>
                  <a:gd name="T12" fmla="*/ 36 w 76"/>
                  <a:gd name="T13" fmla="*/ 76 h 77"/>
                  <a:gd name="T14" fmla="*/ 42 w 76"/>
                  <a:gd name="T15" fmla="*/ 73 h 77"/>
                  <a:gd name="T16" fmla="*/ 49 w 76"/>
                  <a:gd name="T17" fmla="*/ 63 h 77"/>
                  <a:gd name="T18" fmla="*/ 51 w 76"/>
                  <a:gd name="T19" fmla="*/ 68 h 77"/>
                  <a:gd name="T20" fmla="*/ 55 w 76"/>
                  <a:gd name="T21" fmla="*/ 72 h 77"/>
                  <a:gd name="T22" fmla="*/ 59 w 76"/>
                  <a:gd name="T23" fmla="*/ 68 h 77"/>
                  <a:gd name="T24" fmla="*/ 56 w 76"/>
                  <a:gd name="T25" fmla="*/ 58 h 77"/>
                  <a:gd name="T26" fmla="*/ 65 w 76"/>
                  <a:gd name="T27" fmla="*/ 60 h 77"/>
                  <a:gd name="T28" fmla="*/ 68 w 76"/>
                  <a:gd name="T29" fmla="*/ 59 h 77"/>
                  <a:gd name="T30" fmla="*/ 67 w 76"/>
                  <a:gd name="T31" fmla="*/ 52 h 77"/>
                  <a:gd name="T32" fmla="*/ 62 w 76"/>
                  <a:gd name="T33" fmla="*/ 50 h 77"/>
                  <a:gd name="T34" fmla="*/ 68 w 76"/>
                  <a:gd name="T35" fmla="*/ 41 h 77"/>
                  <a:gd name="T36" fmla="*/ 73 w 76"/>
                  <a:gd name="T37" fmla="*/ 42 h 77"/>
                  <a:gd name="T38" fmla="*/ 76 w 76"/>
                  <a:gd name="T39" fmla="*/ 38 h 77"/>
                  <a:gd name="T40" fmla="*/ 72 w 76"/>
                  <a:gd name="T41" fmla="*/ 34 h 77"/>
                  <a:gd name="T42" fmla="*/ 58 w 76"/>
                  <a:gd name="T43" fmla="*/ 35 h 77"/>
                  <a:gd name="T44" fmla="*/ 40 w 76"/>
                  <a:gd name="T45" fmla="*/ 57 h 77"/>
                  <a:gd name="T46" fmla="*/ 31 w 76"/>
                  <a:gd name="T47" fmla="*/ 21 h 77"/>
                  <a:gd name="T48" fmla="*/ 58 w 76"/>
                  <a:gd name="T49" fmla="*/ 31 h 77"/>
                  <a:gd name="T50" fmla="*/ 62 w 76"/>
                  <a:gd name="T51" fmla="*/ 27 h 77"/>
                  <a:gd name="T52" fmla="*/ 67 w 76"/>
                  <a:gd name="T53" fmla="*/ 25 h 77"/>
                  <a:gd name="T54" fmla="*/ 71 w 76"/>
                  <a:gd name="T55" fmla="*/ 22 h 77"/>
                  <a:gd name="T56" fmla="*/ 68 w 76"/>
                  <a:gd name="T57" fmla="*/ 18 h 77"/>
                  <a:gd name="T58" fmla="*/ 57 w 76"/>
                  <a:gd name="T59" fmla="*/ 21 h 77"/>
                  <a:gd name="T60" fmla="*/ 53 w 76"/>
                  <a:gd name="T61" fmla="*/ 16 h 77"/>
                  <a:gd name="T62" fmla="*/ 58 w 76"/>
                  <a:gd name="T63" fmla="*/ 11 h 77"/>
                  <a:gd name="T64" fmla="*/ 57 w 76"/>
                  <a:gd name="T65" fmla="*/ 6 h 77"/>
                  <a:gd name="T66" fmla="*/ 46 w 76"/>
                  <a:gd name="T67" fmla="*/ 13 h 77"/>
                  <a:gd name="T68" fmla="*/ 40 w 76"/>
                  <a:gd name="T69" fmla="*/ 8 h 77"/>
                  <a:gd name="T70" fmla="*/ 40 w 76"/>
                  <a:gd name="T71" fmla="*/ 1 h 77"/>
                  <a:gd name="T72" fmla="*/ 34 w 76"/>
                  <a:gd name="T73" fmla="*/ 4 h 77"/>
                  <a:gd name="T74" fmla="*/ 26 w 76"/>
                  <a:gd name="T75" fmla="*/ 15 h 77"/>
                  <a:gd name="T76" fmla="*/ 25 w 76"/>
                  <a:gd name="T77" fmla="*/ 9 h 77"/>
                  <a:gd name="T78" fmla="*/ 17 w 76"/>
                  <a:gd name="T79" fmla="*/ 9 h 77"/>
                  <a:gd name="T80" fmla="*/ 20 w 76"/>
                  <a:gd name="T81" fmla="*/ 19 h 77"/>
                  <a:gd name="T82" fmla="*/ 10 w 76"/>
                  <a:gd name="T83" fmla="*/ 18 h 77"/>
                  <a:gd name="T84" fmla="*/ 5 w 76"/>
                  <a:gd name="T85" fmla="*/ 19 h 77"/>
                  <a:gd name="T86" fmla="*/ 6 w 76"/>
                  <a:gd name="T87" fmla="*/ 24 h 77"/>
                  <a:gd name="T88" fmla="*/ 10 w 76"/>
                  <a:gd name="T89" fmla="*/ 25 h 77"/>
                  <a:gd name="T90" fmla="*/ 12 w 76"/>
                  <a:gd name="T91" fmla="*/ 33 h 77"/>
                  <a:gd name="T92" fmla="*/ 1 w 76"/>
                  <a:gd name="T93" fmla="*/ 41 h 77"/>
                  <a:gd name="T94" fmla="*/ 11 w 76"/>
                  <a:gd name="T95" fmla="*/ 41 h 77"/>
                  <a:gd name="T96" fmla="*/ 13 w 76"/>
                  <a:gd name="T97" fmla="*/ 47 h 77"/>
                  <a:gd name="T98" fmla="*/ 5 w 76"/>
                  <a:gd name="T99" fmla="*/ 58 h 77"/>
                  <a:gd name="T100" fmla="*/ 10 w 76"/>
                  <a:gd name="T101" fmla="*/ 59 h 77"/>
                  <a:gd name="T102" fmla="*/ 15 w 76"/>
                  <a:gd name="T103" fmla="*/ 54 h 77"/>
                  <a:gd name="T104" fmla="*/ 16 w 76"/>
                  <a:gd name="T105" fmla="*/ 5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77">
                    <a:moveTo>
                      <a:pt x="16" y="54"/>
                    </a:moveTo>
                    <a:cubicBezTo>
                      <a:pt x="17" y="55"/>
                      <a:pt x="19" y="57"/>
                      <a:pt x="20" y="58"/>
                    </a:cubicBezTo>
                    <a:cubicBezTo>
                      <a:pt x="18" y="60"/>
                      <a:pt x="17" y="63"/>
                      <a:pt x="17" y="66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70"/>
                      <a:pt x="19" y="72"/>
                      <a:pt x="21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3" y="72"/>
                      <a:pt x="25" y="70"/>
                      <a:pt x="25" y="68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5"/>
                      <a:pt x="25" y="63"/>
                      <a:pt x="26" y="63"/>
                    </a:cubicBezTo>
                    <a:cubicBezTo>
                      <a:pt x="29" y="64"/>
                      <a:pt x="33" y="65"/>
                      <a:pt x="36" y="65"/>
                    </a:cubicBezTo>
                    <a:cubicBezTo>
                      <a:pt x="37" y="66"/>
                      <a:pt x="37" y="68"/>
                      <a:pt x="36" y="69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4" y="71"/>
                      <a:pt x="34" y="72"/>
                      <a:pt x="34" y="73"/>
                    </a:cubicBezTo>
                    <a:cubicBezTo>
                      <a:pt x="34" y="74"/>
                      <a:pt x="35" y="75"/>
                      <a:pt x="36" y="76"/>
                    </a:cubicBezTo>
                    <a:cubicBezTo>
                      <a:pt x="37" y="77"/>
                      <a:pt x="40" y="77"/>
                      <a:pt x="41" y="75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4" y="71"/>
                      <a:pt x="44" y="67"/>
                      <a:pt x="44" y="64"/>
                    </a:cubicBezTo>
                    <a:cubicBezTo>
                      <a:pt x="46" y="64"/>
                      <a:pt x="47" y="63"/>
                      <a:pt x="49" y="63"/>
                    </a:cubicBezTo>
                    <a:cubicBezTo>
                      <a:pt x="51" y="63"/>
                      <a:pt x="51" y="65"/>
                      <a:pt x="51" y="66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69"/>
                      <a:pt x="51" y="70"/>
                      <a:pt x="52" y="71"/>
                    </a:cubicBezTo>
                    <a:cubicBezTo>
                      <a:pt x="53" y="71"/>
                      <a:pt x="54" y="72"/>
                      <a:pt x="55" y="72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57" y="72"/>
                      <a:pt x="59" y="70"/>
                      <a:pt x="59" y="68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63"/>
                      <a:pt x="58" y="60"/>
                      <a:pt x="56" y="58"/>
                    </a:cubicBezTo>
                    <a:cubicBezTo>
                      <a:pt x="56" y="58"/>
                      <a:pt x="57" y="57"/>
                      <a:pt x="57" y="56"/>
                    </a:cubicBezTo>
                    <a:cubicBezTo>
                      <a:pt x="59" y="58"/>
                      <a:pt x="62" y="60"/>
                      <a:pt x="65" y="60"/>
                    </a:cubicBezTo>
                    <a:cubicBezTo>
                      <a:pt x="65" y="60"/>
                      <a:pt x="65" y="60"/>
                      <a:pt x="66" y="6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70" y="59"/>
                      <a:pt x="71" y="57"/>
                      <a:pt x="71" y="55"/>
                    </a:cubicBezTo>
                    <a:cubicBezTo>
                      <a:pt x="71" y="53"/>
                      <a:pt x="69" y="52"/>
                      <a:pt x="67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4" y="52"/>
                      <a:pt x="62" y="51"/>
                      <a:pt x="62" y="50"/>
                    </a:cubicBezTo>
                    <a:cubicBezTo>
                      <a:pt x="63" y="47"/>
                      <a:pt x="64" y="44"/>
                      <a:pt x="64" y="41"/>
                    </a:cubicBezTo>
                    <a:cubicBezTo>
                      <a:pt x="65" y="40"/>
                      <a:pt x="67" y="40"/>
                      <a:pt x="68" y="41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1" y="42"/>
                      <a:pt x="72" y="42"/>
                      <a:pt x="73" y="42"/>
                    </a:cubicBezTo>
                    <a:cubicBezTo>
                      <a:pt x="74" y="42"/>
                      <a:pt x="75" y="42"/>
                      <a:pt x="75" y="41"/>
                    </a:cubicBezTo>
                    <a:cubicBezTo>
                      <a:pt x="76" y="40"/>
                      <a:pt x="76" y="39"/>
                      <a:pt x="76" y="38"/>
                    </a:cubicBezTo>
                    <a:cubicBezTo>
                      <a:pt x="75" y="37"/>
                      <a:pt x="75" y="36"/>
                      <a:pt x="74" y="35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69" y="32"/>
                      <a:pt x="64" y="32"/>
                      <a:pt x="60" y="34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7" y="36"/>
                      <a:pt x="57" y="37"/>
                      <a:pt x="57" y="39"/>
                    </a:cubicBezTo>
                    <a:cubicBezTo>
                      <a:pt x="57" y="48"/>
                      <a:pt x="50" y="56"/>
                      <a:pt x="40" y="57"/>
                    </a:cubicBezTo>
                    <a:cubicBezTo>
                      <a:pt x="31" y="59"/>
                      <a:pt x="22" y="53"/>
                      <a:pt x="20" y="43"/>
                    </a:cubicBezTo>
                    <a:cubicBezTo>
                      <a:pt x="17" y="34"/>
                      <a:pt x="22" y="25"/>
                      <a:pt x="31" y="21"/>
                    </a:cubicBezTo>
                    <a:cubicBezTo>
                      <a:pt x="39" y="17"/>
                      <a:pt x="49" y="21"/>
                      <a:pt x="54" y="29"/>
                    </a:cubicBezTo>
                    <a:cubicBezTo>
                      <a:pt x="55" y="30"/>
                      <a:pt x="56" y="31"/>
                      <a:pt x="58" y="31"/>
                    </a:cubicBezTo>
                    <a:cubicBezTo>
                      <a:pt x="59" y="31"/>
                      <a:pt x="60" y="30"/>
                      <a:pt x="61" y="29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4" y="25"/>
                      <a:pt x="65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8" y="25"/>
                      <a:pt x="69" y="25"/>
                      <a:pt x="70" y="24"/>
                    </a:cubicBezTo>
                    <a:cubicBezTo>
                      <a:pt x="71" y="24"/>
                      <a:pt x="71" y="23"/>
                      <a:pt x="71" y="22"/>
                    </a:cubicBezTo>
                    <a:cubicBezTo>
                      <a:pt x="71" y="21"/>
                      <a:pt x="71" y="20"/>
                      <a:pt x="70" y="19"/>
                    </a:cubicBezTo>
                    <a:cubicBezTo>
                      <a:pt x="70" y="18"/>
                      <a:pt x="69" y="18"/>
                      <a:pt x="68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3" y="17"/>
                      <a:pt x="60" y="19"/>
                      <a:pt x="57" y="21"/>
                    </a:cubicBezTo>
                    <a:cubicBezTo>
                      <a:pt x="56" y="19"/>
                      <a:pt x="55" y="18"/>
                      <a:pt x="53" y="17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4"/>
                      <a:pt x="54" y="13"/>
                      <a:pt x="56" y="13"/>
                    </a:cubicBezTo>
                    <a:cubicBezTo>
                      <a:pt x="57" y="12"/>
                      <a:pt x="58" y="12"/>
                      <a:pt x="58" y="11"/>
                    </a:cubicBezTo>
                    <a:cubicBezTo>
                      <a:pt x="59" y="10"/>
                      <a:pt x="59" y="9"/>
                      <a:pt x="59" y="8"/>
                    </a:cubicBezTo>
                    <a:cubicBezTo>
                      <a:pt x="58" y="7"/>
                      <a:pt x="58" y="6"/>
                      <a:pt x="57" y="6"/>
                    </a:cubicBezTo>
                    <a:cubicBezTo>
                      <a:pt x="56" y="5"/>
                      <a:pt x="55" y="5"/>
                      <a:pt x="54" y="5"/>
                    </a:cubicBezTo>
                    <a:cubicBezTo>
                      <a:pt x="50" y="6"/>
                      <a:pt x="47" y="9"/>
                      <a:pt x="46" y="13"/>
                    </a:cubicBezTo>
                    <a:cubicBezTo>
                      <a:pt x="44" y="13"/>
                      <a:pt x="42" y="12"/>
                      <a:pt x="40" y="12"/>
                    </a:cubicBezTo>
                    <a:cubicBezTo>
                      <a:pt x="39" y="11"/>
                      <a:pt x="39" y="9"/>
                      <a:pt x="40" y="8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5"/>
                      <a:pt x="42" y="2"/>
                      <a:pt x="40" y="1"/>
                    </a:cubicBezTo>
                    <a:cubicBezTo>
                      <a:pt x="38" y="0"/>
                      <a:pt x="36" y="1"/>
                      <a:pt x="35" y="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7"/>
                      <a:pt x="31" y="10"/>
                      <a:pt x="32" y="13"/>
                    </a:cubicBezTo>
                    <a:cubicBezTo>
                      <a:pt x="30" y="13"/>
                      <a:pt x="28" y="14"/>
                      <a:pt x="26" y="15"/>
                    </a:cubicBezTo>
                    <a:cubicBezTo>
                      <a:pt x="25" y="14"/>
                      <a:pt x="24" y="13"/>
                      <a:pt x="24" y="1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7"/>
                      <a:pt x="23" y="5"/>
                      <a:pt x="21" y="5"/>
                    </a:cubicBezTo>
                    <a:cubicBezTo>
                      <a:pt x="19" y="5"/>
                      <a:pt x="17" y="7"/>
                      <a:pt x="17" y="9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4"/>
                      <a:pt x="18" y="17"/>
                      <a:pt x="20" y="19"/>
                    </a:cubicBezTo>
                    <a:cubicBezTo>
                      <a:pt x="19" y="20"/>
                      <a:pt x="19" y="20"/>
                      <a:pt x="18" y="21"/>
                    </a:cubicBezTo>
                    <a:cubicBezTo>
                      <a:pt x="16" y="19"/>
                      <a:pt x="13" y="17"/>
                      <a:pt x="10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8"/>
                      <a:pt x="6" y="18"/>
                      <a:pt x="5" y="19"/>
                    </a:cubicBezTo>
                    <a:cubicBezTo>
                      <a:pt x="5" y="20"/>
                      <a:pt x="4" y="21"/>
                      <a:pt x="5" y="22"/>
                    </a:cubicBezTo>
                    <a:cubicBezTo>
                      <a:pt x="5" y="23"/>
                      <a:pt x="5" y="24"/>
                      <a:pt x="6" y="24"/>
                    </a:cubicBezTo>
                    <a:cubicBezTo>
                      <a:pt x="7" y="25"/>
                      <a:pt x="8" y="25"/>
                      <a:pt x="9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3" y="26"/>
                      <a:pt x="14" y="27"/>
                    </a:cubicBezTo>
                    <a:cubicBezTo>
                      <a:pt x="13" y="29"/>
                      <a:pt x="12" y="31"/>
                      <a:pt x="12" y="33"/>
                    </a:cubicBezTo>
                    <a:cubicBezTo>
                      <a:pt x="8" y="32"/>
                      <a:pt x="4" y="33"/>
                      <a:pt x="1" y="36"/>
                    </a:cubicBezTo>
                    <a:cubicBezTo>
                      <a:pt x="0" y="37"/>
                      <a:pt x="0" y="40"/>
                      <a:pt x="1" y="41"/>
                    </a:cubicBezTo>
                    <a:cubicBezTo>
                      <a:pt x="3" y="43"/>
                      <a:pt x="5" y="43"/>
                      <a:pt x="6" y="41"/>
                    </a:cubicBezTo>
                    <a:cubicBezTo>
                      <a:pt x="8" y="40"/>
                      <a:pt x="9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3"/>
                      <a:pt x="12" y="45"/>
                      <a:pt x="13" y="47"/>
                    </a:cubicBezTo>
                    <a:cubicBezTo>
                      <a:pt x="9" y="48"/>
                      <a:pt x="6" y="51"/>
                      <a:pt x="5" y="55"/>
                    </a:cubicBezTo>
                    <a:cubicBezTo>
                      <a:pt x="4" y="56"/>
                      <a:pt x="4" y="57"/>
                      <a:pt x="5" y="58"/>
                    </a:cubicBezTo>
                    <a:cubicBezTo>
                      <a:pt x="5" y="59"/>
                      <a:pt x="6" y="59"/>
                      <a:pt x="7" y="59"/>
                    </a:cubicBezTo>
                    <a:cubicBezTo>
                      <a:pt x="8" y="60"/>
                      <a:pt x="9" y="60"/>
                      <a:pt x="10" y="59"/>
                    </a:cubicBezTo>
                    <a:cubicBezTo>
                      <a:pt x="11" y="58"/>
                      <a:pt x="12" y="58"/>
                      <a:pt x="12" y="57"/>
                    </a:cubicBezTo>
                    <a:cubicBezTo>
                      <a:pt x="12" y="55"/>
                      <a:pt x="14" y="54"/>
                      <a:pt x="15" y="54"/>
                    </a:cubicBezTo>
                    <a:lnTo>
                      <a:pt x="16" y="54"/>
                    </a:lnTo>
                    <a:close/>
                    <a:moveTo>
                      <a:pt x="16" y="54"/>
                    </a:moveTo>
                    <a:cubicBezTo>
                      <a:pt x="16" y="54"/>
                      <a:pt x="16" y="54"/>
                      <a:pt x="16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13541B1-E08F-44D0-8CBF-E1EEF2988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26538" y="3443288"/>
                <a:ext cx="71437" cy="71438"/>
              </a:xfrm>
              <a:custGeom>
                <a:avLst/>
                <a:gdLst>
                  <a:gd name="T0" fmla="*/ 8 w 19"/>
                  <a:gd name="T1" fmla="*/ 4 h 19"/>
                  <a:gd name="T2" fmla="*/ 4 w 19"/>
                  <a:gd name="T3" fmla="*/ 0 h 19"/>
                  <a:gd name="T4" fmla="*/ 0 w 19"/>
                  <a:gd name="T5" fmla="*/ 4 h 19"/>
                  <a:gd name="T6" fmla="*/ 16 w 19"/>
                  <a:gd name="T7" fmla="*/ 19 h 19"/>
                  <a:gd name="T8" fmla="*/ 19 w 19"/>
                  <a:gd name="T9" fmla="*/ 15 h 19"/>
                  <a:gd name="T10" fmla="*/ 16 w 19"/>
                  <a:gd name="T11" fmla="*/ 11 h 19"/>
                  <a:gd name="T12" fmla="*/ 8 w 19"/>
                  <a:gd name="T13" fmla="*/ 4 h 19"/>
                  <a:gd name="T14" fmla="*/ 8 w 19"/>
                  <a:gd name="T15" fmla="*/ 4 h 19"/>
                  <a:gd name="T16" fmla="*/ 8 w 19"/>
                  <a:gd name="T1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8" y="4"/>
                    </a:move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7" y="19"/>
                      <a:pt x="16" y="19"/>
                    </a:cubicBezTo>
                    <a:cubicBezTo>
                      <a:pt x="18" y="19"/>
                      <a:pt x="19" y="17"/>
                      <a:pt x="19" y="15"/>
                    </a:cubicBezTo>
                    <a:cubicBezTo>
                      <a:pt x="19" y="13"/>
                      <a:pt x="18" y="11"/>
                      <a:pt x="16" y="11"/>
                    </a:cubicBezTo>
                    <a:cubicBezTo>
                      <a:pt x="11" y="11"/>
                      <a:pt x="8" y="8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1965989D-0F0D-42C3-B978-9EB639D25C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86863" y="3443288"/>
                <a:ext cx="26987" cy="30163"/>
              </a:xfrm>
              <a:custGeom>
                <a:avLst/>
                <a:gdLst>
                  <a:gd name="T0" fmla="*/ 7 w 7"/>
                  <a:gd name="T1" fmla="*/ 4 h 8"/>
                  <a:gd name="T2" fmla="*/ 3 w 7"/>
                  <a:gd name="T3" fmla="*/ 8 h 8"/>
                  <a:gd name="T4" fmla="*/ 0 w 7"/>
                  <a:gd name="T5" fmla="*/ 4 h 8"/>
                  <a:gd name="T6" fmla="*/ 3 w 7"/>
                  <a:gd name="T7" fmla="*/ 0 h 8"/>
                  <a:gd name="T8" fmla="*/ 7 w 7"/>
                  <a:gd name="T9" fmla="*/ 4 h 8"/>
                  <a:gd name="T10" fmla="*/ 7 w 7"/>
                  <a:gd name="T11" fmla="*/ 4 h 8"/>
                  <a:gd name="T12" fmla="*/ 7 w 7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7" y="6"/>
                      <a:pt x="5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B32057B3-C1EA-47A9-942E-F45C5D1167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6563" y="3363913"/>
                <a:ext cx="46037" cy="109538"/>
              </a:xfrm>
              <a:custGeom>
                <a:avLst/>
                <a:gdLst>
                  <a:gd name="T0" fmla="*/ 2 w 12"/>
                  <a:gd name="T1" fmla="*/ 28 h 29"/>
                  <a:gd name="T2" fmla="*/ 5 w 12"/>
                  <a:gd name="T3" fmla="*/ 28 h 29"/>
                  <a:gd name="T4" fmla="*/ 8 w 12"/>
                  <a:gd name="T5" fmla="*/ 27 h 29"/>
                  <a:gd name="T6" fmla="*/ 9 w 12"/>
                  <a:gd name="T7" fmla="*/ 3 h 29"/>
                  <a:gd name="T8" fmla="*/ 7 w 12"/>
                  <a:gd name="T9" fmla="*/ 0 h 29"/>
                  <a:gd name="T10" fmla="*/ 4 w 12"/>
                  <a:gd name="T11" fmla="*/ 1 h 29"/>
                  <a:gd name="T12" fmla="*/ 2 w 12"/>
                  <a:gd name="T13" fmla="*/ 3 h 29"/>
                  <a:gd name="T14" fmla="*/ 2 w 12"/>
                  <a:gd name="T15" fmla="*/ 6 h 29"/>
                  <a:gd name="T16" fmla="*/ 1 w 12"/>
                  <a:gd name="T17" fmla="*/ 23 h 29"/>
                  <a:gd name="T18" fmla="*/ 2 w 12"/>
                  <a:gd name="T19" fmla="*/ 28 h 29"/>
                  <a:gd name="T20" fmla="*/ 2 w 12"/>
                  <a:gd name="T21" fmla="*/ 28 h 29"/>
                  <a:gd name="T22" fmla="*/ 2 w 12"/>
                  <a:gd name="T2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29">
                    <a:moveTo>
                      <a:pt x="2" y="28"/>
                    </a:moveTo>
                    <a:cubicBezTo>
                      <a:pt x="3" y="29"/>
                      <a:pt x="4" y="29"/>
                      <a:pt x="5" y="28"/>
                    </a:cubicBezTo>
                    <a:cubicBezTo>
                      <a:pt x="6" y="28"/>
                      <a:pt x="7" y="28"/>
                      <a:pt x="8" y="27"/>
                    </a:cubicBezTo>
                    <a:cubicBezTo>
                      <a:pt x="12" y="19"/>
                      <a:pt x="12" y="10"/>
                      <a:pt x="9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4" y="11"/>
                      <a:pt x="4" y="18"/>
                      <a:pt x="1" y="23"/>
                    </a:cubicBezTo>
                    <a:cubicBezTo>
                      <a:pt x="0" y="25"/>
                      <a:pt x="1" y="27"/>
                      <a:pt x="2" y="28"/>
                    </a:cubicBezTo>
                    <a:close/>
                    <a:moveTo>
                      <a:pt x="2" y="28"/>
                    </a:moveTo>
                    <a:cubicBezTo>
                      <a:pt x="2" y="28"/>
                      <a:pt x="2" y="28"/>
                      <a:pt x="2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39F2198B-5CA5-44FF-A160-C841591375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9700" y="3330576"/>
                <a:ext cx="30162" cy="25400"/>
              </a:xfrm>
              <a:custGeom>
                <a:avLst/>
                <a:gdLst>
                  <a:gd name="T0" fmla="*/ 8 w 8"/>
                  <a:gd name="T1" fmla="*/ 4 h 7"/>
                  <a:gd name="T2" fmla="*/ 4 w 8"/>
                  <a:gd name="T3" fmla="*/ 7 h 7"/>
                  <a:gd name="T4" fmla="*/ 0 w 8"/>
                  <a:gd name="T5" fmla="*/ 4 h 7"/>
                  <a:gd name="T6" fmla="*/ 4 w 8"/>
                  <a:gd name="T7" fmla="*/ 0 h 7"/>
                  <a:gd name="T8" fmla="*/ 8 w 8"/>
                  <a:gd name="T9" fmla="*/ 4 h 7"/>
                  <a:gd name="T10" fmla="*/ 8 w 8"/>
                  <a:gd name="T11" fmla="*/ 4 h 7"/>
                  <a:gd name="T12" fmla="*/ 8 w 8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CBE1AC2D-8765-486E-82C7-C1FCE911F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01163" y="3314701"/>
                <a:ext cx="25400" cy="30163"/>
              </a:xfrm>
              <a:custGeom>
                <a:avLst/>
                <a:gdLst>
                  <a:gd name="T0" fmla="*/ 7 w 7"/>
                  <a:gd name="T1" fmla="*/ 4 h 8"/>
                  <a:gd name="T2" fmla="*/ 4 w 7"/>
                  <a:gd name="T3" fmla="*/ 8 h 8"/>
                  <a:gd name="T4" fmla="*/ 0 w 7"/>
                  <a:gd name="T5" fmla="*/ 4 h 8"/>
                  <a:gd name="T6" fmla="*/ 4 w 7"/>
                  <a:gd name="T7" fmla="*/ 0 h 8"/>
                  <a:gd name="T8" fmla="*/ 7 w 7"/>
                  <a:gd name="T9" fmla="*/ 4 h 8"/>
                  <a:gd name="T10" fmla="*/ 7 w 7"/>
                  <a:gd name="T11" fmla="*/ 4 h 8"/>
                  <a:gd name="T12" fmla="*/ 7 w 7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67542A60-71EE-49DF-A4C0-05D510B50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37650" y="3259138"/>
                <a:ext cx="109537" cy="44450"/>
              </a:xfrm>
              <a:custGeom>
                <a:avLst/>
                <a:gdLst>
                  <a:gd name="T0" fmla="*/ 9 w 29"/>
                  <a:gd name="T1" fmla="*/ 12 h 12"/>
                  <a:gd name="T2" fmla="*/ 17 w 29"/>
                  <a:gd name="T3" fmla="*/ 9 h 12"/>
                  <a:gd name="T4" fmla="*/ 19 w 29"/>
                  <a:gd name="T5" fmla="*/ 8 h 12"/>
                  <a:gd name="T6" fmla="*/ 22 w 29"/>
                  <a:gd name="T7" fmla="*/ 9 h 12"/>
                  <a:gd name="T8" fmla="*/ 24 w 29"/>
                  <a:gd name="T9" fmla="*/ 11 h 12"/>
                  <a:gd name="T10" fmla="*/ 27 w 29"/>
                  <a:gd name="T11" fmla="*/ 10 h 12"/>
                  <a:gd name="T12" fmla="*/ 29 w 29"/>
                  <a:gd name="T13" fmla="*/ 8 h 12"/>
                  <a:gd name="T14" fmla="*/ 28 w 29"/>
                  <a:gd name="T15" fmla="*/ 5 h 12"/>
                  <a:gd name="T16" fmla="*/ 20 w 29"/>
                  <a:gd name="T17" fmla="*/ 0 h 12"/>
                  <a:gd name="T18" fmla="*/ 11 w 29"/>
                  <a:gd name="T19" fmla="*/ 3 h 12"/>
                  <a:gd name="T20" fmla="*/ 6 w 29"/>
                  <a:gd name="T21" fmla="*/ 3 h 12"/>
                  <a:gd name="T22" fmla="*/ 4 w 29"/>
                  <a:gd name="T23" fmla="*/ 2 h 12"/>
                  <a:gd name="T24" fmla="*/ 1 w 29"/>
                  <a:gd name="T25" fmla="*/ 3 h 12"/>
                  <a:gd name="T26" fmla="*/ 0 w 29"/>
                  <a:gd name="T27" fmla="*/ 6 h 12"/>
                  <a:gd name="T28" fmla="*/ 1 w 29"/>
                  <a:gd name="T29" fmla="*/ 9 h 12"/>
                  <a:gd name="T30" fmla="*/ 9 w 29"/>
                  <a:gd name="T31" fmla="*/ 12 h 12"/>
                  <a:gd name="T32" fmla="*/ 9 w 29"/>
                  <a:gd name="T33" fmla="*/ 12 h 12"/>
                  <a:gd name="T34" fmla="*/ 9 w 29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12">
                    <a:moveTo>
                      <a:pt x="9" y="12"/>
                    </a:moveTo>
                    <a:cubicBezTo>
                      <a:pt x="12" y="12"/>
                      <a:pt x="15" y="11"/>
                      <a:pt x="17" y="9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20" y="8"/>
                      <a:pt x="21" y="8"/>
                      <a:pt x="22" y="9"/>
                    </a:cubicBezTo>
                    <a:cubicBezTo>
                      <a:pt x="22" y="10"/>
                      <a:pt x="23" y="11"/>
                      <a:pt x="24" y="11"/>
                    </a:cubicBezTo>
                    <a:cubicBezTo>
                      <a:pt x="25" y="11"/>
                      <a:pt x="26" y="11"/>
                      <a:pt x="27" y="10"/>
                    </a:cubicBezTo>
                    <a:cubicBezTo>
                      <a:pt x="28" y="10"/>
                      <a:pt x="29" y="9"/>
                      <a:pt x="29" y="8"/>
                    </a:cubicBezTo>
                    <a:cubicBezTo>
                      <a:pt x="29" y="7"/>
                      <a:pt x="29" y="6"/>
                      <a:pt x="28" y="5"/>
                    </a:cubicBezTo>
                    <a:cubicBezTo>
                      <a:pt x="26" y="2"/>
                      <a:pt x="23" y="0"/>
                      <a:pt x="20" y="0"/>
                    </a:cubicBezTo>
                    <a:cubicBezTo>
                      <a:pt x="17" y="0"/>
                      <a:pt x="14" y="1"/>
                      <a:pt x="11" y="3"/>
                    </a:cubicBezTo>
                    <a:cubicBezTo>
                      <a:pt x="10" y="5"/>
                      <a:pt x="8" y="5"/>
                      <a:pt x="6" y="3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3" y="11"/>
                      <a:pt x="6" y="12"/>
                      <a:pt x="9" y="12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425EE6B-E8ED-4D4A-839F-BB6BD7E884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2463" y="3141663"/>
                <a:ext cx="198437" cy="87313"/>
              </a:xfrm>
              <a:custGeom>
                <a:avLst/>
                <a:gdLst>
                  <a:gd name="T0" fmla="*/ 50 w 53"/>
                  <a:gd name="T1" fmla="*/ 16 h 23"/>
                  <a:gd name="T2" fmla="*/ 8 w 53"/>
                  <a:gd name="T3" fmla="*/ 16 h 23"/>
                  <a:gd name="T4" fmla="*/ 8 w 53"/>
                  <a:gd name="T5" fmla="*/ 8 h 23"/>
                  <a:gd name="T6" fmla="*/ 50 w 53"/>
                  <a:gd name="T7" fmla="*/ 8 h 23"/>
                  <a:gd name="T8" fmla="*/ 53 w 53"/>
                  <a:gd name="T9" fmla="*/ 4 h 23"/>
                  <a:gd name="T10" fmla="*/ 50 w 53"/>
                  <a:gd name="T11" fmla="*/ 0 h 23"/>
                  <a:gd name="T12" fmla="*/ 4 w 53"/>
                  <a:gd name="T13" fmla="*/ 0 h 23"/>
                  <a:gd name="T14" fmla="*/ 0 w 53"/>
                  <a:gd name="T15" fmla="*/ 4 h 23"/>
                  <a:gd name="T16" fmla="*/ 0 w 53"/>
                  <a:gd name="T17" fmla="*/ 19 h 23"/>
                  <a:gd name="T18" fmla="*/ 4 w 53"/>
                  <a:gd name="T19" fmla="*/ 23 h 23"/>
                  <a:gd name="T20" fmla="*/ 50 w 53"/>
                  <a:gd name="T21" fmla="*/ 23 h 23"/>
                  <a:gd name="T22" fmla="*/ 53 w 53"/>
                  <a:gd name="T23" fmla="*/ 19 h 23"/>
                  <a:gd name="T24" fmla="*/ 50 w 53"/>
                  <a:gd name="T25" fmla="*/ 16 h 23"/>
                  <a:gd name="T26" fmla="*/ 50 w 53"/>
                  <a:gd name="T27" fmla="*/ 16 h 23"/>
                  <a:gd name="T28" fmla="*/ 50 w 53"/>
                  <a:gd name="T2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23">
                    <a:moveTo>
                      <a:pt x="50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3" y="6"/>
                      <a:pt x="53" y="4"/>
                    </a:cubicBezTo>
                    <a:cubicBezTo>
                      <a:pt x="53" y="2"/>
                      <a:pt x="52" y="0"/>
                      <a:pt x="5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2"/>
                      <a:pt x="2" y="23"/>
                      <a:pt x="4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2" y="23"/>
                      <a:pt x="53" y="22"/>
                      <a:pt x="53" y="19"/>
                    </a:cubicBezTo>
                    <a:cubicBezTo>
                      <a:pt x="53" y="17"/>
                      <a:pt x="52" y="16"/>
                      <a:pt x="50" y="16"/>
                    </a:cubicBezTo>
                    <a:close/>
                    <a:moveTo>
                      <a:pt x="50" y="16"/>
                    </a:moveTo>
                    <a:cubicBezTo>
                      <a:pt x="50" y="16"/>
                      <a:pt x="50" y="16"/>
                      <a:pt x="50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8B362765-A250-4E1F-87F5-920BD35F1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28188" y="3259138"/>
                <a:ext cx="112712" cy="85725"/>
              </a:xfrm>
              <a:custGeom>
                <a:avLst/>
                <a:gdLst>
                  <a:gd name="T0" fmla="*/ 27 w 30"/>
                  <a:gd name="T1" fmla="*/ 0 h 23"/>
                  <a:gd name="T2" fmla="*/ 4 w 30"/>
                  <a:gd name="T3" fmla="*/ 0 h 23"/>
                  <a:gd name="T4" fmla="*/ 0 w 30"/>
                  <a:gd name="T5" fmla="*/ 4 h 23"/>
                  <a:gd name="T6" fmla="*/ 0 w 30"/>
                  <a:gd name="T7" fmla="*/ 19 h 23"/>
                  <a:gd name="T8" fmla="*/ 4 w 30"/>
                  <a:gd name="T9" fmla="*/ 23 h 23"/>
                  <a:gd name="T10" fmla="*/ 27 w 30"/>
                  <a:gd name="T11" fmla="*/ 23 h 23"/>
                  <a:gd name="T12" fmla="*/ 30 w 30"/>
                  <a:gd name="T13" fmla="*/ 19 h 23"/>
                  <a:gd name="T14" fmla="*/ 30 w 30"/>
                  <a:gd name="T15" fmla="*/ 4 h 23"/>
                  <a:gd name="T16" fmla="*/ 27 w 30"/>
                  <a:gd name="T17" fmla="*/ 0 h 23"/>
                  <a:gd name="T18" fmla="*/ 23 w 30"/>
                  <a:gd name="T19" fmla="*/ 15 h 23"/>
                  <a:gd name="T20" fmla="*/ 8 w 30"/>
                  <a:gd name="T21" fmla="*/ 15 h 23"/>
                  <a:gd name="T22" fmla="*/ 8 w 30"/>
                  <a:gd name="T23" fmla="*/ 7 h 23"/>
                  <a:gd name="T24" fmla="*/ 23 w 30"/>
                  <a:gd name="T25" fmla="*/ 7 h 23"/>
                  <a:gd name="T26" fmla="*/ 23 w 30"/>
                  <a:gd name="T27" fmla="*/ 15 h 23"/>
                  <a:gd name="T28" fmla="*/ 23 w 30"/>
                  <a:gd name="T29" fmla="*/ 15 h 23"/>
                  <a:gd name="T30" fmla="*/ 23 w 30"/>
                  <a:gd name="T31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23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2" y="23"/>
                      <a:pt x="4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9" y="23"/>
                      <a:pt x="30" y="21"/>
                      <a:pt x="30" y="19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"/>
                      <a:pt x="29" y="0"/>
                      <a:pt x="27" y="0"/>
                    </a:cubicBezTo>
                    <a:close/>
                    <a:moveTo>
                      <a:pt x="23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23" y="7"/>
                      <a:pt x="23" y="7"/>
                      <a:pt x="23" y="7"/>
                    </a:cubicBezTo>
                    <a:lnTo>
                      <a:pt x="23" y="15"/>
                    </a:lnTo>
                    <a:close/>
                    <a:moveTo>
                      <a:pt x="23" y="15"/>
                    </a:moveTo>
                    <a:cubicBezTo>
                      <a:pt x="23" y="15"/>
                      <a:pt x="23" y="15"/>
                      <a:pt x="23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E6F2276E-4AB0-438C-9CD2-7BFF3099C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58350" y="3371851"/>
                <a:ext cx="82550" cy="30163"/>
              </a:xfrm>
              <a:custGeom>
                <a:avLst/>
                <a:gdLst>
                  <a:gd name="T0" fmla="*/ 19 w 22"/>
                  <a:gd name="T1" fmla="*/ 0 h 8"/>
                  <a:gd name="T2" fmla="*/ 3 w 22"/>
                  <a:gd name="T3" fmla="*/ 0 h 8"/>
                  <a:gd name="T4" fmla="*/ 0 w 22"/>
                  <a:gd name="T5" fmla="*/ 4 h 8"/>
                  <a:gd name="T6" fmla="*/ 3 w 22"/>
                  <a:gd name="T7" fmla="*/ 8 h 8"/>
                  <a:gd name="T8" fmla="*/ 19 w 22"/>
                  <a:gd name="T9" fmla="*/ 8 h 8"/>
                  <a:gd name="T10" fmla="*/ 22 w 22"/>
                  <a:gd name="T11" fmla="*/ 4 h 8"/>
                  <a:gd name="T12" fmla="*/ 19 w 22"/>
                  <a:gd name="T13" fmla="*/ 0 h 8"/>
                  <a:gd name="T14" fmla="*/ 19 w 22"/>
                  <a:gd name="T15" fmla="*/ 0 h 8"/>
                  <a:gd name="T16" fmla="*/ 19 w 22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8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8"/>
                      <a:pt x="22" y="6"/>
                      <a:pt x="22" y="4"/>
                    </a:cubicBezTo>
                    <a:cubicBezTo>
                      <a:pt x="22" y="2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16A3F302-BBCD-479D-9CD8-CF2E64C39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2625" y="3429001"/>
                <a:ext cx="168275" cy="30163"/>
              </a:xfrm>
              <a:custGeom>
                <a:avLst/>
                <a:gdLst>
                  <a:gd name="T0" fmla="*/ 42 w 45"/>
                  <a:gd name="T1" fmla="*/ 0 h 8"/>
                  <a:gd name="T2" fmla="*/ 4 w 45"/>
                  <a:gd name="T3" fmla="*/ 0 h 8"/>
                  <a:gd name="T4" fmla="*/ 0 w 45"/>
                  <a:gd name="T5" fmla="*/ 4 h 8"/>
                  <a:gd name="T6" fmla="*/ 4 w 45"/>
                  <a:gd name="T7" fmla="*/ 8 h 8"/>
                  <a:gd name="T8" fmla="*/ 42 w 45"/>
                  <a:gd name="T9" fmla="*/ 8 h 8"/>
                  <a:gd name="T10" fmla="*/ 45 w 45"/>
                  <a:gd name="T11" fmla="*/ 4 h 8"/>
                  <a:gd name="T12" fmla="*/ 42 w 45"/>
                  <a:gd name="T13" fmla="*/ 0 h 8"/>
                  <a:gd name="T14" fmla="*/ 42 w 45"/>
                  <a:gd name="T15" fmla="*/ 0 h 8"/>
                  <a:gd name="T16" fmla="*/ 42 w 45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8">
                    <a:moveTo>
                      <a:pt x="4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8"/>
                      <a:pt x="45" y="6"/>
                      <a:pt x="45" y="4"/>
                    </a:cubicBezTo>
                    <a:cubicBezTo>
                      <a:pt x="45" y="2"/>
                      <a:pt x="44" y="0"/>
                      <a:pt x="42" y="0"/>
                    </a:cubicBezTo>
                    <a:close/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25C47A12-9C47-4A09-AB63-182C4015DD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72575" y="3786188"/>
                <a:ext cx="128587" cy="26988"/>
              </a:xfrm>
              <a:custGeom>
                <a:avLst/>
                <a:gdLst>
                  <a:gd name="T0" fmla="*/ 30 w 34"/>
                  <a:gd name="T1" fmla="*/ 0 h 7"/>
                  <a:gd name="T2" fmla="*/ 4 w 34"/>
                  <a:gd name="T3" fmla="*/ 0 h 7"/>
                  <a:gd name="T4" fmla="*/ 0 w 34"/>
                  <a:gd name="T5" fmla="*/ 4 h 7"/>
                  <a:gd name="T6" fmla="*/ 4 w 34"/>
                  <a:gd name="T7" fmla="*/ 7 h 7"/>
                  <a:gd name="T8" fmla="*/ 30 w 34"/>
                  <a:gd name="T9" fmla="*/ 7 h 7"/>
                  <a:gd name="T10" fmla="*/ 34 w 34"/>
                  <a:gd name="T11" fmla="*/ 4 h 7"/>
                  <a:gd name="T12" fmla="*/ 30 w 34"/>
                  <a:gd name="T13" fmla="*/ 0 h 7"/>
                  <a:gd name="T14" fmla="*/ 30 w 34"/>
                  <a:gd name="T15" fmla="*/ 0 h 7"/>
                  <a:gd name="T16" fmla="*/ 30 w 3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7">
                    <a:moveTo>
                      <a:pt x="3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2" y="7"/>
                      <a:pt x="34" y="6"/>
                      <a:pt x="34" y="4"/>
                    </a:cubicBezTo>
                    <a:cubicBezTo>
                      <a:pt x="34" y="2"/>
                      <a:pt x="32" y="0"/>
                      <a:pt x="30" y="0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8290311A-8BFB-4E12-B7FB-A6EC6886A6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72575" y="3843338"/>
                <a:ext cx="98425" cy="30163"/>
              </a:xfrm>
              <a:custGeom>
                <a:avLst/>
                <a:gdLst>
                  <a:gd name="T0" fmla="*/ 23 w 26"/>
                  <a:gd name="T1" fmla="*/ 0 h 8"/>
                  <a:gd name="T2" fmla="*/ 4 w 26"/>
                  <a:gd name="T3" fmla="*/ 0 h 8"/>
                  <a:gd name="T4" fmla="*/ 0 w 26"/>
                  <a:gd name="T5" fmla="*/ 4 h 8"/>
                  <a:gd name="T6" fmla="*/ 4 w 26"/>
                  <a:gd name="T7" fmla="*/ 8 h 8"/>
                  <a:gd name="T8" fmla="*/ 23 w 26"/>
                  <a:gd name="T9" fmla="*/ 8 h 8"/>
                  <a:gd name="T10" fmla="*/ 26 w 26"/>
                  <a:gd name="T11" fmla="*/ 4 h 8"/>
                  <a:gd name="T12" fmla="*/ 23 w 26"/>
                  <a:gd name="T13" fmla="*/ 0 h 8"/>
                  <a:gd name="T14" fmla="*/ 23 w 26"/>
                  <a:gd name="T15" fmla="*/ 0 h 8"/>
                  <a:gd name="T16" fmla="*/ 23 w 26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8">
                    <a:moveTo>
                      <a:pt x="2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8"/>
                      <a:pt x="26" y="6"/>
                      <a:pt x="26" y="4"/>
                    </a:cubicBezTo>
                    <a:cubicBezTo>
                      <a:pt x="26" y="2"/>
                      <a:pt x="25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D21D86FB-E518-40EA-AECD-2DA794582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72575" y="3900488"/>
                <a:ext cx="71437" cy="30163"/>
              </a:xfrm>
              <a:custGeom>
                <a:avLst/>
                <a:gdLst>
                  <a:gd name="T0" fmla="*/ 15 w 19"/>
                  <a:gd name="T1" fmla="*/ 0 h 8"/>
                  <a:gd name="T2" fmla="*/ 4 w 19"/>
                  <a:gd name="T3" fmla="*/ 0 h 8"/>
                  <a:gd name="T4" fmla="*/ 0 w 19"/>
                  <a:gd name="T5" fmla="*/ 4 h 8"/>
                  <a:gd name="T6" fmla="*/ 4 w 19"/>
                  <a:gd name="T7" fmla="*/ 8 h 8"/>
                  <a:gd name="T8" fmla="*/ 15 w 19"/>
                  <a:gd name="T9" fmla="*/ 8 h 8"/>
                  <a:gd name="T10" fmla="*/ 19 w 19"/>
                  <a:gd name="T11" fmla="*/ 4 h 8"/>
                  <a:gd name="T12" fmla="*/ 15 w 19"/>
                  <a:gd name="T13" fmla="*/ 0 h 8"/>
                  <a:gd name="T14" fmla="*/ 15 w 19"/>
                  <a:gd name="T15" fmla="*/ 0 h 8"/>
                  <a:gd name="T16" fmla="*/ 15 w 1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6"/>
                      <a:pt x="19" y="4"/>
                    </a:cubicBezTo>
                    <a:cubicBezTo>
                      <a:pt x="19" y="2"/>
                      <a:pt x="17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314A6BC-DBDE-4990-8887-67B419E61AD9}"/>
                </a:ext>
              </a:extLst>
            </p:cNvPr>
            <p:cNvGrpSpPr/>
            <p:nvPr/>
          </p:nvGrpSpPr>
          <p:grpSpPr>
            <a:xfrm>
              <a:off x="9728117" y="4269832"/>
              <a:ext cx="2676449" cy="2995916"/>
              <a:chOff x="757142" y="2695931"/>
              <a:chExt cx="2676449" cy="2995916"/>
            </a:xfrm>
          </p:grpSpPr>
          <p:sp>
            <p:nvSpPr>
              <p:cNvPr id="74" name="Shape 1155">
                <a:extLst>
                  <a:ext uri="{FF2B5EF4-FFF2-40B4-BE49-F238E27FC236}">
                    <a16:creationId xmlns:a16="http://schemas.microsoft.com/office/drawing/2014/main" id="{E3F8C103-0A36-4B02-A3A4-5265697CD88D}"/>
                  </a:ext>
                </a:extLst>
              </p:cNvPr>
              <p:cNvSpPr/>
              <p:nvPr/>
            </p:nvSpPr>
            <p:spPr>
              <a:xfrm>
                <a:off x="912946" y="3966302"/>
                <a:ext cx="2139494" cy="96693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Family members are given the option to be tested 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5" name="Shape 1155">
                <a:extLst>
                  <a:ext uri="{FF2B5EF4-FFF2-40B4-BE49-F238E27FC236}">
                    <a16:creationId xmlns:a16="http://schemas.microsoft.com/office/drawing/2014/main" id="{00B3D535-CED2-49FF-940F-F542F9E9F137}"/>
                  </a:ext>
                </a:extLst>
              </p:cNvPr>
              <p:cNvSpPr/>
              <p:nvPr/>
            </p:nvSpPr>
            <p:spPr>
              <a:xfrm>
                <a:off x="757142" y="2695931"/>
                <a:ext cx="2389034" cy="8976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algn="ctr">
                  <a:lnSpc>
                    <a:spcPts val="22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Open Sans" panose="020B0606030504020204" pitchFamily="34" charset="0"/>
                  </a:rPr>
                  <a:t>Family: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Open Sans" panose="020B0606030504020204" pitchFamily="34" charset="0"/>
                  </a:rPr>
                  <a:t>Testing and Surveillance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BB810CF-5C7C-41BA-AB3D-B49164CA3C9E}"/>
                  </a:ext>
                </a:extLst>
              </p:cNvPr>
              <p:cNvSpPr txBox="1"/>
              <p:nvPr/>
            </p:nvSpPr>
            <p:spPr>
              <a:xfrm>
                <a:off x="2083063" y="4860850"/>
                <a:ext cx="1350528" cy="830997"/>
              </a:xfrm>
              <a:prstGeom prst="rect">
                <a:avLst/>
              </a:prstGeom>
              <a:noFill/>
            </p:spPr>
            <p:txBody>
              <a:bodyPr wrap="square" numCol="1" spcCol="0" rtlCol="0" anchor="ctr">
                <a:spAutoFit/>
              </a:bodyPr>
              <a:lstStyle/>
              <a:p>
                <a:pPr algn="ctr"/>
                <a:endParaRPr lang="en-US" sz="48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Open Sans" panose="020B0606030504020204" pitchFamily="34" charset="0"/>
                  <a:ea typeface="Montserrat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E8B4C84-F69E-446C-9A5E-1C3DC0A9E13E}"/>
                  </a:ext>
                </a:extLst>
              </p:cNvPr>
              <p:cNvCxnSpPr/>
              <p:nvPr/>
            </p:nvCxnSpPr>
            <p:spPr>
              <a:xfrm>
                <a:off x="1650261" y="3544373"/>
                <a:ext cx="662762" cy="0"/>
              </a:xfrm>
              <a:prstGeom prst="lin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Oval 89"/>
            <p:cNvSpPr/>
            <p:nvPr/>
          </p:nvSpPr>
          <p:spPr>
            <a:xfrm>
              <a:off x="10513711" y="3300290"/>
              <a:ext cx="991415" cy="900309"/>
            </a:xfrm>
            <a:prstGeom prst="ellipse">
              <a:avLst/>
            </a:prstGeom>
            <a:solidFill>
              <a:srgbClr val="779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182"/>
            <p:cNvSpPr>
              <a:spLocks noEditPoints="1"/>
            </p:cNvSpPr>
            <p:nvPr/>
          </p:nvSpPr>
          <p:spPr bwMode="auto">
            <a:xfrm>
              <a:off x="10526478" y="3444897"/>
              <a:ext cx="1222604" cy="704123"/>
            </a:xfrm>
            <a:custGeom>
              <a:avLst/>
              <a:gdLst>
                <a:gd name="T0" fmla="*/ 84 w 257"/>
                <a:gd name="T1" fmla="*/ 168 h 258"/>
                <a:gd name="T2" fmla="*/ 140 w 257"/>
                <a:gd name="T3" fmla="*/ 146 h 258"/>
                <a:gd name="T4" fmla="*/ 158 w 257"/>
                <a:gd name="T5" fmla="*/ 164 h 258"/>
                <a:gd name="T6" fmla="*/ 146 w 257"/>
                <a:gd name="T7" fmla="*/ 176 h 258"/>
                <a:gd name="T8" fmla="*/ 228 w 257"/>
                <a:gd name="T9" fmla="*/ 258 h 258"/>
                <a:gd name="T10" fmla="*/ 257 w 257"/>
                <a:gd name="T11" fmla="*/ 228 h 258"/>
                <a:gd name="T12" fmla="*/ 176 w 257"/>
                <a:gd name="T13" fmla="*/ 147 h 258"/>
                <a:gd name="T14" fmla="*/ 164 w 257"/>
                <a:gd name="T15" fmla="*/ 159 h 258"/>
                <a:gd name="T16" fmla="*/ 146 w 257"/>
                <a:gd name="T17" fmla="*/ 141 h 258"/>
                <a:gd name="T18" fmla="*/ 168 w 257"/>
                <a:gd name="T19" fmla="*/ 84 h 258"/>
                <a:gd name="T20" fmla="*/ 84 w 257"/>
                <a:gd name="T21" fmla="*/ 0 h 258"/>
                <a:gd name="T22" fmla="*/ 0 w 257"/>
                <a:gd name="T23" fmla="*/ 84 h 258"/>
                <a:gd name="T24" fmla="*/ 84 w 257"/>
                <a:gd name="T25" fmla="*/ 168 h 258"/>
                <a:gd name="T26" fmla="*/ 246 w 257"/>
                <a:gd name="T27" fmla="*/ 228 h 258"/>
                <a:gd name="T28" fmla="*/ 228 w 257"/>
                <a:gd name="T29" fmla="*/ 247 h 258"/>
                <a:gd name="T30" fmla="*/ 157 w 257"/>
                <a:gd name="T31" fmla="*/ 176 h 258"/>
                <a:gd name="T32" fmla="*/ 176 w 257"/>
                <a:gd name="T33" fmla="*/ 158 h 258"/>
                <a:gd name="T34" fmla="*/ 246 w 257"/>
                <a:gd name="T35" fmla="*/ 228 h 258"/>
                <a:gd name="T36" fmla="*/ 84 w 257"/>
                <a:gd name="T37" fmla="*/ 8 h 258"/>
                <a:gd name="T38" fmla="*/ 160 w 257"/>
                <a:gd name="T39" fmla="*/ 84 h 258"/>
                <a:gd name="T40" fmla="*/ 84 w 257"/>
                <a:gd name="T41" fmla="*/ 160 h 258"/>
                <a:gd name="T42" fmla="*/ 8 w 257"/>
                <a:gd name="T43" fmla="*/ 84 h 258"/>
                <a:gd name="T44" fmla="*/ 84 w 257"/>
                <a:gd name="T4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58">
                  <a:moveTo>
                    <a:pt x="84" y="168"/>
                  </a:moveTo>
                  <a:cubicBezTo>
                    <a:pt x="106" y="168"/>
                    <a:pt x="125" y="160"/>
                    <a:pt x="140" y="146"/>
                  </a:cubicBezTo>
                  <a:cubicBezTo>
                    <a:pt x="158" y="164"/>
                    <a:pt x="158" y="164"/>
                    <a:pt x="158" y="164"/>
                  </a:cubicBezTo>
                  <a:cubicBezTo>
                    <a:pt x="146" y="176"/>
                    <a:pt x="146" y="176"/>
                    <a:pt x="146" y="176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57" y="228"/>
                    <a:pt x="257" y="228"/>
                    <a:pt x="257" y="22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59" y="126"/>
                    <a:pt x="168" y="106"/>
                    <a:pt x="168" y="84"/>
                  </a:cubicBez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131"/>
                    <a:pt x="38" y="168"/>
                    <a:pt x="84" y="168"/>
                  </a:cubicBezTo>
                  <a:close/>
                  <a:moveTo>
                    <a:pt x="246" y="228"/>
                  </a:moveTo>
                  <a:cubicBezTo>
                    <a:pt x="228" y="247"/>
                    <a:pt x="228" y="247"/>
                    <a:pt x="228" y="247"/>
                  </a:cubicBezTo>
                  <a:cubicBezTo>
                    <a:pt x="157" y="176"/>
                    <a:pt x="157" y="176"/>
                    <a:pt x="157" y="176"/>
                  </a:cubicBezTo>
                  <a:cubicBezTo>
                    <a:pt x="176" y="158"/>
                    <a:pt x="176" y="158"/>
                    <a:pt x="176" y="158"/>
                  </a:cubicBezTo>
                  <a:lnTo>
                    <a:pt x="246" y="228"/>
                  </a:lnTo>
                  <a:close/>
                  <a:moveTo>
                    <a:pt x="84" y="8"/>
                  </a:moveTo>
                  <a:cubicBezTo>
                    <a:pt x="126" y="8"/>
                    <a:pt x="160" y="42"/>
                    <a:pt x="160" y="84"/>
                  </a:cubicBezTo>
                  <a:cubicBezTo>
                    <a:pt x="160" y="126"/>
                    <a:pt x="126" y="160"/>
                    <a:pt x="84" y="160"/>
                  </a:cubicBezTo>
                  <a:cubicBezTo>
                    <a:pt x="42" y="160"/>
                    <a:pt x="8" y="126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3234289" y="3167431"/>
            <a:ext cx="2610504" cy="4491893"/>
            <a:chOff x="13234289" y="3167431"/>
            <a:chExt cx="2610504" cy="44918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A1D8E5-3EEA-48A2-97FA-7EF54521C069}"/>
                </a:ext>
              </a:extLst>
            </p:cNvPr>
            <p:cNvGrpSpPr/>
            <p:nvPr/>
          </p:nvGrpSpPr>
          <p:grpSpPr>
            <a:xfrm>
              <a:off x="13234289" y="3167431"/>
              <a:ext cx="2610504" cy="4343953"/>
              <a:chOff x="704485" y="1691641"/>
              <a:chExt cx="2610504" cy="4343953"/>
            </a:xfrm>
          </p:grpSpPr>
          <p:sp>
            <p:nvSpPr>
              <p:cNvPr id="17" name="Rectangle: Rounded Corners 52">
                <a:extLst>
                  <a:ext uri="{FF2B5EF4-FFF2-40B4-BE49-F238E27FC236}">
                    <a16:creationId xmlns:a16="http://schemas.microsoft.com/office/drawing/2014/main" id="{A42B2F1D-864A-428D-805F-58BB6F14CF7C}"/>
                  </a:ext>
                </a:extLst>
              </p:cNvPr>
              <p:cNvSpPr/>
              <p:nvPr/>
            </p:nvSpPr>
            <p:spPr>
              <a:xfrm>
                <a:off x="704485" y="2247901"/>
                <a:ext cx="2610504" cy="3787693"/>
              </a:xfrm>
              <a:prstGeom prst="roundRect">
                <a:avLst>
                  <a:gd name="adj" fmla="val 469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7C3EFD3-1729-43A4-8B96-A7AA46E6CAC5}"/>
                  </a:ext>
                </a:extLst>
              </p:cNvPr>
              <p:cNvSpPr/>
              <p:nvPr/>
            </p:nvSpPr>
            <p:spPr>
              <a:xfrm>
                <a:off x="1447800" y="1691641"/>
                <a:ext cx="1112520" cy="11125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en Sans" panose="020B0606030504020204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AC5B345-66A5-406C-8A6D-F8A9C6CD56B0}"/>
                </a:ext>
              </a:extLst>
            </p:cNvPr>
            <p:cNvGrpSpPr/>
            <p:nvPr/>
          </p:nvGrpSpPr>
          <p:grpSpPr>
            <a:xfrm>
              <a:off x="14262173" y="3431637"/>
              <a:ext cx="558622" cy="559623"/>
              <a:chOff x="8116888" y="4114801"/>
              <a:chExt cx="885825" cy="887412"/>
            </a:xfrm>
            <a:solidFill>
              <a:schemeClr val="bg1"/>
            </a:solidFill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35348EED-9D48-4C1C-8070-7AE974C87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6888" y="4141788"/>
                <a:ext cx="885825" cy="860425"/>
              </a:xfrm>
              <a:custGeom>
                <a:avLst/>
                <a:gdLst>
                  <a:gd name="T0" fmla="*/ 235 w 235"/>
                  <a:gd name="T1" fmla="*/ 18 h 228"/>
                  <a:gd name="T2" fmla="*/ 169 w 235"/>
                  <a:gd name="T3" fmla="*/ 42 h 228"/>
                  <a:gd name="T4" fmla="*/ 143 w 235"/>
                  <a:gd name="T5" fmla="*/ 69 h 228"/>
                  <a:gd name="T6" fmla="*/ 136 w 235"/>
                  <a:gd name="T7" fmla="*/ 69 h 228"/>
                  <a:gd name="T8" fmla="*/ 80 w 235"/>
                  <a:gd name="T9" fmla="*/ 205 h 228"/>
                  <a:gd name="T10" fmla="*/ 141 w 235"/>
                  <a:gd name="T11" fmla="*/ 185 h 228"/>
                  <a:gd name="T12" fmla="*/ 220 w 235"/>
                  <a:gd name="T13" fmla="*/ 228 h 228"/>
                  <a:gd name="T14" fmla="*/ 216 w 235"/>
                  <a:gd name="T15" fmla="*/ 172 h 228"/>
                  <a:gd name="T16" fmla="*/ 210 w 235"/>
                  <a:gd name="T17" fmla="*/ 109 h 228"/>
                  <a:gd name="T18" fmla="*/ 174 w 235"/>
                  <a:gd name="T19" fmla="*/ 78 h 228"/>
                  <a:gd name="T20" fmla="*/ 211 w 235"/>
                  <a:gd name="T21" fmla="*/ 11 h 228"/>
                  <a:gd name="T22" fmla="*/ 225 w 235"/>
                  <a:gd name="T23" fmla="*/ 24 h 228"/>
                  <a:gd name="T24" fmla="*/ 211 w 235"/>
                  <a:gd name="T25" fmla="*/ 11 h 228"/>
                  <a:gd name="T26" fmla="*/ 167 w 235"/>
                  <a:gd name="T27" fmla="*/ 63 h 228"/>
                  <a:gd name="T28" fmla="*/ 126 w 235"/>
                  <a:gd name="T29" fmla="*/ 93 h 228"/>
                  <a:gd name="T30" fmla="*/ 84 w 235"/>
                  <a:gd name="T31" fmla="*/ 76 h 228"/>
                  <a:gd name="T32" fmla="*/ 55 w 235"/>
                  <a:gd name="T33" fmla="*/ 112 h 228"/>
                  <a:gd name="T34" fmla="*/ 68 w 235"/>
                  <a:gd name="T35" fmla="*/ 144 h 228"/>
                  <a:gd name="T36" fmla="*/ 85 w 235"/>
                  <a:gd name="T37" fmla="*/ 140 h 228"/>
                  <a:gd name="T38" fmla="*/ 121 w 235"/>
                  <a:gd name="T39" fmla="*/ 131 h 228"/>
                  <a:gd name="T40" fmla="*/ 129 w 235"/>
                  <a:gd name="T41" fmla="*/ 154 h 228"/>
                  <a:gd name="T42" fmla="*/ 80 w 235"/>
                  <a:gd name="T43" fmla="*/ 69 h 228"/>
                  <a:gd name="T44" fmla="*/ 80 w 235"/>
                  <a:gd name="T45" fmla="*/ 134 h 228"/>
                  <a:gd name="T46" fmla="*/ 57 w 235"/>
                  <a:gd name="T47" fmla="*/ 126 h 228"/>
                  <a:gd name="T48" fmla="*/ 65 w 235"/>
                  <a:gd name="T49" fmla="*/ 106 h 228"/>
                  <a:gd name="T50" fmla="*/ 103 w 235"/>
                  <a:gd name="T51" fmla="*/ 103 h 228"/>
                  <a:gd name="T52" fmla="*/ 128 w 235"/>
                  <a:gd name="T53" fmla="*/ 114 h 228"/>
                  <a:gd name="T54" fmla="*/ 114 w 235"/>
                  <a:gd name="T55" fmla="*/ 133 h 228"/>
                  <a:gd name="T56" fmla="*/ 103 w 235"/>
                  <a:gd name="T57" fmla="*/ 122 h 228"/>
                  <a:gd name="T58" fmla="*/ 126 w 235"/>
                  <a:gd name="T59" fmla="*/ 103 h 228"/>
                  <a:gd name="T60" fmla="*/ 141 w 235"/>
                  <a:gd name="T61" fmla="*/ 76 h 228"/>
                  <a:gd name="T62" fmla="*/ 133 w 235"/>
                  <a:gd name="T63" fmla="*/ 81 h 228"/>
                  <a:gd name="T64" fmla="*/ 80 w 235"/>
                  <a:gd name="T65" fmla="*/ 197 h 228"/>
                  <a:gd name="T66" fmla="*/ 129 w 235"/>
                  <a:gd name="T67" fmla="*/ 73 h 228"/>
                  <a:gd name="T68" fmla="*/ 15 w 235"/>
                  <a:gd name="T69" fmla="*/ 125 h 228"/>
                  <a:gd name="T70" fmla="*/ 133 w 235"/>
                  <a:gd name="T71" fmla="*/ 174 h 228"/>
                  <a:gd name="T72" fmla="*/ 212 w 235"/>
                  <a:gd name="T73" fmla="*/ 220 h 228"/>
                  <a:gd name="T74" fmla="*/ 148 w 235"/>
                  <a:gd name="T75" fmla="*/ 190 h 228"/>
                  <a:gd name="T76" fmla="*/ 181 w 235"/>
                  <a:gd name="T77" fmla="*/ 88 h 228"/>
                  <a:gd name="T78" fmla="*/ 212 w 235"/>
                  <a:gd name="T79" fmla="*/ 149 h 228"/>
                  <a:gd name="T80" fmla="*/ 202 w 235"/>
                  <a:gd name="T81" fmla="*/ 182 h 228"/>
                  <a:gd name="T82" fmla="*/ 137 w 235"/>
                  <a:gd name="T83" fmla="*/ 158 h 228"/>
                  <a:gd name="T84" fmla="*/ 133 w 235"/>
                  <a:gd name="T85" fmla="*/ 98 h 228"/>
                  <a:gd name="T86" fmla="*/ 152 w 235"/>
                  <a:gd name="T87" fmla="*/ 110 h 228"/>
                  <a:gd name="T88" fmla="*/ 164 w 235"/>
                  <a:gd name="T89" fmla="*/ 156 h 228"/>
                  <a:gd name="T90" fmla="*/ 172 w 235"/>
                  <a:gd name="T91" fmla="*/ 100 h 228"/>
                  <a:gd name="T92" fmla="*/ 181 w 235"/>
                  <a:gd name="T93" fmla="*/ 88 h 228"/>
                  <a:gd name="T94" fmla="*/ 175 w 235"/>
                  <a:gd name="T95" fmla="*/ 115 h 228"/>
                  <a:gd name="T96" fmla="*/ 159 w 235"/>
                  <a:gd name="T97" fmla="*/ 123 h 228"/>
                  <a:gd name="T98" fmla="*/ 178 w 235"/>
                  <a:gd name="T99" fmla="*/ 63 h 228"/>
                  <a:gd name="T100" fmla="*/ 184 w 235"/>
                  <a:gd name="T101" fmla="*/ 57 h 228"/>
                  <a:gd name="T102" fmla="*/ 178 w 235"/>
                  <a:gd name="T103" fmla="*/ 6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5" h="228">
                    <a:moveTo>
                      <a:pt x="193" y="66"/>
                    </a:moveTo>
                    <a:cubicBezTo>
                      <a:pt x="230" y="30"/>
                      <a:pt x="230" y="30"/>
                      <a:pt x="230" y="30"/>
                    </a:cubicBezTo>
                    <a:cubicBezTo>
                      <a:pt x="233" y="26"/>
                      <a:pt x="235" y="22"/>
                      <a:pt x="235" y="18"/>
                    </a:cubicBezTo>
                    <a:cubicBezTo>
                      <a:pt x="235" y="8"/>
                      <a:pt x="227" y="0"/>
                      <a:pt x="218" y="0"/>
                    </a:cubicBezTo>
                    <a:cubicBezTo>
                      <a:pt x="213" y="0"/>
                      <a:pt x="209" y="2"/>
                      <a:pt x="206" y="5"/>
                    </a:cubicBezTo>
                    <a:cubicBezTo>
                      <a:pt x="169" y="42"/>
                      <a:pt x="169" y="42"/>
                      <a:pt x="169" y="42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43" y="69"/>
                      <a:pt x="143" y="69"/>
                      <a:pt x="143" y="69"/>
                    </a:cubicBezTo>
                    <a:cubicBezTo>
                      <a:pt x="142" y="69"/>
                      <a:pt x="140" y="69"/>
                      <a:pt x="139" y="69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37" y="69"/>
                      <a:pt x="136" y="69"/>
                      <a:pt x="136" y="69"/>
                    </a:cubicBezTo>
                    <a:cubicBezTo>
                      <a:pt x="121" y="54"/>
                      <a:pt x="101" y="46"/>
                      <a:pt x="80" y="46"/>
                    </a:cubicBezTo>
                    <a:cubicBezTo>
                      <a:pt x="36" y="46"/>
                      <a:pt x="0" y="82"/>
                      <a:pt x="0" y="125"/>
                    </a:cubicBezTo>
                    <a:cubicBezTo>
                      <a:pt x="0" y="169"/>
                      <a:pt x="36" y="205"/>
                      <a:pt x="80" y="205"/>
                    </a:cubicBezTo>
                    <a:cubicBezTo>
                      <a:pt x="102" y="205"/>
                      <a:pt x="122" y="196"/>
                      <a:pt x="137" y="180"/>
                    </a:cubicBezTo>
                    <a:cubicBezTo>
                      <a:pt x="138" y="181"/>
                      <a:pt x="138" y="182"/>
                      <a:pt x="139" y="182"/>
                    </a:cubicBezTo>
                    <a:cubicBezTo>
                      <a:pt x="141" y="185"/>
                      <a:pt x="141" y="185"/>
                      <a:pt x="141" y="185"/>
                    </a:cubicBezTo>
                    <a:cubicBezTo>
                      <a:pt x="138" y="187"/>
                      <a:pt x="137" y="190"/>
                      <a:pt x="137" y="194"/>
                    </a:cubicBezTo>
                    <a:cubicBezTo>
                      <a:pt x="137" y="228"/>
                      <a:pt x="137" y="228"/>
                      <a:pt x="137" y="228"/>
                    </a:cubicBezTo>
                    <a:cubicBezTo>
                      <a:pt x="220" y="228"/>
                      <a:pt x="220" y="228"/>
                      <a:pt x="220" y="228"/>
                    </a:cubicBezTo>
                    <a:cubicBezTo>
                      <a:pt x="220" y="194"/>
                      <a:pt x="220" y="194"/>
                      <a:pt x="220" y="194"/>
                    </a:cubicBezTo>
                    <a:cubicBezTo>
                      <a:pt x="220" y="188"/>
                      <a:pt x="216" y="183"/>
                      <a:pt x="211" y="182"/>
                    </a:cubicBezTo>
                    <a:cubicBezTo>
                      <a:pt x="216" y="172"/>
                      <a:pt x="216" y="172"/>
                      <a:pt x="216" y="172"/>
                    </a:cubicBezTo>
                    <a:cubicBezTo>
                      <a:pt x="219" y="167"/>
                      <a:pt x="220" y="161"/>
                      <a:pt x="220" y="156"/>
                    </a:cubicBezTo>
                    <a:cubicBezTo>
                      <a:pt x="220" y="153"/>
                      <a:pt x="220" y="150"/>
                      <a:pt x="219" y="147"/>
                    </a:cubicBezTo>
                    <a:cubicBezTo>
                      <a:pt x="210" y="109"/>
                      <a:pt x="210" y="109"/>
                      <a:pt x="210" y="109"/>
                    </a:cubicBezTo>
                    <a:cubicBezTo>
                      <a:pt x="209" y="104"/>
                      <a:pt x="207" y="99"/>
                      <a:pt x="203" y="95"/>
                    </a:cubicBezTo>
                    <a:cubicBezTo>
                      <a:pt x="198" y="88"/>
                      <a:pt x="191" y="83"/>
                      <a:pt x="183" y="81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90" y="63"/>
                      <a:pt x="190" y="63"/>
                      <a:pt x="190" y="63"/>
                    </a:cubicBezTo>
                    <a:lnTo>
                      <a:pt x="193" y="66"/>
                    </a:lnTo>
                    <a:close/>
                    <a:moveTo>
                      <a:pt x="211" y="11"/>
                    </a:moveTo>
                    <a:cubicBezTo>
                      <a:pt x="213" y="9"/>
                      <a:pt x="215" y="8"/>
                      <a:pt x="218" y="8"/>
                    </a:cubicBezTo>
                    <a:cubicBezTo>
                      <a:pt x="223" y="8"/>
                      <a:pt x="228" y="12"/>
                      <a:pt x="228" y="18"/>
                    </a:cubicBezTo>
                    <a:cubicBezTo>
                      <a:pt x="228" y="20"/>
                      <a:pt x="227" y="23"/>
                      <a:pt x="225" y="24"/>
                    </a:cubicBezTo>
                    <a:cubicBezTo>
                      <a:pt x="193" y="56"/>
                      <a:pt x="193" y="56"/>
                      <a:pt x="193" y="56"/>
                    </a:cubicBezTo>
                    <a:cubicBezTo>
                      <a:pt x="180" y="42"/>
                      <a:pt x="180" y="42"/>
                      <a:pt x="180" y="42"/>
                    </a:cubicBezTo>
                    <a:lnTo>
                      <a:pt x="211" y="11"/>
                    </a:lnTo>
                    <a:close/>
                    <a:moveTo>
                      <a:pt x="150" y="92"/>
                    </a:moveTo>
                    <a:cubicBezTo>
                      <a:pt x="147" y="90"/>
                      <a:pt x="145" y="89"/>
                      <a:pt x="141" y="88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73" y="69"/>
                      <a:pt x="173" y="69"/>
                      <a:pt x="173" y="69"/>
                    </a:cubicBezTo>
                    <a:lnTo>
                      <a:pt x="150" y="92"/>
                    </a:lnTo>
                    <a:close/>
                    <a:moveTo>
                      <a:pt x="126" y="93"/>
                    </a:move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88"/>
                      <a:pt x="98" y="76"/>
                      <a:pt x="84" y="76"/>
                    </a:cubicBezTo>
                    <a:cubicBezTo>
                      <a:pt x="69" y="76"/>
                      <a:pt x="57" y="88"/>
                      <a:pt x="57" y="103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8"/>
                      <a:pt x="56" y="110"/>
                      <a:pt x="55" y="112"/>
                    </a:cubicBezTo>
                    <a:cubicBezTo>
                      <a:pt x="53" y="116"/>
                      <a:pt x="53" y="116"/>
                      <a:pt x="53" y="116"/>
                    </a:cubicBezTo>
                    <a:cubicBezTo>
                      <a:pt x="51" y="119"/>
                      <a:pt x="50" y="122"/>
                      <a:pt x="50" y="126"/>
                    </a:cubicBezTo>
                    <a:cubicBezTo>
                      <a:pt x="50" y="136"/>
                      <a:pt x="58" y="144"/>
                      <a:pt x="68" y="144"/>
                    </a:cubicBezTo>
                    <a:cubicBezTo>
                      <a:pt x="70" y="144"/>
                      <a:pt x="70" y="144"/>
                      <a:pt x="70" y="144"/>
                    </a:cubicBezTo>
                    <a:cubicBezTo>
                      <a:pt x="74" y="144"/>
                      <a:pt x="79" y="143"/>
                      <a:pt x="83" y="141"/>
                    </a:cubicBezTo>
                    <a:cubicBezTo>
                      <a:pt x="85" y="140"/>
                      <a:pt x="85" y="140"/>
                      <a:pt x="85" y="140"/>
                    </a:cubicBezTo>
                    <a:cubicBezTo>
                      <a:pt x="88" y="147"/>
                      <a:pt x="95" y="152"/>
                      <a:pt x="103" y="152"/>
                    </a:cubicBezTo>
                    <a:cubicBezTo>
                      <a:pt x="113" y="152"/>
                      <a:pt x="121" y="143"/>
                      <a:pt x="121" y="133"/>
                    </a:cubicBezTo>
                    <a:cubicBezTo>
                      <a:pt x="121" y="132"/>
                      <a:pt x="121" y="132"/>
                      <a:pt x="121" y="131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9" y="125"/>
                      <a:pt x="129" y="127"/>
                      <a:pt x="129" y="129"/>
                    </a:cubicBezTo>
                    <a:cubicBezTo>
                      <a:pt x="129" y="154"/>
                      <a:pt x="129" y="154"/>
                      <a:pt x="129" y="154"/>
                    </a:cubicBezTo>
                    <a:cubicBezTo>
                      <a:pt x="119" y="171"/>
                      <a:pt x="100" y="182"/>
                      <a:pt x="80" y="182"/>
                    </a:cubicBezTo>
                    <a:cubicBezTo>
                      <a:pt x="49" y="182"/>
                      <a:pt x="23" y="157"/>
                      <a:pt x="23" y="125"/>
                    </a:cubicBezTo>
                    <a:cubicBezTo>
                      <a:pt x="23" y="94"/>
                      <a:pt x="49" y="69"/>
                      <a:pt x="80" y="69"/>
                    </a:cubicBezTo>
                    <a:cubicBezTo>
                      <a:pt x="98" y="69"/>
                      <a:pt x="116" y="78"/>
                      <a:pt x="126" y="93"/>
                    </a:cubicBezTo>
                    <a:close/>
                    <a:moveTo>
                      <a:pt x="84" y="132"/>
                    </a:moveTo>
                    <a:cubicBezTo>
                      <a:pt x="80" y="134"/>
                      <a:pt x="80" y="134"/>
                      <a:pt x="80" y="134"/>
                    </a:cubicBezTo>
                    <a:cubicBezTo>
                      <a:pt x="77" y="136"/>
                      <a:pt x="73" y="137"/>
                      <a:pt x="70" y="137"/>
                    </a:cubicBezTo>
                    <a:cubicBezTo>
                      <a:pt x="68" y="137"/>
                      <a:pt x="68" y="137"/>
                      <a:pt x="68" y="137"/>
                    </a:cubicBezTo>
                    <a:cubicBezTo>
                      <a:pt x="62" y="137"/>
                      <a:pt x="57" y="132"/>
                      <a:pt x="57" y="126"/>
                    </a:cubicBezTo>
                    <a:cubicBezTo>
                      <a:pt x="57" y="124"/>
                      <a:pt x="58" y="122"/>
                      <a:pt x="59" y="120"/>
                    </a:cubicBezTo>
                    <a:cubicBezTo>
                      <a:pt x="62" y="116"/>
                      <a:pt x="62" y="116"/>
                      <a:pt x="62" y="116"/>
                    </a:cubicBezTo>
                    <a:cubicBezTo>
                      <a:pt x="64" y="113"/>
                      <a:pt x="65" y="109"/>
                      <a:pt x="65" y="106"/>
                    </a:cubicBezTo>
                    <a:cubicBezTo>
                      <a:pt x="65" y="103"/>
                      <a:pt x="65" y="103"/>
                      <a:pt x="65" y="103"/>
                    </a:cubicBezTo>
                    <a:cubicBezTo>
                      <a:pt x="65" y="92"/>
                      <a:pt x="73" y="84"/>
                      <a:pt x="84" y="84"/>
                    </a:cubicBezTo>
                    <a:cubicBezTo>
                      <a:pt x="94" y="84"/>
                      <a:pt x="103" y="92"/>
                      <a:pt x="103" y="103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92" y="114"/>
                      <a:pt x="84" y="122"/>
                      <a:pt x="84" y="132"/>
                    </a:cubicBezTo>
                    <a:close/>
                    <a:moveTo>
                      <a:pt x="128" y="114"/>
                    </a:move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4" y="131"/>
                      <a:pt x="114" y="132"/>
                      <a:pt x="114" y="133"/>
                    </a:cubicBezTo>
                    <a:cubicBezTo>
                      <a:pt x="114" y="139"/>
                      <a:pt x="109" y="144"/>
                      <a:pt x="103" y="144"/>
                    </a:cubicBezTo>
                    <a:cubicBezTo>
                      <a:pt x="96" y="144"/>
                      <a:pt x="91" y="139"/>
                      <a:pt x="91" y="133"/>
                    </a:cubicBezTo>
                    <a:cubicBezTo>
                      <a:pt x="91" y="127"/>
                      <a:pt x="96" y="122"/>
                      <a:pt x="103" y="122"/>
                    </a:cubicBezTo>
                    <a:cubicBezTo>
                      <a:pt x="103" y="122"/>
                      <a:pt x="104" y="122"/>
                      <a:pt x="105" y="122"/>
                    </a:cubicBezTo>
                    <a:cubicBezTo>
                      <a:pt x="107" y="122"/>
                      <a:pt x="107" y="122"/>
                      <a:pt x="107" y="122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7" y="107"/>
                      <a:pt x="128" y="110"/>
                      <a:pt x="128" y="114"/>
                    </a:cubicBezTo>
                    <a:close/>
                    <a:moveTo>
                      <a:pt x="139" y="76"/>
                    </a:moveTo>
                    <a:cubicBezTo>
                      <a:pt x="140" y="76"/>
                      <a:pt x="140" y="76"/>
                      <a:pt x="141" y="76"/>
                    </a:cubicBezTo>
                    <a:cubicBezTo>
                      <a:pt x="142" y="77"/>
                      <a:pt x="142" y="77"/>
                      <a:pt x="142" y="77"/>
                    </a:cubicBezTo>
                    <a:cubicBezTo>
                      <a:pt x="134" y="85"/>
                      <a:pt x="134" y="85"/>
                      <a:pt x="134" y="85"/>
                    </a:cubicBezTo>
                    <a:cubicBezTo>
                      <a:pt x="133" y="84"/>
                      <a:pt x="133" y="83"/>
                      <a:pt x="133" y="81"/>
                    </a:cubicBezTo>
                    <a:cubicBezTo>
                      <a:pt x="133" y="78"/>
                      <a:pt x="135" y="76"/>
                      <a:pt x="138" y="76"/>
                    </a:cubicBezTo>
                    <a:lnTo>
                      <a:pt x="139" y="76"/>
                    </a:lnTo>
                    <a:close/>
                    <a:moveTo>
                      <a:pt x="80" y="197"/>
                    </a:moveTo>
                    <a:cubicBezTo>
                      <a:pt x="40" y="197"/>
                      <a:pt x="8" y="165"/>
                      <a:pt x="8" y="125"/>
                    </a:cubicBezTo>
                    <a:cubicBezTo>
                      <a:pt x="8" y="86"/>
                      <a:pt x="40" y="53"/>
                      <a:pt x="80" y="53"/>
                    </a:cubicBezTo>
                    <a:cubicBezTo>
                      <a:pt x="98" y="53"/>
                      <a:pt x="115" y="60"/>
                      <a:pt x="129" y="73"/>
                    </a:cubicBezTo>
                    <a:cubicBezTo>
                      <a:pt x="127" y="75"/>
                      <a:pt x="126" y="77"/>
                      <a:pt x="125" y="80"/>
                    </a:cubicBezTo>
                    <a:cubicBezTo>
                      <a:pt x="113" y="68"/>
                      <a:pt x="97" y="61"/>
                      <a:pt x="80" y="61"/>
                    </a:cubicBezTo>
                    <a:cubicBezTo>
                      <a:pt x="44" y="61"/>
                      <a:pt x="15" y="90"/>
                      <a:pt x="15" y="125"/>
                    </a:cubicBezTo>
                    <a:cubicBezTo>
                      <a:pt x="15" y="161"/>
                      <a:pt x="44" y="190"/>
                      <a:pt x="80" y="190"/>
                    </a:cubicBezTo>
                    <a:cubicBezTo>
                      <a:pt x="99" y="190"/>
                      <a:pt x="118" y="181"/>
                      <a:pt x="130" y="166"/>
                    </a:cubicBezTo>
                    <a:cubicBezTo>
                      <a:pt x="131" y="169"/>
                      <a:pt x="132" y="171"/>
                      <a:pt x="133" y="174"/>
                    </a:cubicBezTo>
                    <a:cubicBezTo>
                      <a:pt x="119" y="189"/>
                      <a:pt x="100" y="197"/>
                      <a:pt x="80" y="197"/>
                    </a:cubicBezTo>
                    <a:close/>
                    <a:moveTo>
                      <a:pt x="212" y="194"/>
                    </a:moveTo>
                    <a:cubicBezTo>
                      <a:pt x="212" y="220"/>
                      <a:pt x="212" y="220"/>
                      <a:pt x="212" y="220"/>
                    </a:cubicBezTo>
                    <a:cubicBezTo>
                      <a:pt x="144" y="220"/>
                      <a:pt x="144" y="220"/>
                      <a:pt x="144" y="220"/>
                    </a:cubicBezTo>
                    <a:cubicBezTo>
                      <a:pt x="144" y="194"/>
                      <a:pt x="144" y="194"/>
                      <a:pt x="144" y="194"/>
                    </a:cubicBezTo>
                    <a:cubicBezTo>
                      <a:pt x="144" y="191"/>
                      <a:pt x="146" y="190"/>
                      <a:pt x="148" y="190"/>
                    </a:cubicBezTo>
                    <a:cubicBezTo>
                      <a:pt x="209" y="190"/>
                      <a:pt x="209" y="190"/>
                      <a:pt x="209" y="190"/>
                    </a:cubicBezTo>
                    <a:cubicBezTo>
                      <a:pt x="211" y="190"/>
                      <a:pt x="212" y="191"/>
                      <a:pt x="212" y="194"/>
                    </a:cubicBezTo>
                    <a:close/>
                    <a:moveTo>
                      <a:pt x="181" y="88"/>
                    </a:moveTo>
                    <a:cubicBezTo>
                      <a:pt x="188" y="90"/>
                      <a:pt x="193" y="94"/>
                      <a:pt x="197" y="99"/>
                    </a:cubicBezTo>
                    <a:cubicBezTo>
                      <a:pt x="200" y="103"/>
                      <a:pt x="202" y="106"/>
                      <a:pt x="203" y="111"/>
                    </a:cubicBezTo>
                    <a:cubicBezTo>
                      <a:pt x="212" y="149"/>
                      <a:pt x="212" y="149"/>
                      <a:pt x="212" y="149"/>
                    </a:cubicBezTo>
                    <a:cubicBezTo>
                      <a:pt x="212" y="151"/>
                      <a:pt x="212" y="153"/>
                      <a:pt x="212" y="156"/>
                    </a:cubicBezTo>
                    <a:cubicBezTo>
                      <a:pt x="212" y="160"/>
                      <a:pt x="211" y="164"/>
                      <a:pt x="209" y="168"/>
                    </a:cubicBezTo>
                    <a:cubicBezTo>
                      <a:pt x="202" y="182"/>
                      <a:pt x="202" y="182"/>
                      <a:pt x="202" y="182"/>
                    </a:cubicBezTo>
                    <a:cubicBezTo>
                      <a:pt x="150" y="182"/>
                      <a:pt x="150" y="182"/>
                      <a:pt x="150" y="182"/>
                    </a:cubicBezTo>
                    <a:cubicBezTo>
                      <a:pt x="144" y="177"/>
                      <a:pt x="144" y="177"/>
                      <a:pt x="144" y="177"/>
                    </a:cubicBezTo>
                    <a:cubicBezTo>
                      <a:pt x="139" y="172"/>
                      <a:pt x="137" y="165"/>
                      <a:pt x="137" y="158"/>
                    </a:cubicBezTo>
                    <a:cubicBezTo>
                      <a:pt x="137" y="129"/>
                      <a:pt x="137" y="129"/>
                      <a:pt x="137" y="129"/>
                    </a:cubicBezTo>
                    <a:cubicBezTo>
                      <a:pt x="137" y="119"/>
                      <a:pt x="135" y="109"/>
                      <a:pt x="133" y="99"/>
                    </a:cubicBezTo>
                    <a:cubicBezTo>
                      <a:pt x="133" y="99"/>
                      <a:pt x="133" y="98"/>
                      <a:pt x="133" y="98"/>
                    </a:cubicBezTo>
                    <a:cubicBezTo>
                      <a:pt x="133" y="96"/>
                      <a:pt x="134" y="95"/>
                      <a:pt x="136" y="95"/>
                    </a:cubicBezTo>
                    <a:cubicBezTo>
                      <a:pt x="137" y="95"/>
                      <a:pt x="137" y="95"/>
                      <a:pt x="137" y="95"/>
                    </a:cubicBezTo>
                    <a:cubicBezTo>
                      <a:pt x="145" y="95"/>
                      <a:pt x="152" y="102"/>
                      <a:pt x="152" y="110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33"/>
                      <a:pt x="155" y="142"/>
                      <a:pt x="160" y="150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80" y="122"/>
                      <a:pt x="180" y="122"/>
                      <a:pt x="180" y="122"/>
                    </a:cubicBezTo>
                    <a:cubicBezTo>
                      <a:pt x="182" y="120"/>
                      <a:pt x="182" y="117"/>
                      <a:pt x="182" y="115"/>
                    </a:cubicBezTo>
                    <a:cubicBezTo>
                      <a:pt x="182" y="108"/>
                      <a:pt x="178" y="102"/>
                      <a:pt x="172" y="100"/>
                    </a:cubicBezTo>
                    <a:cubicBezTo>
                      <a:pt x="158" y="94"/>
                      <a:pt x="158" y="94"/>
                      <a:pt x="158" y="94"/>
                    </a:cubicBezTo>
                    <a:cubicBezTo>
                      <a:pt x="168" y="84"/>
                      <a:pt x="168" y="84"/>
                      <a:pt x="168" y="84"/>
                    </a:cubicBezTo>
                    <a:lnTo>
                      <a:pt x="181" y="88"/>
                    </a:lnTo>
                    <a:close/>
                    <a:moveTo>
                      <a:pt x="158" y="103"/>
                    </a:moveTo>
                    <a:cubicBezTo>
                      <a:pt x="169" y="107"/>
                      <a:pt x="169" y="107"/>
                      <a:pt x="169" y="107"/>
                    </a:cubicBezTo>
                    <a:cubicBezTo>
                      <a:pt x="172" y="108"/>
                      <a:pt x="175" y="111"/>
                      <a:pt x="175" y="115"/>
                    </a:cubicBezTo>
                    <a:cubicBezTo>
                      <a:pt x="175" y="116"/>
                      <a:pt x="174" y="118"/>
                      <a:pt x="174" y="119"/>
                    </a:cubicBezTo>
                    <a:cubicBezTo>
                      <a:pt x="163" y="140"/>
                      <a:pt x="163" y="140"/>
                      <a:pt x="163" y="140"/>
                    </a:cubicBezTo>
                    <a:cubicBezTo>
                      <a:pt x="161" y="135"/>
                      <a:pt x="159" y="129"/>
                      <a:pt x="159" y="123"/>
                    </a:cubicBezTo>
                    <a:cubicBezTo>
                      <a:pt x="159" y="110"/>
                      <a:pt x="159" y="110"/>
                      <a:pt x="159" y="110"/>
                    </a:cubicBezTo>
                    <a:cubicBezTo>
                      <a:pt x="159" y="108"/>
                      <a:pt x="159" y="105"/>
                      <a:pt x="158" y="103"/>
                    </a:cubicBezTo>
                    <a:close/>
                    <a:moveTo>
                      <a:pt x="178" y="63"/>
                    </a:moveTo>
                    <a:cubicBezTo>
                      <a:pt x="172" y="57"/>
                      <a:pt x="172" y="57"/>
                      <a:pt x="172" y="57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84" y="57"/>
                      <a:pt x="184" y="57"/>
                      <a:pt x="184" y="57"/>
                    </a:cubicBezTo>
                    <a:lnTo>
                      <a:pt x="178" y="63"/>
                    </a:lnTo>
                    <a:close/>
                    <a:moveTo>
                      <a:pt x="178" y="63"/>
                    </a:moveTo>
                    <a:cubicBezTo>
                      <a:pt x="178" y="63"/>
                      <a:pt x="178" y="63"/>
                      <a:pt x="178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D4876CE-8D78-4404-B3D1-3C10E96DD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88350" y="4514851"/>
                <a:ext cx="85725" cy="87313"/>
              </a:xfrm>
              <a:custGeom>
                <a:avLst/>
                <a:gdLst>
                  <a:gd name="T0" fmla="*/ 12 w 23"/>
                  <a:gd name="T1" fmla="*/ 0 h 23"/>
                  <a:gd name="T2" fmla="*/ 0 w 23"/>
                  <a:gd name="T3" fmla="*/ 11 h 23"/>
                  <a:gd name="T4" fmla="*/ 12 w 23"/>
                  <a:gd name="T5" fmla="*/ 23 h 23"/>
                  <a:gd name="T6" fmla="*/ 12 w 23"/>
                  <a:gd name="T7" fmla="*/ 15 h 23"/>
                  <a:gd name="T8" fmla="*/ 8 w 23"/>
                  <a:gd name="T9" fmla="*/ 11 h 23"/>
                  <a:gd name="T10" fmla="*/ 12 w 23"/>
                  <a:gd name="T11" fmla="*/ 7 h 23"/>
                  <a:gd name="T12" fmla="*/ 15 w 23"/>
                  <a:gd name="T13" fmla="*/ 11 h 23"/>
                  <a:gd name="T14" fmla="*/ 23 w 23"/>
                  <a:gd name="T15" fmla="*/ 11 h 23"/>
                  <a:gd name="T16" fmla="*/ 12 w 23"/>
                  <a:gd name="T17" fmla="*/ 0 h 23"/>
                  <a:gd name="T18" fmla="*/ 12 w 23"/>
                  <a:gd name="T19" fmla="*/ 0 h 23"/>
                  <a:gd name="T20" fmla="*/ 12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12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0" y="15"/>
                      <a:pt x="8" y="13"/>
                      <a:pt x="8" y="11"/>
                    </a:cubicBezTo>
                    <a:cubicBezTo>
                      <a:pt x="8" y="9"/>
                      <a:pt x="10" y="7"/>
                      <a:pt x="12" y="7"/>
                    </a:cubicBezTo>
                    <a:cubicBezTo>
                      <a:pt x="14" y="7"/>
                      <a:pt x="15" y="9"/>
                      <a:pt x="15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lose/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AC710C9-0D4B-4502-AC2D-328D0B0CB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16913" y="4716463"/>
                <a:ext cx="85725" cy="85725"/>
              </a:xfrm>
              <a:custGeom>
                <a:avLst/>
                <a:gdLst>
                  <a:gd name="T0" fmla="*/ 12 w 23"/>
                  <a:gd name="T1" fmla="*/ 23 h 23"/>
                  <a:gd name="T2" fmla="*/ 23 w 23"/>
                  <a:gd name="T3" fmla="*/ 11 h 23"/>
                  <a:gd name="T4" fmla="*/ 12 w 23"/>
                  <a:gd name="T5" fmla="*/ 0 h 23"/>
                  <a:gd name="T6" fmla="*/ 0 w 23"/>
                  <a:gd name="T7" fmla="*/ 11 h 23"/>
                  <a:gd name="T8" fmla="*/ 12 w 23"/>
                  <a:gd name="T9" fmla="*/ 23 h 23"/>
                  <a:gd name="T10" fmla="*/ 12 w 23"/>
                  <a:gd name="T11" fmla="*/ 7 h 23"/>
                  <a:gd name="T12" fmla="*/ 15 w 23"/>
                  <a:gd name="T13" fmla="*/ 11 h 23"/>
                  <a:gd name="T14" fmla="*/ 12 w 23"/>
                  <a:gd name="T15" fmla="*/ 15 h 23"/>
                  <a:gd name="T16" fmla="*/ 8 w 23"/>
                  <a:gd name="T17" fmla="*/ 11 h 23"/>
                  <a:gd name="T18" fmla="*/ 12 w 23"/>
                  <a:gd name="T19" fmla="*/ 7 h 23"/>
                  <a:gd name="T20" fmla="*/ 12 w 23"/>
                  <a:gd name="T21" fmla="*/ 7 h 23"/>
                  <a:gd name="T22" fmla="*/ 12 w 23"/>
                  <a:gd name="T2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cubicBezTo>
                      <a:pt x="18" y="23"/>
                      <a:pt x="23" y="18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lose/>
                    <a:moveTo>
                      <a:pt x="12" y="7"/>
                    </a:moveTo>
                    <a:cubicBezTo>
                      <a:pt x="14" y="7"/>
                      <a:pt x="15" y="9"/>
                      <a:pt x="15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0" y="15"/>
                      <a:pt x="8" y="13"/>
                      <a:pt x="8" y="11"/>
                    </a:cubicBezTo>
                    <a:cubicBezTo>
                      <a:pt x="8" y="9"/>
                      <a:pt x="10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37301F1-1164-43B5-879F-B1B4B6468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2800" y="4730751"/>
                <a:ext cx="26987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334145-32E2-4BAE-9FD9-8B032F173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2775" y="4602163"/>
                <a:ext cx="26987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53EABF0-EF46-47F1-AF25-5C94EF030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6888" y="4859338"/>
                <a:ext cx="142875" cy="142875"/>
              </a:xfrm>
              <a:custGeom>
                <a:avLst/>
                <a:gdLst>
                  <a:gd name="T0" fmla="*/ 23 w 38"/>
                  <a:gd name="T1" fmla="*/ 8 h 38"/>
                  <a:gd name="T2" fmla="*/ 23 w 38"/>
                  <a:gd name="T3" fmla="*/ 0 h 38"/>
                  <a:gd name="T4" fmla="*/ 15 w 38"/>
                  <a:gd name="T5" fmla="*/ 0 h 38"/>
                  <a:gd name="T6" fmla="*/ 15 w 38"/>
                  <a:gd name="T7" fmla="*/ 8 h 38"/>
                  <a:gd name="T8" fmla="*/ 9 w 38"/>
                  <a:gd name="T9" fmla="*/ 15 h 38"/>
                  <a:gd name="T10" fmla="*/ 0 w 38"/>
                  <a:gd name="T11" fmla="*/ 15 h 38"/>
                  <a:gd name="T12" fmla="*/ 0 w 38"/>
                  <a:gd name="T13" fmla="*/ 23 h 38"/>
                  <a:gd name="T14" fmla="*/ 9 w 38"/>
                  <a:gd name="T15" fmla="*/ 23 h 38"/>
                  <a:gd name="T16" fmla="*/ 15 w 38"/>
                  <a:gd name="T17" fmla="*/ 29 h 38"/>
                  <a:gd name="T18" fmla="*/ 15 w 38"/>
                  <a:gd name="T19" fmla="*/ 38 h 38"/>
                  <a:gd name="T20" fmla="*/ 23 w 38"/>
                  <a:gd name="T21" fmla="*/ 38 h 38"/>
                  <a:gd name="T22" fmla="*/ 23 w 38"/>
                  <a:gd name="T23" fmla="*/ 29 h 38"/>
                  <a:gd name="T24" fmla="*/ 30 w 38"/>
                  <a:gd name="T25" fmla="*/ 23 h 38"/>
                  <a:gd name="T26" fmla="*/ 38 w 38"/>
                  <a:gd name="T27" fmla="*/ 23 h 38"/>
                  <a:gd name="T28" fmla="*/ 38 w 38"/>
                  <a:gd name="T29" fmla="*/ 15 h 38"/>
                  <a:gd name="T30" fmla="*/ 30 w 38"/>
                  <a:gd name="T31" fmla="*/ 15 h 38"/>
                  <a:gd name="T32" fmla="*/ 23 w 38"/>
                  <a:gd name="T33" fmla="*/ 8 h 38"/>
                  <a:gd name="T34" fmla="*/ 19 w 38"/>
                  <a:gd name="T35" fmla="*/ 23 h 38"/>
                  <a:gd name="T36" fmla="*/ 15 w 38"/>
                  <a:gd name="T37" fmla="*/ 19 h 38"/>
                  <a:gd name="T38" fmla="*/ 19 w 38"/>
                  <a:gd name="T39" fmla="*/ 15 h 38"/>
                  <a:gd name="T40" fmla="*/ 23 w 38"/>
                  <a:gd name="T41" fmla="*/ 19 h 38"/>
                  <a:gd name="T42" fmla="*/ 19 w 38"/>
                  <a:gd name="T43" fmla="*/ 23 h 38"/>
                  <a:gd name="T44" fmla="*/ 19 w 38"/>
                  <a:gd name="T45" fmla="*/ 23 h 38"/>
                  <a:gd name="T46" fmla="*/ 19 w 38"/>
                  <a:gd name="T47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38">
                    <a:moveTo>
                      <a:pt x="23" y="8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2" y="9"/>
                      <a:pt x="10" y="12"/>
                      <a:pt x="9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6"/>
                      <a:pt x="12" y="28"/>
                      <a:pt x="15" y="2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28"/>
                      <a:pt x="29" y="26"/>
                      <a:pt x="30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2"/>
                      <a:pt x="26" y="9"/>
                      <a:pt x="23" y="8"/>
                    </a:cubicBezTo>
                    <a:close/>
                    <a:moveTo>
                      <a:pt x="19" y="23"/>
                    </a:moveTo>
                    <a:cubicBezTo>
                      <a:pt x="17" y="23"/>
                      <a:pt x="15" y="21"/>
                      <a:pt x="15" y="19"/>
                    </a:cubicBezTo>
                    <a:cubicBezTo>
                      <a:pt x="15" y="17"/>
                      <a:pt x="17" y="15"/>
                      <a:pt x="19" y="15"/>
                    </a:cubicBezTo>
                    <a:cubicBezTo>
                      <a:pt x="21" y="15"/>
                      <a:pt x="23" y="17"/>
                      <a:pt x="23" y="19"/>
                    </a:cubicBezTo>
                    <a:cubicBezTo>
                      <a:pt x="23" y="21"/>
                      <a:pt x="21" y="23"/>
                      <a:pt x="19" y="23"/>
                    </a:cubicBezTo>
                    <a:close/>
                    <a:moveTo>
                      <a:pt x="19" y="23"/>
                    </a:moveTo>
                    <a:cubicBezTo>
                      <a:pt x="19" y="23"/>
                      <a:pt x="19" y="23"/>
                      <a:pt x="19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C4B4498-F6D2-4623-9E36-6B89266874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6938" y="4916488"/>
                <a:ext cx="85725" cy="85725"/>
              </a:xfrm>
              <a:custGeom>
                <a:avLst/>
                <a:gdLst>
                  <a:gd name="T0" fmla="*/ 12 w 23"/>
                  <a:gd name="T1" fmla="*/ 0 h 23"/>
                  <a:gd name="T2" fmla="*/ 0 w 23"/>
                  <a:gd name="T3" fmla="*/ 11 h 23"/>
                  <a:gd name="T4" fmla="*/ 12 w 23"/>
                  <a:gd name="T5" fmla="*/ 23 h 23"/>
                  <a:gd name="T6" fmla="*/ 23 w 23"/>
                  <a:gd name="T7" fmla="*/ 11 h 23"/>
                  <a:gd name="T8" fmla="*/ 12 w 23"/>
                  <a:gd name="T9" fmla="*/ 0 h 23"/>
                  <a:gd name="T10" fmla="*/ 12 w 23"/>
                  <a:gd name="T11" fmla="*/ 15 h 23"/>
                  <a:gd name="T12" fmla="*/ 8 w 23"/>
                  <a:gd name="T13" fmla="*/ 11 h 23"/>
                  <a:gd name="T14" fmla="*/ 12 w 23"/>
                  <a:gd name="T15" fmla="*/ 8 h 23"/>
                  <a:gd name="T16" fmla="*/ 15 w 23"/>
                  <a:gd name="T17" fmla="*/ 11 h 23"/>
                  <a:gd name="T18" fmla="*/ 12 w 23"/>
                  <a:gd name="T19" fmla="*/ 15 h 23"/>
                  <a:gd name="T20" fmla="*/ 12 w 23"/>
                  <a:gd name="T21" fmla="*/ 15 h 23"/>
                  <a:gd name="T22" fmla="*/ 12 w 23"/>
                  <a:gd name="T23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12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ubicBezTo>
                      <a:pt x="18" y="23"/>
                      <a:pt x="23" y="18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lose/>
                    <a:moveTo>
                      <a:pt x="12" y="15"/>
                    </a:moveTo>
                    <a:cubicBezTo>
                      <a:pt x="10" y="15"/>
                      <a:pt x="8" y="13"/>
                      <a:pt x="8" y="11"/>
                    </a:cubicBezTo>
                    <a:cubicBezTo>
                      <a:pt x="8" y="9"/>
                      <a:pt x="10" y="8"/>
                      <a:pt x="12" y="8"/>
                    </a:cubicBezTo>
                    <a:cubicBezTo>
                      <a:pt x="14" y="8"/>
                      <a:pt x="15" y="9"/>
                      <a:pt x="15" y="11"/>
                    </a:cubicBezTo>
                    <a:cubicBezTo>
                      <a:pt x="15" y="13"/>
                      <a:pt x="14" y="15"/>
                      <a:pt x="12" y="15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5"/>
                      <a:pt x="12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BCDDB60-91E0-4084-AD68-4B78EF4C89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6888" y="4229101"/>
                <a:ext cx="85725" cy="85725"/>
              </a:xfrm>
              <a:custGeom>
                <a:avLst/>
                <a:gdLst>
                  <a:gd name="T0" fmla="*/ 12 w 23"/>
                  <a:gd name="T1" fmla="*/ 23 h 23"/>
                  <a:gd name="T2" fmla="*/ 23 w 23"/>
                  <a:gd name="T3" fmla="*/ 11 h 23"/>
                  <a:gd name="T4" fmla="*/ 12 w 23"/>
                  <a:gd name="T5" fmla="*/ 0 h 23"/>
                  <a:gd name="T6" fmla="*/ 0 w 23"/>
                  <a:gd name="T7" fmla="*/ 11 h 23"/>
                  <a:gd name="T8" fmla="*/ 12 w 23"/>
                  <a:gd name="T9" fmla="*/ 23 h 23"/>
                  <a:gd name="T10" fmla="*/ 12 w 23"/>
                  <a:gd name="T11" fmla="*/ 8 h 23"/>
                  <a:gd name="T12" fmla="*/ 15 w 23"/>
                  <a:gd name="T13" fmla="*/ 11 h 23"/>
                  <a:gd name="T14" fmla="*/ 12 w 23"/>
                  <a:gd name="T15" fmla="*/ 15 h 23"/>
                  <a:gd name="T16" fmla="*/ 8 w 23"/>
                  <a:gd name="T17" fmla="*/ 11 h 23"/>
                  <a:gd name="T18" fmla="*/ 12 w 23"/>
                  <a:gd name="T19" fmla="*/ 8 h 23"/>
                  <a:gd name="T20" fmla="*/ 12 w 23"/>
                  <a:gd name="T21" fmla="*/ 8 h 23"/>
                  <a:gd name="T22" fmla="*/ 12 w 23"/>
                  <a:gd name="T2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cubicBezTo>
                      <a:pt x="18" y="23"/>
                      <a:pt x="23" y="18"/>
                      <a:pt x="23" y="11"/>
                    </a:cubicBezTo>
                    <a:cubicBezTo>
                      <a:pt x="23" y="5"/>
                      <a:pt x="18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lose/>
                    <a:moveTo>
                      <a:pt x="12" y="8"/>
                    </a:moveTo>
                    <a:cubicBezTo>
                      <a:pt x="14" y="8"/>
                      <a:pt x="15" y="9"/>
                      <a:pt x="15" y="11"/>
                    </a:cubicBezTo>
                    <a:cubicBezTo>
                      <a:pt x="15" y="14"/>
                      <a:pt x="14" y="15"/>
                      <a:pt x="12" y="15"/>
                    </a:cubicBezTo>
                    <a:cubicBezTo>
                      <a:pt x="10" y="15"/>
                      <a:pt x="8" y="14"/>
                      <a:pt x="8" y="11"/>
                    </a:cubicBezTo>
                    <a:cubicBezTo>
                      <a:pt x="8" y="9"/>
                      <a:pt x="10" y="8"/>
                      <a:pt x="12" y="8"/>
                    </a:cubicBezTo>
                    <a:close/>
                    <a:moveTo>
                      <a:pt x="12" y="8"/>
                    </a:moveTo>
                    <a:cubicBezTo>
                      <a:pt x="12" y="8"/>
                      <a:pt x="12" y="8"/>
                      <a:pt x="12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38A8497-99A7-4BC8-B1A5-BD5973387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7100" y="4114801"/>
                <a:ext cx="198437" cy="200025"/>
              </a:xfrm>
              <a:custGeom>
                <a:avLst/>
                <a:gdLst>
                  <a:gd name="T0" fmla="*/ 11 w 53"/>
                  <a:gd name="T1" fmla="*/ 37 h 53"/>
                  <a:gd name="T2" fmla="*/ 5 w 53"/>
                  <a:gd name="T3" fmla="*/ 42 h 53"/>
                  <a:gd name="T4" fmla="*/ 10 w 53"/>
                  <a:gd name="T5" fmla="*/ 48 h 53"/>
                  <a:gd name="T6" fmla="*/ 16 w 53"/>
                  <a:gd name="T7" fmla="*/ 42 h 53"/>
                  <a:gd name="T8" fmla="*/ 23 w 53"/>
                  <a:gd name="T9" fmla="*/ 45 h 53"/>
                  <a:gd name="T10" fmla="*/ 23 w 53"/>
                  <a:gd name="T11" fmla="*/ 53 h 53"/>
                  <a:gd name="T12" fmla="*/ 30 w 53"/>
                  <a:gd name="T13" fmla="*/ 53 h 53"/>
                  <a:gd name="T14" fmla="*/ 30 w 53"/>
                  <a:gd name="T15" fmla="*/ 45 h 53"/>
                  <a:gd name="T16" fmla="*/ 37 w 53"/>
                  <a:gd name="T17" fmla="*/ 42 h 53"/>
                  <a:gd name="T18" fmla="*/ 43 w 53"/>
                  <a:gd name="T19" fmla="*/ 48 h 53"/>
                  <a:gd name="T20" fmla="*/ 48 w 53"/>
                  <a:gd name="T21" fmla="*/ 42 h 53"/>
                  <a:gd name="T22" fmla="*/ 42 w 53"/>
                  <a:gd name="T23" fmla="*/ 37 h 53"/>
                  <a:gd name="T24" fmla="*/ 45 w 53"/>
                  <a:gd name="T25" fmla="*/ 30 h 53"/>
                  <a:gd name="T26" fmla="*/ 53 w 53"/>
                  <a:gd name="T27" fmla="*/ 30 h 53"/>
                  <a:gd name="T28" fmla="*/ 53 w 53"/>
                  <a:gd name="T29" fmla="*/ 23 h 53"/>
                  <a:gd name="T30" fmla="*/ 45 w 53"/>
                  <a:gd name="T31" fmla="*/ 23 h 53"/>
                  <a:gd name="T32" fmla="*/ 42 w 53"/>
                  <a:gd name="T33" fmla="*/ 16 h 53"/>
                  <a:gd name="T34" fmla="*/ 48 w 53"/>
                  <a:gd name="T35" fmla="*/ 10 h 53"/>
                  <a:gd name="T36" fmla="*/ 43 w 53"/>
                  <a:gd name="T37" fmla="*/ 5 h 53"/>
                  <a:gd name="T38" fmla="*/ 37 w 53"/>
                  <a:gd name="T39" fmla="*/ 11 h 53"/>
                  <a:gd name="T40" fmla="*/ 30 w 53"/>
                  <a:gd name="T41" fmla="*/ 8 h 53"/>
                  <a:gd name="T42" fmla="*/ 30 w 53"/>
                  <a:gd name="T43" fmla="*/ 0 h 53"/>
                  <a:gd name="T44" fmla="*/ 23 w 53"/>
                  <a:gd name="T45" fmla="*/ 0 h 53"/>
                  <a:gd name="T46" fmla="*/ 23 w 53"/>
                  <a:gd name="T47" fmla="*/ 8 h 53"/>
                  <a:gd name="T48" fmla="*/ 16 w 53"/>
                  <a:gd name="T49" fmla="*/ 11 h 53"/>
                  <a:gd name="T50" fmla="*/ 10 w 53"/>
                  <a:gd name="T51" fmla="*/ 5 h 53"/>
                  <a:gd name="T52" fmla="*/ 5 w 53"/>
                  <a:gd name="T53" fmla="*/ 10 h 53"/>
                  <a:gd name="T54" fmla="*/ 11 w 53"/>
                  <a:gd name="T55" fmla="*/ 16 h 53"/>
                  <a:gd name="T56" fmla="*/ 8 w 53"/>
                  <a:gd name="T57" fmla="*/ 23 h 53"/>
                  <a:gd name="T58" fmla="*/ 0 w 53"/>
                  <a:gd name="T59" fmla="*/ 23 h 53"/>
                  <a:gd name="T60" fmla="*/ 0 w 53"/>
                  <a:gd name="T61" fmla="*/ 30 h 53"/>
                  <a:gd name="T62" fmla="*/ 8 w 53"/>
                  <a:gd name="T63" fmla="*/ 30 h 53"/>
                  <a:gd name="T64" fmla="*/ 11 w 53"/>
                  <a:gd name="T65" fmla="*/ 37 h 53"/>
                  <a:gd name="T66" fmla="*/ 26 w 53"/>
                  <a:gd name="T67" fmla="*/ 15 h 53"/>
                  <a:gd name="T68" fmla="*/ 38 w 53"/>
                  <a:gd name="T69" fmla="*/ 26 h 53"/>
                  <a:gd name="T70" fmla="*/ 26 w 53"/>
                  <a:gd name="T71" fmla="*/ 38 h 53"/>
                  <a:gd name="T72" fmla="*/ 15 w 53"/>
                  <a:gd name="T73" fmla="*/ 26 h 53"/>
                  <a:gd name="T74" fmla="*/ 26 w 53"/>
                  <a:gd name="T75" fmla="*/ 15 h 53"/>
                  <a:gd name="T76" fmla="*/ 26 w 53"/>
                  <a:gd name="T77" fmla="*/ 15 h 53"/>
                  <a:gd name="T78" fmla="*/ 26 w 53"/>
                  <a:gd name="T79" fmla="*/ 1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" h="53">
                    <a:moveTo>
                      <a:pt x="11" y="37"/>
                    </a:moveTo>
                    <a:cubicBezTo>
                      <a:pt x="5" y="42"/>
                      <a:pt x="5" y="42"/>
                      <a:pt x="5" y="42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20" y="44"/>
                      <a:pt x="23" y="4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3" y="44"/>
                      <a:pt x="35" y="43"/>
                      <a:pt x="37" y="42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4" y="35"/>
                      <a:pt x="44" y="33"/>
                      <a:pt x="45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0"/>
                      <a:pt x="44" y="18"/>
                      <a:pt x="42" y="16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9"/>
                      <a:pt x="33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0" y="8"/>
                      <a:pt x="18" y="9"/>
                      <a:pt x="16" y="1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9" y="18"/>
                      <a:pt x="8" y="20"/>
                      <a:pt x="8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3"/>
                      <a:pt x="9" y="35"/>
                      <a:pt x="11" y="37"/>
                    </a:cubicBezTo>
                    <a:close/>
                    <a:moveTo>
                      <a:pt x="26" y="15"/>
                    </a:moveTo>
                    <a:cubicBezTo>
                      <a:pt x="33" y="15"/>
                      <a:pt x="38" y="20"/>
                      <a:pt x="38" y="26"/>
                    </a:cubicBezTo>
                    <a:cubicBezTo>
                      <a:pt x="38" y="33"/>
                      <a:pt x="33" y="38"/>
                      <a:pt x="26" y="38"/>
                    </a:cubicBezTo>
                    <a:cubicBezTo>
                      <a:pt x="20" y="38"/>
                      <a:pt x="15" y="33"/>
                      <a:pt x="15" y="26"/>
                    </a:cubicBezTo>
                    <a:cubicBezTo>
                      <a:pt x="15" y="20"/>
                      <a:pt x="20" y="15"/>
                      <a:pt x="26" y="15"/>
                    </a:cubicBezTo>
                    <a:close/>
                    <a:moveTo>
                      <a:pt x="26" y="15"/>
                    </a:moveTo>
                    <a:cubicBezTo>
                      <a:pt x="26" y="15"/>
                      <a:pt x="26" y="15"/>
                      <a:pt x="26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Open Sans" panose="020B0606030504020204" pitchFamily="34" charset="0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AD4E4C6-A2A1-4043-9058-67EFCCA20CA0}"/>
                </a:ext>
              </a:extLst>
            </p:cNvPr>
            <p:cNvGrpSpPr/>
            <p:nvPr/>
          </p:nvGrpSpPr>
          <p:grpSpPr>
            <a:xfrm>
              <a:off x="13275387" y="4322196"/>
              <a:ext cx="2455991" cy="3337128"/>
              <a:chOff x="731613" y="2789256"/>
              <a:chExt cx="2455991" cy="3337128"/>
            </a:xfrm>
          </p:grpSpPr>
          <p:sp>
            <p:nvSpPr>
              <p:cNvPr id="79" name="Shape 1155">
                <a:extLst>
                  <a:ext uri="{FF2B5EF4-FFF2-40B4-BE49-F238E27FC236}">
                    <a16:creationId xmlns:a16="http://schemas.microsoft.com/office/drawing/2014/main" id="{F0F57D70-EF20-45A1-AF97-33D846A9B63A}"/>
                  </a:ext>
                </a:extLst>
              </p:cNvPr>
              <p:cNvSpPr/>
              <p:nvPr/>
            </p:nvSpPr>
            <p:spPr>
              <a:xfrm>
                <a:off x="775680" y="3074266"/>
                <a:ext cx="2411924" cy="30521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Allows equitable access to genomic tests. 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Prevention or early detection of cancers can save resources.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Genomics-prepared workforce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r>
                  <a:rPr lang="en-US" sz="1300" dirty="0">
                    <a:solidFill>
                      <a:schemeClr val="bg1"/>
                    </a:solidFill>
                    <a:latin typeface="Open Sans" panose="020B0606030504020204" pitchFamily="34" charset="0"/>
                    <a:cs typeface="Open Sans" panose="020B0606030504020204" pitchFamily="34" charset="0"/>
                  </a:rPr>
                  <a:t>Research and future developments</a:t>
                </a:r>
              </a:p>
              <a:p>
                <a:pPr algn="ctr">
                  <a:lnSpc>
                    <a:spcPts val="1800"/>
                  </a:lnSpc>
                  <a:spcBef>
                    <a:spcPts val="0"/>
                  </a:spcBef>
                </a:pPr>
                <a:endParaRPr lang="en-US" sz="1300" dirty="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0" name="Shape 1155">
                <a:extLst>
                  <a:ext uri="{FF2B5EF4-FFF2-40B4-BE49-F238E27FC236}">
                    <a16:creationId xmlns:a16="http://schemas.microsoft.com/office/drawing/2014/main" id="{0C7138A7-C69D-4F63-8888-7FECED0A4FB4}"/>
                  </a:ext>
                </a:extLst>
              </p:cNvPr>
              <p:cNvSpPr/>
              <p:nvPr/>
            </p:nvSpPr>
            <p:spPr>
              <a:xfrm>
                <a:off x="731613" y="2789256"/>
                <a:ext cx="2389034" cy="3334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 algn="ctr">
                  <a:lnSpc>
                    <a:spcPts val="2200"/>
                  </a:lnSpc>
                </a:pPr>
                <a:r>
                  <a:rPr lang="en-US" sz="1800" b="1" dirty="0" err="1">
                    <a:solidFill>
                      <a:schemeClr val="bg1"/>
                    </a:solidFill>
                    <a:latin typeface="Open Sans" panose="020B0606030504020204" pitchFamily="34" charset="0"/>
                  </a:rPr>
                  <a:t>Organisation</a:t>
                </a:r>
                <a:endParaRPr lang="en-US" sz="1800" b="1" dirty="0">
                  <a:solidFill>
                    <a:schemeClr val="bg1"/>
                  </a:solidFill>
                  <a:latin typeface="Open Sans" panose="020B0606030504020204" pitchFamily="34" charset="0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191D2528-81A0-4A22-A00F-B239DA5FF193}"/>
                  </a:ext>
                </a:extLst>
              </p:cNvPr>
              <p:cNvCxnSpPr/>
              <p:nvPr/>
            </p:nvCxnSpPr>
            <p:spPr>
              <a:xfrm>
                <a:off x="1650261" y="3544373"/>
                <a:ext cx="662762" cy="0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Oval 90"/>
            <p:cNvSpPr/>
            <p:nvPr/>
          </p:nvSpPr>
          <p:spPr>
            <a:xfrm>
              <a:off x="14029708" y="3286537"/>
              <a:ext cx="791087" cy="816173"/>
            </a:xfrm>
            <a:prstGeom prst="ellipse">
              <a:avLst/>
            </a:prstGeom>
            <a:solidFill>
              <a:srgbClr val="604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277"/>
            <p:cNvSpPr>
              <a:spLocks noEditPoints="1"/>
            </p:cNvSpPr>
            <p:nvPr/>
          </p:nvSpPr>
          <p:spPr bwMode="auto">
            <a:xfrm>
              <a:off x="13979612" y="3254914"/>
              <a:ext cx="1069683" cy="963553"/>
            </a:xfrm>
            <a:custGeom>
              <a:avLst/>
              <a:gdLst>
                <a:gd name="T0" fmla="*/ 24 w 176"/>
                <a:gd name="T1" fmla="*/ 86 h 178"/>
                <a:gd name="T2" fmla="*/ 40 w 176"/>
                <a:gd name="T3" fmla="*/ 86 h 178"/>
                <a:gd name="T4" fmla="*/ 52 w 176"/>
                <a:gd name="T5" fmla="*/ 154 h 178"/>
                <a:gd name="T6" fmla="*/ 60 w 176"/>
                <a:gd name="T7" fmla="*/ 162 h 178"/>
                <a:gd name="T8" fmla="*/ 36 w 176"/>
                <a:gd name="T9" fmla="*/ 154 h 178"/>
                <a:gd name="T10" fmla="*/ 28 w 176"/>
                <a:gd name="T11" fmla="*/ 162 h 178"/>
                <a:gd name="T12" fmla="*/ 36 w 176"/>
                <a:gd name="T13" fmla="*/ 154 h 178"/>
                <a:gd name="T14" fmla="*/ 136 w 176"/>
                <a:gd name="T15" fmla="*/ 86 h 178"/>
                <a:gd name="T16" fmla="*/ 120 w 176"/>
                <a:gd name="T17" fmla="*/ 86 h 178"/>
                <a:gd name="T18" fmla="*/ 124 w 176"/>
                <a:gd name="T19" fmla="*/ 154 h 178"/>
                <a:gd name="T20" fmla="*/ 132 w 176"/>
                <a:gd name="T21" fmla="*/ 162 h 178"/>
                <a:gd name="T22" fmla="*/ 140 w 176"/>
                <a:gd name="T23" fmla="*/ 118 h 178"/>
                <a:gd name="T24" fmla="*/ 144 w 176"/>
                <a:gd name="T25" fmla="*/ 122 h 178"/>
                <a:gd name="T26" fmla="*/ 52 w 176"/>
                <a:gd name="T27" fmla="*/ 82 h 178"/>
                <a:gd name="T28" fmla="*/ 60 w 176"/>
                <a:gd name="T29" fmla="*/ 90 h 178"/>
                <a:gd name="T30" fmla="*/ 108 w 176"/>
                <a:gd name="T31" fmla="*/ 82 h 178"/>
                <a:gd name="T32" fmla="*/ 100 w 176"/>
                <a:gd name="T33" fmla="*/ 90 h 178"/>
                <a:gd name="T34" fmla="*/ 108 w 176"/>
                <a:gd name="T35" fmla="*/ 82 h 178"/>
                <a:gd name="T36" fmla="*/ 144 w 176"/>
                <a:gd name="T37" fmla="*/ 50 h 178"/>
                <a:gd name="T38" fmla="*/ 109 w 176"/>
                <a:gd name="T39" fmla="*/ 3 h 178"/>
                <a:gd name="T40" fmla="*/ 19 w 176"/>
                <a:gd name="T41" fmla="*/ 50 h 178"/>
                <a:gd name="T42" fmla="*/ 0 w 176"/>
                <a:gd name="T43" fmla="*/ 162 h 178"/>
                <a:gd name="T44" fmla="*/ 160 w 176"/>
                <a:gd name="T45" fmla="*/ 162 h 178"/>
                <a:gd name="T46" fmla="*/ 176 w 176"/>
                <a:gd name="T47" fmla="*/ 114 h 178"/>
                <a:gd name="T48" fmla="*/ 152 w 176"/>
                <a:gd name="T49" fmla="*/ 66 h 178"/>
                <a:gd name="T50" fmla="*/ 143 w 176"/>
                <a:gd name="T51" fmla="*/ 66 h 178"/>
                <a:gd name="T52" fmla="*/ 129 w 176"/>
                <a:gd name="T53" fmla="*/ 47 h 178"/>
                <a:gd name="T54" fmla="*/ 129 w 176"/>
                <a:gd name="T55" fmla="*/ 47 h 178"/>
                <a:gd name="T56" fmla="*/ 121 w 176"/>
                <a:gd name="T57" fmla="*/ 16 h 178"/>
                <a:gd name="T58" fmla="*/ 25 w 176"/>
                <a:gd name="T59" fmla="*/ 41 h 178"/>
                <a:gd name="T60" fmla="*/ 16 w 176"/>
                <a:gd name="T61" fmla="*/ 58 h 178"/>
                <a:gd name="T62" fmla="*/ 16 w 176"/>
                <a:gd name="T63" fmla="*/ 66 h 178"/>
                <a:gd name="T64" fmla="*/ 152 w 176"/>
                <a:gd name="T65" fmla="*/ 162 h 178"/>
                <a:gd name="T66" fmla="*/ 8 w 176"/>
                <a:gd name="T67" fmla="*/ 162 h 178"/>
                <a:gd name="T68" fmla="*/ 144 w 176"/>
                <a:gd name="T69" fmla="*/ 74 h 178"/>
                <a:gd name="T70" fmla="*/ 136 w 176"/>
                <a:gd name="T71" fmla="*/ 98 h 178"/>
                <a:gd name="T72" fmla="*/ 136 w 176"/>
                <a:gd name="T73" fmla="*/ 146 h 178"/>
                <a:gd name="T74" fmla="*/ 168 w 176"/>
                <a:gd name="T75" fmla="*/ 130 h 178"/>
                <a:gd name="T76" fmla="*/ 128 w 176"/>
                <a:gd name="T77" fmla="*/ 130 h 178"/>
                <a:gd name="T78" fmla="*/ 160 w 176"/>
                <a:gd name="T79" fmla="*/ 106 h 178"/>
                <a:gd name="T80" fmla="*/ 84 w 176"/>
                <a:gd name="T81" fmla="*/ 154 h 178"/>
                <a:gd name="T82" fmla="*/ 76 w 176"/>
                <a:gd name="T83" fmla="*/ 162 h 178"/>
                <a:gd name="T84" fmla="*/ 84 w 176"/>
                <a:gd name="T85" fmla="*/ 154 h 178"/>
                <a:gd name="T86" fmla="*/ 96 w 176"/>
                <a:gd name="T87" fmla="*/ 158 h 178"/>
                <a:gd name="T88" fmla="*/ 112 w 176"/>
                <a:gd name="T89" fmla="*/ 158 h 178"/>
                <a:gd name="T90" fmla="*/ 76 w 176"/>
                <a:gd name="T91" fmla="*/ 82 h 178"/>
                <a:gd name="T92" fmla="*/ 84 w 176"/>
                <a:gd name="T93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178">
                  <a:moveTo>
                    <a:pt x="36" y="82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26" y="82"/>
                    <a:pt x="24" y="84"/>
                    <a:pt x="24" y="86"/>
                  </a:cubicBezTo>
                  <a:cubicBezTo>
                    <a:pt x="24" y="88"/>
                    <a:pt x="26" y="90"/>
                    <a:pt x="28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8" y="90"/>
                    <a:pt x="40" y="88"/>
                    <a:pt x="40" y="86"/>
                  </a:cubicBezTo>
                  <a:cubicBezTo>
                    <a:pt x="40" y="84"/>
                    <a:pt x="38" y="82"/>
                    <a:pt x="36" y="82"/>
                  </a:cubicBezTo>
                  <a:moveTo>
                    <a:pt x="60" y="154"/>
                  </a:moveTo>
                  <a:cubicBezTo>
                    <a:pt x="52" y="154"/>
                    <a:pt x="52" y="154"/>
                    <a:pt x="52" y="154"/>
                  </a:cubicBezTo>
                  <a:cubicBezTo>
                    <a:pt x="50" y="154"/>
                    <a:pt x="48" y="156"/>
                    <a:pt x="48" y="158"/>
                  </a:cubicBezTo>
                  <a:cubicBezTo>
                    <a:pt x="48" y="160"/>
                    <a:pt x="50" y="162"/>
                    <a:pt x="52" y="162"/>
                  </a:cubicBezTo>
                  <a:cubicBezTo>
                    <a:pt x="60" y="162"/>
                    <a:pt x="60" y="162"/>
                    <a:pt x="60" y="162"/>
                  </a:cubicBezTo>
                  <a:cubicBezTo>
                    <a:pt x="62" y="162"/>
                    <a:pt x="64" y="160"/>
                    <a:pt x="64" y="158"/>
                  </a:cubicBezTo>
                  <a:cubicBezTo>
                    <a:pt x="64" y="156"/>
                    <a:pt x="62" y="154"/>
                    <a:pt x="60" y="154"/>
                  </a:cubicBezTo>
                  <a:moveTo>
                    <a:pt x="36" y="154"/>
                  </a:moveTo>
                  <a:cubicBezTo>
                    <a:pt x="28" y="154"/>
                    <a:pt x="28" y="154"/>
                    <a:pt x="28" y="154"/>
                  </a:cubicBezTo>
                  <a:cubicBezTo>
                    <a:pt x="26" y="154"/>
                    <a:pt x="24" y="156"/>
                    <a:pt x="24" y="158"/>
                  </a:cubicBezTo>
                  <a:cubicBezTo>
                    <a:pt x="24" y="160"/>
                    <a:pt x="26" y="162"/>
                    <a:pt x="28" y="162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2"/>
                    <a:pt x="40" y="160"/>
                    <a:pt x="40" y="158"/>
                  </a:cubicBezTo>
                  <a:cubicBezTo>
                    <a:pt x="40" y="156"/>
                    <a:pt x="38" y="154"/>
                    <a:pt x="36" y="154"/>
                  </a:cubicBezTo>
                  <a:moveTo>
                    <a:pt x="124" y="90"/>
                  </a:moveTo>
                  <a:cubicBezTo>
                    <a:pt x="132" y="90"/>
                    <a:pt x="132" y="90"/>
                    <a:pt x="132" y="90"/>
                  </a:cubicBezTo>
                  <a:cubicBezTo>
                    <a:pt x="134" y="90"/>
                    <a:pt x="136" y="88"/>
                    <a:pt x="136" y="86"/>
                  </a:cubicBezTo>
                  <a:cubicBezTo>
                    <a:pt x="136" y="84"/>
                    <a:pt x="134" y="82"/>
                    <a:pt x="132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2" y="82"/>
                    <a:pt x="120" y="84"/>
                    <a:pt x="120" y="86"/>
                  </a:cubicBezTo>
                  <a:cubicBezTo>
                    <a:pt x="120" y="88"/>
                    <a:pt x="122" y="90"/>
                    <a:pt x="124" y="90"/>
                  </a:cubicBezTo>
                  <a:moveTo>
                    <a:pt x="132" y="154"/>
                  </a:moveTo>
                  <a:cubicBezTo>
                    <a:pt x="124" y="154"/>
                    <a:pt x="124" y="154"/>
                    <a:pt x="124" y="154"/>
                  </a:cubicBezTo>
                  <a:cubicBezTo>
                    <a:pt x="122" y="154"/>
                    <a:pt x="120" y="156"/>
                    <a:pt x="120" y="158"/>
                  </a:cubicBezTo>
                  <a:cubicBezTo>
                    <a:pt x="120" y="160"/>
                    <a:pt x="122" y="162"/>
                    <a:pt x="124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4" y="162"/>
                    <a:pt x="136" y="160"/>
                    <a:pt x="136" y="158"/>
                  </a:cubicBezTo>
                  <a:cubicBezTo>
                    <a:pt x="136" y="156"/>
                    <a:pt x="134" y="154"/>
                    <a:pt x="132" y="154"/>
                  </a:cubicBezTo>
                  <a:moveTo>
                    <a:pt x="140" y="118"/>
                  </a:moveTo>
                  <a:cubicBezTo>
                    <a:pt x="138" y="118"/>
                    <a:pt x="136" y="120"/>
                    <a:pt x="136" y="122"/>
                  </a:cubicBezTo>
                  <a:cubicBezTo>
                    <a:pt x="136" y="124"/>
                    <a:pt x="138" y="126"/>
                    <a:pt x="140" y="126"/>
                  </a:cubicBezTo>
                  <a:cubicBezTo>
                    <a:pt x="142" y="126"/>
                    <a:pt x="144" y="124"/>
                    <a:pt x="144" y="122"/>
                  </a:cubicBezTo>
                  <a:cubicBezTo>
                    <a:pt x="144" y="120"/>
                    <a:pt x="142" y="118"/>
                    <a:pt x="140" y="118"/>
                  </a:cubicBezTo>
                  <a:moveTo>
                    <a:pt x="60" y="82"/>
                  </a:moveTo>
                  <a:cubicBezTo>
                    <a:pt x="52" y="82"/>
                    <a:pt x="52" y="82"/>
                    <a:pt x="52" y="82"/>
                  </a:cubicBezTo>
                  <a:cubicBezTo>
                    <a:pt x="50" y="82"/>
                    <a:pt x="48" y="84"/>
                    <a:pt x="48" y="86"/>
                  </a:cubicBezTo>
                  <a:cubicBezTo>
                    <a:pt x="48" y="88"/>
                    <a:pt x="50" y="90"/>
                    <a:pt x="52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2" y="90"/>
                    <a:pt x="64" y="88"/>
                    <a:pt x="64" y="86"/>
                  </a:cubicBezTo>
                  <a:cubicBezTo>
                    <a:pt x="64" y="84"/>
                    <a:pt x="62" y="82"/>
                    <a:pt x="60" y="82"/>
                  </a:cubicBezTo>
                  <a:moveTo>
                    <a:pt x="108" y="82"/>
                  </a:moveTo>
                  <a:cubicBezTo>
                    <a:pt x="100" y="82"/>
                    <a:pt x="100" y="82"/>
                    <a:pt x="100" y="82"/>
                  </a:cubicBezTo>
                  <a:cubicBezTo>
                    <a:pt x="98" y="82"/>
                    <a:pt x="96" y="84"/>
                    <a:pt x="96" y="86"/>
                  </a:cubicBezTo>
                  <a:cubicBezTo>
                    <a:pt x="96" y="88"/>
                    <a:pt x="98" y="90"/>
                    <a:pt x="100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10" y="90"/>
                    <a:pt x="112" y="88"/>
                    <a:pt x="112" y="86"/>
                  </a:cubicBezTo>
                  <a:cubicBezTo>
                    <a:pt x="112" y="84"/>
                    <a:pt x="110" y="82"/>
                    <a:pt x="108" y="82"/>
                  </a:cubicBezTo>
                  <a:moveTo>
                    <a:pt x="160" y="98"/>
                  </a:moveTo>
                  <a:cubicBezTo>
                    <a:pt x="160" y="66"/>
                    <a:pt x="160" y="66"/>
                    <a:pt x="160" y="66"/>
                  </a:cubicBezTo>
                  <a:cubicBezTo>
                    <a:pt x="160" y="57"/>
                    <a:pt x="153" y="50"/>
                    <a:pt x="144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6" y="5"/>
                    <a:pt x="118" y="0"/>
                    <a:pt x="109" y="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0" y="26"/>
                    <a:pt x="15" y="35"/>
                    <a:pt x="17" y="44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57"/>
                    <a:pt x="0" y="66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7" y="178"/>
                    <a:pt x="16" y="178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53" y="178"/>
                    <a:pt x="160" y="171"/>
                    <a:pt x="160" y="16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9" y="146"/>
                    <a:pt x="176" y="139"/>
                    <a:pt x="176" y="130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6" y="105"/>
                    <a:pt x="169" y="98"/>
                    <a:pt x="160" y="98"/>
                  </a:cubicBezTo>
                  <a:moveTo>
                    <a:pt x="144" y="58"/>
                  </a:moveTo>
                  <a:cubicBezTo>
                    <a:pt x="148" y="58"/>
                    <a:pt x="152" y="62"/>
                    <a:pt x="152" y="66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0" y="67"/>
                    <a:pt x="147" y="66"/>
                    <a:pt x="144" y="66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0" y="58"/>
                    <a:pt x="140" y="58"/>
                    <a:pt x="140" y="58"/>
                  </a:cubicBezTo>
                  <a:lnTo>
                    <a:pt x="144" y="58"/>
                  </a:lnTo>
                  <a:close/>
                  <a:moveTo>
                    <a:pt x="129" y="47"/>
                  </a:moveTo>
                  <a:cubicBezTo>
                    <a:pt x="134" y="66"/>
                    <a:pt x="134" y="66"/>
                    <a:pt x="134" y="66"/>
                  </a:cubicBezTo>
                  <a:cubicBezTo>
                    <a:pt x="57" y="66"/>
                    <a:pt x="57" y="66"/>
                    <a:pt x="57" y="66"/>
                  </a:cubicBezTo>
                  <a:lnTo>
                    <a:pt x="129" y="47"/>
                  </a:lnTo>
                  <a:close/>
                  <a:moveTo>
                    <a:pt x="30" y="32"/>
                  </a:moveTo>
                  <a:cubicBezTo>
                    <a:pt x="111" y="10"/>
                    <a:pt x="111" y="10"/>
                    <a:pt x="111" y="10"/>
                  </a:cubicBezTo>
                  <a:cubicBezTo>
                    <a:pt x="115" y="9"/>
                    <a:pt x="120" y="12"/>
                    <a:pt x="121" y="16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37"/>
                    <a:pt x="26" y="33"/>
                    <a:pt x="30" y="32"/>
                  </a:cubicBezTo>
                  <a:moveTo>
                    <a:pt x="8" y="66"/>
                  </a:moveTo>
                  <a:cubicBezTo>
                    <a:pt x="8" y="62"/>
                    <a:pt x="12" y="58"/>
                    <a:pt x="16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3" y="66"/>
                    <a:pt x="10" y="67"/>
                    <a:pt x="8" y="68"/>
                  </a:cubicBezTo>
                  <a:lnTo>
                    <a:pt x="8" y="66"/>
                  </a:lnTo>
                  <a:close/>
                  <a:moveTo>
                    <a:pt x="152" y="162"/>
                  </a:moveTo>
                  <a:cubicBezTo>
                    <a:pt x="152" y="166"/>
                    <a:pt x="148" y="170"/>
                    <a:pt x="144" y="170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2" y="170"/>
                    <a:pt x="8" y="166"/>
                    <a:pt x="8" y="16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78"/>
                    <a:pt x="12" y="74"/>
                    <a:pt x="16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8" y="74"/>
                    <a:pt x="152" y="78"/>
                    <a:pt x="152" y="8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36" y="98"/>
                    <a:pt x="136" y="98"/>
                    <a:pt x="136" y="98"/>
                  </a:cubicBezTo>
                  <a:cubicBezTo>
                    <a:pt x="127" y="98"/>
                    <a:pt x="120" y="105"/>
                    <a:pt x="120" y="114"/>
                  </a:cubicBezTo>
                  <a:cubicBezTo>
                    <a:pt x="120" y="130"/>
                    <a:pt x="120" y="130"/>
                    <a:pt x="120" y="130"/>
                  </a:cubicBezTo>
                  <a:cubicBezTo>
                    <a:pt x="120" y="139"/>
                    <a:pt x="127" y="146"/>
                    <a:pt x="136" y="146"/>
                  </a:cubicBezTo>
                  <a:cubicBezTo>
                    <a:pt x="152" y="146"/>
                    <a:pt x="152" y="146"/>
                    <a:pt x="152" y="146"/>
                  </a:cubicBezTo>
                  <a:lnTo>
                    <a:pt x="152" y="162"/>
                  </a:lnTo>
                  <a:close/>
                  <a:moveTo>
                    <a:pt x="168" y="130"/>
                  </a:moveTo>
                  <a:cubicBezTo>
                    <a:pt x="168" y="134"/>
                    <a:pt x="164" y="138"/>
                    <a:pt x="160" y="138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32" y="138"/>
                    <a:pt x="128" y="134"/>
                    <a:pt x="128" y="130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128" y="110"/>
                    <a:pt x="132" y="106"/>
                    <a:pt x="136" y="106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4" y="106"/>
                    <a:pt x="168" y="110"/>
                    <a:pt x="168" y="114"/>
                  </a:cubicBezTo>
                  <a:lnTo>
                    <a:pt x="168" y="130"/>
                  </a:lnTo>
                  <a:close/>
                  <a:moveTo>
                    <a:pt x="84" y="154"/>
                  </a:moveTo>
                  <a:cubicBezTo>
                    <a:pt x="76" y="154"/>
                    <a:pt x="76" y="154"/>
                    <a:pt x="76" y="154"/>
                  </a:cubicBezTo>
                  <a:cubicBezTo>
                    <a:pt x="74" y="154"/>
                    <a:pt x="72" y="156"/>
                    <a:pt x="72" y="158"/>
                  </a:cubicBezTo>
                  <a:cubicBezTo>
                    <a:pt x="72" y="160"/>
                    <a:pt x="74" y="162"/>
                    <a:pt x="76" y="162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6" y="162"/>
                    <a:pt x="88" y="160"/>
                    <a:pt x="88" y="158"/>
                  </a:cubicBezTo>
                  <a:cubicBezTo>
                    <a:pt x="88" y="156"/>
                    <a:pt x="86" y="154"/>
                    <a:pt x="84" y="154"/>
                  </a:cubicBezTo>
                  <a:moveTo>
                    <a:pt x="108" y="154"/>
                  </a:moveTo>
                  <a:cubicBezTo>
                    <a:pt x="100" y="154"/>
                    <a:pt x="100" y="154"/>
                    <a:pt x="100" y="154"/>
                  </a:cubicBezTo>
                  <a:cubicBezTo>
                    <a:pt x="98" y="154"/>
                    <a:pt x="96" y="156"/>
                    <a:pt x="96" y="158"/>
                  </a:cubicBezTo>
                  <a:cubicBezTo>
                    <a:pt x="96" y="160"/>
                    <a:pt x="98" y="162"/>
                    <a:pt x="100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10" y="162"/>
                    <a:pt x="112" y="160"/>
                    <a:pt x="112" y="158"/>
                  </a:cubicBezTo>
                  <a:cubicBezTo>
                    <a:pt x="112" y="156"/>
                    <a:pt x="110" y="154"/>
                    <a:pt x="108" y="154"/>
                  </a:cubicBezTo>
                  <a:moveTo>
                    <a:pt x="84" y="82"/>
                  </a:moveTo>
                  <a:cubicBezTo>
                    <a:pt x="76" y="82"/>
                    <a:pt x="76" y="82"/>
                    <a:pt x="76" y="82"/>
                  </a:cubicBezTo>
                  <a:cubicBezTo>
                    <a:pt x="74" y="82"/>
                    <a:pt x="72" y="84"/>
                    <a:pt x="72" y="86"/>
                  </a:cubicBezTo>
                  <a:cubicBezTo>
                    <a:pt x="72" y="88"/>
                    <a:pt x="74" y="90"/>
                    <a:pt x="76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6" y="90"/>
                    <a:pt x="88" y="88"/>
                    <a:pt x="88" y="86"/>
                  </a:cubicBezTo>
                  <a:cubicBezTo>
                    <a:pt x="88" y="84"/>
                    <a:pt x="86" y="82"/>
                    <a:pt x="84" y="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576389" y="8191500"/>
            <a:ext cx="6086065" cy="762000"/>
            <a:chOff x="2576389" y="8191500"/>
            <a:chExt cx="6086065" cy="762000"/>
          </a:xfrm>
        </p:grpSpPr>
        <p:sp>
          <p:nvSpPr>
            <p:cNvPr id="4" name="Right Arrow 3"/>
            <p:cNvSpPr/>
            <p:nvPr/>
          </p:nvSpPr>
          <p:spPr>
            <a:xfrm>
              <a:off x="2576389" y="8191500"/>
              <a:ext cx="6086065" cy="76200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378951" y="8303201"/>
              <a:ext cx="426190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dirty="0">
                  <a:solidFill>
                    <a:schemeClr val="bg1"/>
                  </a:solidFill>
                </a:rPr>
                <a:t>Holistic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6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51295" y="3467100"/>
            <a:ext cx="13013686" cy="1631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evidenced-based </a:t>
            </a:r>
          </a:p>
          <a:p>
            <a:pPr marL="685800" indent="-6858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sustainable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FilsonSoftW03-Medium" panose="020B0604020202020204" charset="0"/>
              <a:ea typeface="Frutiger"/>
              <a:cs typeface="Frutiger"/>
              <a:sym typeface="Frutig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13820" y="1521919"/>
            <a:ext cx="1292618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At a quick glance…</a:t>
            </a:r>
          </a:p>
        </p:txBody>
      </p:sp>
    </p:spTree>
    <p:extLst>
      <p:ext uri="{BB962C8B-B14F-4D97-AF65-F5344CB8AC3E}">
        <p14:creationId xmlns:p14="http://schemas.microsoft.com/office/powerpoint/2010/main" val="393937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3820" y="1521919"/>
            <a:ext cx="12926180" cy="1190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…but it is complex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351295" y="3467100"/>
            <a:ext cx="13013686" cy="3416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The need for: </a:t>
            </a:r>
          </a:p>
          <a:p>
            <a:pPr marL="1143000" lvl="1" indent="-6858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a structured patient pathway</a:t>
            </a:r>
          </a:p>
          <a:p>
            <a:pPr marL="1143000" lvl="1" indent="-6858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formalised training procedures</a:t>
            </a:r>
          </a:p>
          <a:p>
            <a:pPr marL="1143000" lvl="1" indent="-6858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close collaborations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FilsonSoftW03-Medium" panose="020B0604020202020204" charset="0"/>
              <a:ea typeface="Frutiger"/>
              <a:cs typeface="Frutiger"/>
              <a:sym typeface="Frutiger"/>
            </a:endParaRPr>
          </a:p>
        </p:txBody>
      </p:sp>
    </p:spTree>
    <p:extLst>
      <p:ext uri="{BB962C8B-B14F-4D97-AF65-F5344CB8AC3E}">
        <p14:creationId xmlns:p14="http://schemas.microsoft.com/office/powerpoint/2010/main" val="300584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3820" y="1521919"/>
            <a:ext cx="12926180" cy="2154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Key elements of a robust mainstreaming service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3820" y="3990059"/>
            <a:ext cx="15516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genomic literacy of the clinical team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job planning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pathway mapping of mainstream service </a:t>
            </a:r>
          </a:p>
          <a:p>
            <a:pPr marL="2057400" lvl="3" indent="-685800">
              <a:buFont typeface="Courier New" panose="02070309020205020404" pitchFamily="49" charset="0"/>
              <a:buChar char="o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timing </a:t>
            </a:r>
          </a:p>
          <a:p>
            <a:pPr marL="2057400" lvl="3" indent="-685800">
              <a:buFont typeface="Courier New" panose="02070309020205020404" pitchFamily="49" charset="0"/>
              <a:buChar char="o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return of results</a:t>
            </a:r>
          </a:p>
          <a:p>
            <a:pPr marL="2057400" lvl="3" indent="-685800">
              <a:buFont typeface="Courier New" panose="02070309020205020404" pitchFamily="49" charset="0"/>
              <a:buChar char="o"/>
            </a:pPr>
            <a:r>
              <a:rPr lang="en-GB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FilsonSoftW03-Medium" panose="020B0604020202020204" charset="0"/>
              </a:rPr>
              <a:t>collaboration with clinical genetics</a:t>
            </a:r>
            <a:endParaRPr lang="en-GB" sz="4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ilsonSoftW03-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3619500"/>
            <a:ext cx="9144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6600" dirty="0">
                <a:solidFill>
                  <a:srgbClr val="0072BC"/>
                </a:solidFill>
                <a:latin typeface="FilsonSoftW03-Medium" panose="020B0604020202020204" charset="0"/>
              </a:rPr>
              <a:t>RBH Lynch Syndrome </a:t>
            </a:r>
          </a:p>
          <a:p>
            <a:pPr algn="r"/>
            <a:r>
              <a:rPr lang="en-GB" sz="6600" dirty="0">
                <a:solidFill>
                  <a:srgbClr val="0072BC"/>
                </a:solidFill>
                <a:latin typeface="FilsonSoftW03-Medium" panose="020B0604020202020204" charset="0"/>
              </a:rPr>
              <a:t>Mainstreaming Clinic</a:t>
            </a:r>
            <a:endParaRPr lang="en-US" sz="6600" dirty="0">
              <a:solidFill>
                <a:srgbClr val="0072BC"/>
              </a:solidFill>
              <a:latin typeface="FilsonSoftW03-Medium" panose="020B0604020202020204" charset="0"/>
              <a:ea typeface="FilsonSoftW03-Medium"/>
              <a:cs typeface="FilsonSoftW03-Medium"/>
              <a:sym typeface="FilsonSoftW03-Medium"/>
            </a:endParaRPr>
          </a:p>
        </p:txBody>
      </p:sp>
    </p:spTree>
    <p:extLst>
      <p:ext uri="{BB962C8B-B14F-4D97-AF65-F5344CB8AC3E}">
        <p14:creationId xmlns:p14="http://schemas.microsoft.com/office/powerpoint/2010/main" val="350392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50632" y="0"/>
            <a:ext cx="2293917" cy="1655269"/>
          </a:xfrm>
          <a:custGeom>
            <a:avLst/>
            <a:gdLst/>
            <a:ahLst/>
            <a:cxnLst/>
            <a:rect l="l" t="t" r="r" b="b"/>
            <a:pathLst>
              <a:path w="2293917" h="1655269">
                <a:moveTo>
                  <a:pt x="0" y="0"/>
                </a:moveTo>
                <a:lnTo>
                  <a:pt x="2293917" y="0"/>
                </a:lnTo>
                <a:lnTo>
                  <a:pt x="2293917" y="1655269"/>
                </a:lnTo>
                <a:lnTo>
                  <a:pt x="0" y="1655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01774" y="9561924"/>
            <a:ext cx="987722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15A5B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Compassionate </a:t>
            </a:r>
            <a:r>
              <a:rPr lang="en-US" sz="3150">
                <a:solidFill>
                  <a:srgbClr val="2BB0D5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Aspirational</a:t>
            </a:r>
            <a:r>
              <a:rPr lang="en-US" sz="3150">
                <a:solidFill>
                  <a:srgbClr val="00000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 </a:t>
            </a:r>
            <a:r>
              <a:rPr lang="en-US" sz="3150">
                <a:solidFill>
                  <a:srgbClr val="51AD70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Resourceful </a:t>
            </a:r>
            <a:r>
              <a:rPr lang="en-US" sz="3150">
                <a:solidFill>
                  <a:srgbClr val="FDB933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Excellent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13820" y="1521919"/>
            <a:ext cx="1224038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dirty="0">
                <a:solidFill>
                  <a:srgbClr val="0072BC"/>
                </a:solidFill>
                <a:latin typeface="FilsonSoftW03-Medium"/>
                <a:ea typeface="FilsonSoftW03-Medium"/>
                <a:cs typeface="FilsonSoftW03-Medium"/>
                <a:sym typeface="FilsonSoftW03-Medium"/>
              </a:rPr>
              <a:t>What is Lynch Syndrome?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38400" y="3086100"/>
          <a:ext cx="9601204" cy="608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2">
                  <a:extLst>
                    <a:ext uri="{9D8B030D-6E8A-4147-A177-3AD203B41FA5}">
                      <a16:colId xmlns:a16="http://schemas.microsoft.com/office/drawing/2014/main" val="3889696466"/>
                    </a:ext>
                  </a:extLst>
                </a:gridCol>
                <a:gridCol w="4800602">
                  <a:extLst>
                    <a:ext uri="{9D8B030D-6E8A-4147-A177-3AD203B41FA5}">
                      <a16:colId xmlns:a16="http://schemas.microsoft.com/office/drawing/2014/main" val="2113648613"/>
                    </a:ext>
                  </a:extLst>
                </a:gridCol>
              </a:tblGrid>
              <a:tr h="304111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  <a:p>
                      <a:pPr algn="ctr"/>
                      <a:r>
                        <a:rPr lang="en-GB" sz="2800" b="1" dirty="0">
                          <a:solidFill>
                            <a:srgbClr val="FFC000"/>
                          </a:solidFill>
                          <a:latin typeface="Frutiger" panose="020B0604020202020204" charset="0"/>
                        </a:rPr>
                        <a:t>inherited</a:t>
                      </a:r>
                      <a:r>
                        <a:rPr lang="en-GB" sz="2800" b="1" baseline="0" dirty="0">
                          <a:solidFill>
                            <a:srgbClr val="FFC000"/>
                          </a:solidFill>
                          <a:latin typeface="Frutiger" panose="020B0604020202020204" charset="0"/>
                        </a:rPr>
                        <a:t> condition </a:t>
                      </a:r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</a:txBody>
                  <a:tcP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FFC000"/>
                          </a:solidFill>
                          <a:latin typeface="Frutiger" panose="020B0604020202020204" charset="0"/>
                        </a:rPr>
                        <a:t>increases</a:t>
                      </a:r>
                      <a:r>
                        <a:rPr lang="en-GB" sz="2800" b="1" baseline="0" dirty="0">
                          <a:solidFill>
                            <a:srgbClr val="FFC000"/>
                          </a:solidFill>
                          <a:latin typeface="Frutiger" panose="020B0604020202020204" charset="0"/>
                        </a:rPr>
                        <a:t> risk of developing several types of cancers</a:t>
                      </a:r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</a:txBody>
                  <a:tcP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336832"/>
                  </a:ext>
                </a:extLst>
              </a:tr>
              <a:tr h="304111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  <a:p>
                      <a:pPr algn="ctr"/>
                      <a:r>
                        <a:rPr lang="en-GB" sz="2800" b="1" dirty="0">
                          <a:solidFill>
                            <a:srgbClr val="FFC000"/>
                          </a:solidFill>
                          <a:latin typeface="Frutiger" panose="020B0604020202020204" charset="0"/>
                        </a:rPr>
                        <a:t>around 175,000-200,000 have Lynch syndrome </a:t>
                      </a:r>
                    </a:p>
                    <a:p>
                      <a:pPr algn="ctr"/>
                      <a:r>
                        <a:rPr lang="en-GB" sz="2800" b="1" dirty="0">
                          <a:solidFill>
                            <a:srgbClr val="FFC000"/>
                          </a:solidFill>
                          <a:latin typeface="Frutiger" panose="020B0604020202020204" charset="0"/>
                        </a:rPr>
                        <a:t>in the UK</a:t>
                      </a:r>
                    </a:p>
                  </a:txBody>
                  <a:tcP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  <a:p>
                      <a:pPr algn="ctr"/>
                      <a:endParaRPr lang="en-GB" sz="2800" b="1" dirty="0">
                        <a:solidFill>
                          <a:srgbClr val="FFC000"/>
                        </a:solidFill>
                        <a:latin typeface="Frutiger" panose="020B0604020202020204" charset="0"/>
                      </a:endParaRPr>
                    </a:p>
                    <a:p>
                      <a:pPr algn="ctr"/>
                      <a:r>
                        <a:rPr lang="en-GB" sz="2800" b="1" dirty="0">
                          <a:solidFill>
                            <a:srgbClr val="FFC000"/>
                          </a:solidFill>
                          <a:latin typeface="Frutiger" panose="020B0604020202020204" charset="0"/>
                        </a:rPr>
                        <a:t>less than 5% have been identified</a:t>
                      </a:r>
                    </a:p>
                  </a:txBody>
                  <a:tcP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71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52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04F4D31D1DD7459826A56FBCF0B2A6" ma:contentTypeVersion="18" ma:contentTypeDescription="Create a new document." ma:contentTypeScope="" ma:versionID="12308b507e924f5c4a80a9018231d1a7">
  <xsd:schema xmlns:xsd="http://www.w3.org/2001/XMLSchema" xmlns:xs="http://www.w3.org/2001/XMLSchema" xmlns:p="http://schemas.microsoft.com/office/2006/metadata/properties" xmlns:ns1="http://schemas.microsoft.com/sharepoint/v3" xmlns:ns2="5d51f2a1-df1b-4c68-bc66-5a87d057fe01" xmlns:ns3="33905c23-1906-4c9e-bfef-75f978e5dda6" targetNamespace="http://schemas.microsoft.com/office/2006/metadata/properties" ma:root="true" ma:fieldsID="1bafe00a759bea86be8083d4e15bd18d" ns1:_="" ns2:_="" ns3:_="">
    <xsd:import namespace="http://schemas.microsoft.com/sharepoint/v3"/>
    <xsd:import namespace="5d51f2a1-df1b-4c68-bc66-5a87d057fe01"/>
    <xsd:import namespace="33905c23-1906-4c9e-bfef-75f978e5dd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1f2a1-df1b-4c68-bc66-5a87d057f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05c23-1906-4c9e-bfef-75f978e5dd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112651-25b8-4f65-a32e-b24ca3aab005}" ma:internalName="TaxCatchAll" ma:showField="CatchAllData" ma:web="33905c23-1906-4c9e-bfef-75f978e5dd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d51f2a1-df1b-4c68-bc66-5a87d057fe01">
      <Terms xmlns="http://schemas.microsoft.com/office/infopath/2007/PartnerControls"/>
    </lcf76f155ced4ddcb4097134ff3c332f>
    <TaxCatchAll xmlns="33905c23-1906-4c9e-bfef-75f978e5dda6" xsi:nil="true"/>
  </documentManagement>
</p:properties>
</file>

<file path=customXml/itemProps1.xml><?xml version="1.0" encoding="utf-8"?>
<ds:datastoreItem xmlns:ds="http://schemas.openxmlformats.org/officeDocument/2006/customXml" ds:itemID="{E269A5E9-926D-413F-83A5-D314501812F3}"/>
</file>

<file path=customXml/itemProps2.xml><?xml version="1.0" encoding="utf-8"?>
<ds:datastoreItem xmlns:ds="http://schemas.openxmlformats.org/officeDocument/2006/customXml" ds:itemID="{9CF75419-427E-4C8A-8AC6-03FA96C0803D}"/>
</file>

<file path=customXml/itemProps3.xml><?xml version="1.0" encoding="utf-8"?>
<ds:datastoreItem xmlns:ds="http://schemas.openxmlformats.org/officeDocument/2006/customXml" ds:itemID="{E3C03CA5-B05C-4B67-BDE2-2D7D6029AC36}"/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672</Words>
  <Application>Microsoft Office PowerPoint</Application>
  <PresentationFormat>Custom</PresentationFormat>
  <Paragraphs>169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FilsonSoftW03-Medium</vt:lpstr>
      <vt:lpstr>Arial</vt:lpstr>
      <vt:lpstr>Frutiger</vt:lpstr>
      <vt:lpstr>Calibri</vt:lpstr>
      <vt:lpstr>Open Sans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&amp; Midwifery Conference Powerpoint</dc:title>
  <dc:creator>Tanay Mary</dc:creator>
  <cp:lastModifiedBy>RICHARDSON, Jennifer (GREAT WESTERN HOSPITALS NHS FOUNDATION TRUST)</cp:lastModifiedBy>
  <cp:revision>47</cp:revision>
  <cp:lastPrinted>2025-05-08T11:18:49Z</cp:lastPrinted>
  <dcterms:created xsi:type="dcterms:W3CDTF">2006-08-16T00:00:00Z</dcterms:created>
  <dcterms:modified xsi:type="dcterms:W3CDTF">2025-10-15T10:46:18Z</dcterms:modified>
  <dc:identifier>DAGlpuiRvwM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0x010100DE04F4D31D1DD7459826A56FBCF0B2A6</vt:lpwstr>
  </property>
</Properties>
</file>