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37"/>
  </p:notesMasterIdLst>
  <p:sldIdLst>
    <p:sldId id="256" r:id="rId2"/>
    <p:sldId id="297" r:id="rId3"/>
    <p:sldId id="293" r:id="rId4"/>
    <p:sldId id="294" r:id="rId5"/>
    <p:sldId id="291" r:id="rId6"/>
    <p:sldId id="257" r:id="rId7"/>
    <p:sldId id="258" r:id="rId8"/>
    <p:sldId id="259" r:id="rId9"/>
    <p:sldId id="260" r:id="rId10"/>
    <p:sldId id="262" r:id="rId11"/>
    <p:sldId id="281" r:id="rId12"/>
    <p:sldId id="264" r:id="rId13"/>
    <p:sldId id="265" r:id="rId14"/>
    <p:sldId id="266" r:id="rId15"/>
    <p:sldId id="271" r:id="rId16"/>
    <p:sldId id="288" r:id="rId17"/>
    <p:sldId id="287" r:id="rId18"/>
    <p:sldId id="269" r:id="rId19"/>
    <p:sldId id="298" r:id="rId20"/>
    <p:sldId id="273" r:id="rId21"/>
    <p:sldId id="283" r:id="rId22"/>
    <p:sldId id="285" r:id="rId23"/>
    <p:sldId id="286" r:id="rId24"/>
    <p:sldId id="290" r:id="rId25"/>
    <p:sldId id="284" r:id="rId26"/>
    <p:sldId id="272" r:id="rId27"/>
    <p:sldId id="275" r:id="rId28"/>
    <p:sldId id="276" r:id="rId29"/>
    <p:sldId id="277" r:id="rId30"/>
    <p:sldId id="278" r:id="rId31"/>
    <p:sldId id="279" r:id="rId32"/>
    <p:sldId id="280" r:id="rId33"/>
    <p:sldId id="263" r:id="rId34"/>
    <p:sldId id="295" r:id="rId35"/>
    <p:sldId id="296" r:id="rId36"/>
  </p:sldIdLst>
  <p:sldSz cx="14630400" cy="8229600"/>
  <p:notesSz cx="8229600" cy="1463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3" d="100"/>
          <a:sy n="53"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454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2700881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199624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242607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13998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620635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227800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671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275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19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397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51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385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501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65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148183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387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96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50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561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2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48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2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53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2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889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2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54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2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680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3729039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2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040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2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095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2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861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2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660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3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462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3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87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358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478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5468940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7081188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9149949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2104841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0451282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702244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C764DE79-268F-4C1A-8933-263129D2AF90}" type="datetimeFigureOut">
              <a:rPr lang="en-US" dirty="0"/>
              <a:t>10/12/2025</a:t>
            </a:fld>
            <a:endParaRPr lang="en-US" dirty="0"/>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6468551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9" r:id="rId17"/>
    <p:sldLayoutId id="2147483701" r:id="rId18"/>
    <p:sldLayoutId id="2147483702" r:id="rId19"/>
    <p:sldLayoutId id="2147483703" r:id="rId20"/>
    <p:sldLayoutId id="2147483706" r:id="rId21"/>
    <p:sldLayoutId id="2147483708" r:id="rId22"/>
    <p:sldLayoutId id="2147483709" r:id="rId23"/>
    <p:sldLayoutId id="2147483710" r:id="rId24"/>
    <p:sldLayoutId id="2147483712" r:id="rId25"/>
    <p:sldLayoutId id="2147483713" r:id="rId26"/>
    <p:sldLayoutId id="2147483714" r:id="rId27"/>
    <p:sldLayoutId id="2147483715" r:id="rId28"/>
    <p:sldLayoutId id="2147483716" r:id="rId29"/>
    <p:sldLayoutId id="2147483717" r:id="rId30"/>
    <p:sldLayoutId id="2147483718" r:id="rId31"/>
    <p:sldLayoutId id="2147483720" r:id="rId32"/>
    <p:sldLayoutId id="2147483721" r:id="rId33"/>
    <p:sldLayoutId id="2147483722" r:id="rId34"/>
    <p:sldLayoutId id="2147483723" r:id="rId35"/>
    <p:sldLayoutId id="2147483724" r:id="rId36"/>
    <p:sldLayoutId id="2147483725" r:id="rId37"/>
  </p:sldLayoutIdLst>
  <p:hf sldNum="0"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5.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8.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7.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5887092" y="2184083"/>
            <a:ext cx="8393987" cy="1417558"/>
          </a:xfrm>
          <a:prstGeom prst="rect">
            <a:avLst/>
          </a:prstGeom>
          <a:noFill/>
          <a:ln/>
        </p:spPr>
        <p:txBody>
          <a:bodyPr wrap="square" lIns="0" tIns="0" rIns="0" bIns="0" rtlCol="0" anchor="t"/>
          <a:lstStyle/>
          <a:p>
            <a:pPr marL="0" indent="0" algn="l">
              <a:lnSpc>
                <a:spcPts val="5550"/>
              </a:lnSpc>
              <a:buNone/>
            </a:pPr>
            <a:r>
              <a:rPr lang="en-US" sz="4400" dirty="0">
                <a:solidFill>
                  <a:srgbClr val="3A3A3A"/>
                </a:solidFill>
                <a:latin typeface="Noto Serif Medium" pitchFamily="34" charset="0"/>
                <a:ea typeface="Noto Serif Medium" pitchFamily="34" charset="-122"/>
                <a:cs typeface="Noto Serif Medium" pitchFamily="34" charset="-120"/>
              </a:rPr>
              <a:t>Genomics in Haematology</a:t>
            </a:r>
            <a:endParaRPr lang="en-US" sz="4400" dirty="0"/>
          </a:p>
        </p:txBody>
      </p:sp>
      <p:sp>
        <p:nvSpPr>
          <p:cNvPr id="4" name="Text 1"/>
          <p:cNvSpPr/>
          <p:nvPr/>
        </p:nvSpPr>
        <p:spPr>
          <a:xfrm>
            <a:off x="6280190" y="3941802"/>
            <a:ext cx="7556421" cy="1451610"/>
          </a:xfrm>
          <a:prstGeom prst="rect">
            <a:avLst/>
          </a:prstGeom>
          <a:noFill/>
          <a:ln/>
        </p:spPr>
        <p:txBody>
          <a:bodyPr wrap="square" lIns="0" tIns="0" rIns="0" bIns="0" rtlCol="0" anchor="t"/>
          <a:lstStyle/>
          <a:p>
            <a:pPr marL="0" indent="0" algn="l">
              <a:lnSpc>
                <a:spcPts val="2850"/>
              </a:lnSpc>
              <a:buNone/>
            </a:pPr>
            <a:r>
              <a:rPr lang="en-US" sz="4400" dirty="0">
                <a:solidFill>
                  <a:srgbClr val="4C4C4C"/>
                </a:solidFill>
                <a:latin typeface="Noto Serif" pitchFamily="34" charset="0"/>
                <a:ea typeface="Noto Serif" pitchFamily="34" charset="-122"/>
                <a:cs typeface="Noto Serif" pitchFamily="34" charset="-120"/>
              </a:rPr>
              <a:t>Personalised diagnosis and</a:t>
            </a:r>
          </a:p>
          <a:p>
            <a:pPr marL="0" indent="0" algn="l">
              <a:lnSpc>
                <a:spcPts val="2850"/>
              </a:lnSpc>
              <a:buNone/>
            </a:pPr>
            <a:r>
              <a:rPr lang="en-US" sz="4400" dirty="0">
                <a:solidFill>
                  <a:srgbClr val="4C4C4C"/>
                </a:solidFill>
                <a:latin typeface="Noto Serif" pitchFamily="34" charset="0"/>
                <a:ea typeface="Noto Serif" pitchFamily="34" charset="-122"/>
                <a:cs typeface="Noto Serif" pitchFamily="34" charset="-120"/>
              </a:rPr>
              <a:t> </a:t>
            </a:r>
          </a:p>
          <a:p>
            <a:pPr marL="0" indent="0" algn="l">
              <a:lnSpc>
                <a:spcPts val="2850"/>
              </a:lnSpc>
              <a:buNone/>
            </a:pPr>
            <a:r>
              <a:rPr lang="en-US" sz="4400" dirty="0">
                <a:solidFill>
                  <a:srgbClr val="4C4C4C"/>
                </a:solidFill>
                <a:latin typeface="Noto Serif" pitchFamily="34" charset="0"/>
                <a:ea typeface="Noto Serif" pitchFamily="34" charset="-122"/>
                <a:cs typeface="Noto Serif" pitchFamily="34" charset="-120"/>
              </a:rPr>
              <a:t>therapy</a:t>
            </a:r>
            <a:endParaRPr lang="en-US" sz="4400" dirty="0"/>
          </a:p>
        </p:txBody>
      </p:sp>
      <p:sp>
        <p:nvSpPr>
          <p:cNvPr id="5" name="Shape 2"/>
          <p:cNvSpPr/>
          <p:nvPr/>
        </p:nvSpPr>
        <p:spPr>
          <a:xfrm>
            <a:off x="6280190" y="5665470"/>
            <a:ext cx="362903" cy="362903"/>
          </a:xfrm>
          <a:prstGeom prst="roundRect">
            <a:avLst>
              <a:gd name="adj" fmla="val 25194296"/>
            </a:avLst>
          </a:prstGeom>
          <a:solidFill>
            <a:srgbClr val="901E82"/>
          </a:solidFill>
          <a:ln w="7620">
            <a:solidFill>
              <a:srgbClr val="FFFFFF"/>
            </a:solidFill>
            <a:prstDash val="solid"/>
          </a:ln>
        </p:spPr>
        <p:txBody>
          <a:bodyPr/>
          <a:lstStyle/>
          <a:p>
            <a:endParaRPr lang="en-GB"/>
          </a:p>
        </p:txBody>
      </p:sp>
      <p:sp>
        <p:nvSpPr>
          <p:cNvPr id="6" name="Text 3"/>
          <p:cNvSpPr/>
          <p:nvPr/>
        </p:nvSpPr>
        <p:spPr>
          <a:xfrm>
            <a:off x="6394133" y="5798106"/>
            <a:ext cx="134898"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Noto Serif Medium" pitchFamily="34" charset="0"/>
                <a:ea typeface="Noto Serif Medium" pitchFamily="34" charset="-122"/>
                <a:cs typeface="Noto Serif Medium" pitchFamily="34" charset="-120"/>
              </a:rPr>
              <a:t>PN</a:t>
            </a:r>
            <a:endParaRPr lang="en-US" sz="750" dirty="0"/>
          </a:p>
        </p:txBody>
      </p:sp>
      <p:sp>
        <p:nvSpPr>
          <p:cNvPr id="7" name="Text 4"/>
          <p:cNvSpPr/>
          <p:nvPr/>
        </p:nvSpPr>
        <p:spPr>
          <a:xfrm>
            <a:off x="6756440" y="5648563"/>
            <a:ext cx="3281243" cy="396835"/>
          </a:xfrm>
          <a:prstGeom prst="rect">
            <a:avLst/>
          </a:prstGeom>
          <a:noFill/>
          <a:ln/>
        </p:spPr>
        <p:txBody>
          <a:bodyPr wrap="none" lIns="0" tIns="0" rIns="0" bIns="0" rtlCol="0" anchor="t"/>
          <a:lstStyle/>
          <a:p>
            <a:pPr marL="0" indent="0" algn="l">
              <a:lnSpc>
                <a:spcPts val="3100"/>
              </a:lnSpc>
              <a:buNone/>
            </a:pPr>
            <a:r>
              <a:rPr lang="en-US" sz="2200" b="1" dirty="0">
                <a:solidFill>
                  <a:srgbClr val="4C4C4C"/>
                </a:solidFill>
                <a:latin typeface="Noto Serif Bold" pitchFamily="34" charset="0"/>
                <a:ea typeface="Noto Serif Bold" pitchFamily="34" charset="-122"/>
                <a:cs typeface="Noto Serif Bold" pitchFamily="34" charset="-120"/>
              </a:rPr>
              <a:t>Dr Pratap Neelakantan</a:t>
            </a:r>
          </a:p>
          <a:p>
            <a:pPr marL="0" indent="0" algn="l">
              <a:lnSpc>
                <a:spcPts val="3100"/>
              </a:lnSpc>
              <a:buNone/>
            </a:pPr>
            <a:r>
              <a:rPr lang="en-US" sz="2200" b="1" dirty="0">
                <a:solidFill>
                  <a:srgbClr val="4C4C4C"/>
                </a:solidFill>
                <a:latin typeface="Noto Serif Bold" pitchFamily="34" charset="0"/>
                <a:ea typeface="Noto Serif Bold" pitchFamily="34" charset="-122"/>
                <a:cs typeface="Noto Serif Bold" pitchFamily="34" charset="-120"/>
              </a:rPr>
              <a:t>Pathology clinical Director</a:t>
            </a:r>
          </a:p>
          <a:p>
            <a:pPr marL="0" indent="0" algn="l">
              <a:lnSpc>
                <a:spcPts val="3100"/>
              </a:lnSpc>
              <a:buNone/>
            </a:pPr>
            <a:r>
              <a:rPr lang="en-US" sz="2200" b="1" dirty="0">
                <a:solidFill>
                  <a:srgbClr val="4C4C4C"/>
                </a:solidFill>
                <a:latin typeface="Noto Serif Bold" pitchFamily="34" charset="0"/>
                <a:ea typeface="Noto Serif Bold" pitchFamily="34" charset="-122"/>
                <a:cs typeface="Noto Serif Bold" pitchFamily="34" charset="-120"/>
              </a:rPr>
              <a:t>Medical Lead for Genomics</a:t>
            </a:r>
            <a:endParaRPr lang="en-US" sz="2200" dirty="0"/>
          </a:p>
        </p:txBody>
      </p:sp>
      <p:pic>
        <p:nvPicPr>
          <p:cNvPr id="3074" name="Picture 2" descr="Guiding Cancer Treatment using Personalized Medicine">
            <a:extLst>
              <a:ext uri="{FF2B5EF4-FFF2-40B4-BE49-F238E27FC236}">
                <a16:creationId xmlns:a16="http://schemas.microsoft.com/office/drawing/2014/main" id="{A55B0005-4519-B02D-70F4-7865B90E6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653" y="2266600"/>
            <a:ext cx="3776896" cy="4278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0"/>
          <p:cNvSpPr/>
          <p:nvPr/>
        </p:nvSpPr>
        <p:spPr>
          <a:xfrm>
            <a:off x="490776" y="385763"/>
            <a:ext cx="3505795" cy="438269"/>
          </a:xfrm>
          <a:prstGeom prst="rect">
            <a:avLst/>
          </a:prstGeom>
          <a:noFill/>
          <a:ln/>
        </p:spPr>
        <p:txBody>
          <a:bodyPr wrap="none" lIns="0" tIns="0" rIns="0" bIns="0" rtlCol="0" anchor="t"/>
          <a:lstStyle/>
          <a:p>
            <a:pPr marL="0" indent="0" algn="l">
              <a:lnSpc>
                <a:spcPts val="3450"/>
              </a:lnSpc>
              <a:buNone/>
            </a:pPr>
            <a:r>
              <a:rPr lang="en-US" sz="2750" dirty="0">
                <a:solidFill>
                  <a:srgbClr val="3A3A3A"/>
                </a:solidFill>
                <a:latin typeface="Noto Serif Medium" pitchFamily="34" charset="0"/>
                <a:ea typeface="Noto Serif Medium" pitchFamily="34" charset="-122"/>
                <a:cs typeface="Noto Serif Medium" pitchFamily="34" charset="-120"/>
              </a:rPr>
              <a:t>Clinical Applications</a:t>
            </a:r>
            <a:endParaRPr lang="en-US" sz="2750" dirty="0"/>
          </a:p>
        </p:txBody>
      </p:sp>
      <p:sp>
        <p:nvSpPr>
          <p:cNvPr id="4" name="Text 1"/>
          <p:cNvSpPr/>
          <p:nvPr/>
        </p:nvSpPr>
        <p:spPr>
          <a:xfrm>
            <a:off x="490776" y="1034296"/>
            <a:ext cx="9991249" cy="448628"/>
          </a:xfrm>
          <a:prstGeom prst="rect">
            <a:avLst/>
          </a:prstGeom>
          <a:noFill/>
          <a:ln/>
        </p:spPr>
        <p:txBody>
          <a:bodyPr wrap="square" lIns="0" tIns="0" rIns="0" bIns="0" rtlCol="0" anchor="t"/>
          <a:lstStyle/>
          <a:p>
            <a:pPr marL="0" indent="0" algn="l">
              <a:lnSpc>
                <a:spcPts val="1750"/>
              </a:lnSpc>
              <a:buNone/>
            </a:pPr>
            <a:r>
              <a:rPr lang="en-US" sz="1100" dirty="0">
                <a:solidFill>
                  <a:srgbClr val="4C4C4C"/>
                </a:solidFill>
                <a:latin typeface="Noto Serif" pitchFamily="34" charset="0"/>
                <a:ea typeface="Noto Serif" pitchFamily="34" charset="-122"/>
                <a:cs typeface="Noto Serif" pitchFamily="34" charset="-120"/>
              </a:rPr>
              <a:t>Genomic medicine revolutionizes patient care. Oncology uses genomics for targeted therapies. Cardiology applies genetic risk scores. Neurology benefits from genomic diagnosis. Rare diseases receive personalized care.</a:t>
            </a:r>
            <a:endParaRPr lang="en-US" sz="1100" dirty="0"/>
          </a:p>
        </p:txBody>
      </p:sp>
      <p:sp>
        <p:nvSpPr>
          <p:cNvPr id="5" name="Text 2"/>
          <p:cNvSpPr/>
          <p:nvPr/>
        </p:nvSpPr>
        <p:spPr>
          <a:xfrm>
            <a:off x="490776" y="1710690"/>
            <a:ext cx="9991249" cy="462677"/>
          </a:xfrm>
          <a:prstGeom prst="rect">
            <a:avLst/>
          </a:prstGeom>
          <a:noFill/>
          <a:ln/>
        </p:spPr>
        <p:txBody>
          <a:bodyPr wrap="none" lIns="0" tIns="0" rIns="0" bIns="0" rtlCol="0" anchor="t"/>
          <a:lstStyle/>
          <a:p>
            <a:pPr marL="0" indent="0" algn="ctr">
              <a:lnSpc>
                <a:spcPts val="3600"/>
              </a:lnSpc>
              <a:buNone/>
            </a:pPr>
            <a:r>
              <a:rPr lang="en-US" sz="3600" dirty="0">
                <a:solidFill>
                  <a:srgbClr val="4C4C4C"/>
                </a:solidFill>
                <a:latin typeface="Noto Serif Medium" pitchFamily="34" charset="0"/>
                <a:ea typeface="Noto Serif Medium" pitchFamily="34" charset="-122"/>
                <a:cs typeface="Noto Serif Medium" pitchFamily="34" charset="-120"/>
              </a:rPr>
              <a:t>1</a:t>
            </a:r>
            <a:endParaRPr lang="en-US" sz="3600" dirty="0"/>
          </a:p>
        </p:txBody>
      </p:sp>
      <p:sp>
        <p:nvSpPr>
          <p:cNvPr id="6" name="Text 3"/>
          <p:cNvSpPr/>
          <p:nvPr/>
        </p:nvSpPr>
        <p:spPr>
          <a:xfrm>
            <a:off x="4609981" y="2348508"/>
            <a:ext cx="1752838" cy="219075"/>
          </a:xfrm>
          <a:prstGeom prst="rect">
            <a:avLst/>
          </a:prstGeom>
          <a:noFill/>
          <a:ln/>
        </p:spPr>
        <p:txBody>
          <a:bodyPr wrap="none" lIns="0" tIns="0" rIns="0" bIns="0" rtlCol="0" anchor="t"/>
          <a:lstStyle/>
          <a:p>
            <a:pPr marL="0" indent="0" algn="ctr">
              <a:lnSpc>
                <a:spcPts val="1700"/>
              </a:lnSpc>
              <a:buNone/>
            </a:pPr>
            <a:r>
              <a:rPr lang="en-US" sz="1350" dirty="0">
                <a:solidFill>
                  <a:srgbClr val="4C4C4C"/>
                </a:solidFill>
                <a:latin typeface="Noto Serif Medium" pitchFamily="34" charset="0"/>
                <a:ea typeface="Noto Serif Medium" pitchFamily="34" charset="-122"/>
                <a:cs typeface="Noto Serif Medium" pitchFamily="34" charset="-120"/>
              </a:rPr>
              <a:t>Oncology</a:t>
            </a:r>
            <a:endParaRPr lang="en-US" sz="1350" dirty="0"/>
          </a:p>
        </p:txBody>
      </p:sp>
      <p:sp>
        <p:nvSpPr>
          <p:cNvPr id="7" name="Text 4"/>
          <p:cNvSpPr/>
          <p:nvPr/>
        </p:nvSpPr>
        <p:spPr>
          <a:xfrm>
            <a:off x="490776" y="2651641"/>
            <a:ext cx="9991249" cy="224314"/>
          </a:xfrm>
          <a:prstGeom prst="rect">
            <a:avLst/>
          </a:prstGeom>
          <a:noFill/>
          <a:ln/>
        </p:spPr>
        <p:txBody>
          <a:bodyPr wrap="none" lIns="0" tIns="0" rIns="0" bIns="0" rtlCol="0" anchor="t"/>
          <a:lstStyle/>
          <a:p>
            <a:pPr marL="0" indent="0" algn="ctr">
              <a:lnSpc>
                <a:spcPts val="1750"/>
              </a:lnSpc>
              <a:buNone/>
            </a:pPr>
            <a:r>
              <a:rPr lang="en-US" sz="1100" dirty="0">
                <a:solidFill>
                  <a:srgbClr val="4C4C4C"/>
                </a:solidFill>
                <a:latin typeface="Noto Serif" pitchFamily="34" charset="0"/>
                <a:ea typeface="Noto Serif" pitchFamily="34" charset="-122"/>
                <a:cs typeface="Noto Serif" pitchFamily="34" charset="-120"/>
              </a:rPr>
              <a:t>Precision treatments based on tumor genetic profiles.</a:t>
            </a:r>
            <a:endParaRPr lang="en-US" sz="1100" dirty="0"/>
          </a:p>
        </p:txBody>
      </p:sp>
      <p:sp>
        <p:nvSpPr>
          <p:cNvPr id="8" name="Text 5"/>
          <p:cNvSpPr/>
          <p:nvPr/>
        </p:nvSpPr>
        <p:spPr>
          <a:xfrm>
            <a:off x="490776" y="3366611"/>
            <a:ext cx="9991249" cy="462677"/>
          </a:xfrm>
          <a:prstGeom prst="rect">
            <a:avLst/>
          </a:prstGeom>
          <a:noFill/>
          <a:ln/>
        </p:spPr>
        <p:txBody>
          <a:bodyPr wrap="none" lIns="0" tIns="0" rIns="0" bIns="0" rtlCol="0" anchor="t"/>
          <a:lstStyle/>
          <a:p>
            <a:pPr marL="0" indent="0" algn="ctr">
              <a:lnSpc>
                <a:spcPts val="3600"/>
              </a:lnSpc>
              <a:buNone/>
            </a:pPr>
            <a:r>
              <a:rPr lang="en-US" sz="3600" dirty="0">
                <a:solidFill>
                  <a:srgbClr val="4C4C4C"/>
                </a:solidFill>
                <a:latin typeface="Noto Serif Medium" pitchFamily="34" charset="0"/>
                <a:ea typeface="Noto Serif Medium" pitchFamily="34" charset="-122"/>
                <a:cs typeface="Noto Serif Medium" pitchFamily="34" charset="-120"/>
              </a:rPr>
              <a:t>2</a:t>
            </a:r>
            <a:endParaRPr lang="en-US" sz="3600" dirty="0"/>
          </a:p>
        </p:txBody>
      </p:sp>
      <p:sp>
        <p:nvSpPr>
          <p:cNvPr id="9" name="Text 6"/>
          <p:cNvSpPr/>
          <p:nvPr/>
        </p:nvSpPr>
        <p:spPr>
          <a:xfrm>
            <a:off x="4609981" y="4004429"/>
            <a:ext cx="1752838" cy="219075"/>
          </a:xfrm>
          <a:prstGeom prst="rect">
            <a:avLst/>
          </a:prstGeom>
          <a:noFill/>
          <a:ln/>
        </p:spPr>
        <p:txBody>
          <a:bodyPr wrap="none" lIns="0" tIns="0" rIns="0" bIns="0" rtlCol="0" anchor="t"/>
          <a:lstStyle/>
          <a:p>
            <a:pPr marL="0" indent="0" algn="ctr">
              <a:lnSpc>
                <a:spcPts val="1700"/>
              </a:lnSpc>
              <a:buNone/>
            </a:pPr>
            <a:r>
              <a:rPr lang="en-US" sz="1350" dirty="0">
                <a:solidFill>
                  <a:srgbClr val="4C4C4C"/>
                </a:solidFill>
                <a:latin typeface="Noto Serif Medium" pitchFamily="34" charset="0"/>
                <a:ea typeface="Noto Serif Medium" pitchFamily="34" charset="-122"/>
                <a:cs typeface="Noto Serif Medium" pitchFamily="34" charset="-120"/>
              </a:rPr>
              <a:t>Cardiology</a:t>
            </a:r>
            <a:endParaRPr lang="en-US" sz="1350" dirty="0"/>
          </a:p>
        </p:txBody>
      </p:sp>
      <p:sp>
        <p:nvSpPr>
          <p:cNvPr id="10" name="Text 7"/>
          <p:cNvSpPr/>
          <p:nvPr/>
        </p:nvSpPr>
        <p:spPr>
          <a:xfrm>
            <a:off x="490776" y="4307562"/>
            <a:ext cx="9991249" cy="224314"/>
          </a:xfrm>
          <a:prstGeom prst="rect">
            <a:avLst/>
          </a:prstGeom>
          <a:noFill/>
          <a:ln/>
        </p:spPr>
        <p:txBody>
          <a:bodyPr wrap="none" lIns="0" tIns="0" rIns="0" bIns="0" rtlCol="0" anchor="t"/>
          <a:lstStyle/>
          <a:p>
            <a:pPr marL="0" indent="0" algn="ctr">
              <a:lnSpc>
                <a:spcPts val="1750"/>
              </a:lnSpc>
              <a:buNone/>
            </a:pPr>
            <a:r>
              <a:rPr lang="en-US" sz="1100" dirty="0">
                <a:solidFill>
                  <a:srgbClr val="4C4C4C"/>
                </a:solidFill>
                <a:latin typeface="Noto Serif" pitchFamily="34" charset="0"/>
                <a:ea typeface="Noto Serif" pitchFamily="34" charset="-122"/>
                <a:cs typeface="Noto Serif" pitchFamily="34" charset="-120"/>
              </a:rPr>
              <a:t>Assessing heart disease risk and guiding prevention.</a:t>
            </a:r>
            <a:endParaRPr lang="en-US" sz="1100" dirty="0"/>
          </a:p>
        </p:txBody>
      </p:sp>
      <p:sp>
        <p:nvSpPr>
          <p:cNvPr id="11" name="Text 8"/>
          <p:cNvSpPr/>
          <p:nvPr/>
        </p:nvSpPr>
        <p:spPr>
          <a:xfrm>
            <a:off x="490776" y="5022533"/>
            <a:ext cx="9991249" cy="462677"/>
          </a:xfrm>
          <a:prstGeom prst="rect">
            <a:avLst/>
          </a:prstGeom>
          <a:noFill/>
          <a:ln/>
        </p:spPr>
        <p:txBody>
          <a:bodyPr wrap="none" lIns="0" tIns="0" rIns="0" bIns="0" rtlCol="0" anchor="t"/>
          <a:lstStyle/>
          <a:p>
            <a:pPr marL="0" indent="0" algn="ctr">
              <a:lnSpc>
                <a:spcPts val="3600"/>
              </a:lnSpc>
              <a:buNone/>
            </a:pPr>
            <a:r>
              <a:rPr lang="en-US" sz="3600" dirty="0">
                <a:solidFill>
                  <a:srgbClr val="4C4C4C"/>
                </a:solidFill>
                <a:latin typeface="Noto Serif Medium" pitchFamily="34" charset="0"/>
                <a:ea typeface="Noto Serif Medium" pitchFamily="34" charset="-122"/>
                <a:cs typeface="Noto Serif Medium" pitchFamily="34" charset="-120"/>
              </a:rPr>
              <a:t>3</a:t>
            </a:r>
            <a:endParaRPr lang="en-US" sz="3600" dirty="0"/>
          </a:p>
        </p:txBody>
      </p:sp>
      <p:sp>
        <p:nvSpPr>
          <p:cNvPr id="12" name="Text 9"/>
          <p:cNvSpPr/>
          <p:nvPr/>
        </p:nvSpPr>
        <p:spPr>
          <a:xfrm>
            <a:off x="4609981" y="5660350"/>
            <a:ext cx="1752838" cy="219075"/>
          </a:xfrm>
          <a:prstGeom prst="rect">
            <a:avLst/>
          </a:prstGeom>
          <a:noFill/>
          <a:ln/>
        </p:spPr>
        <p:txBody>
          <a:bodyPr wrap="none" lIns="0" tIns="0" rIns="0" bIns="0" rtlCol="0" anchor="t"/>
          <a:lstStyle/>
          <a:p>
            <a:pPr marL="0" indent="0" algn="ctr">
              <a:lnSpc>
                <a:spcPts val="1700"/>
              </a:lnSpc>
              <a:buNone/>
            </a:pPr>
            <a:r>
              <a:rPr lang="en-US" sz="1350" dirty="0">
                <a:solidFill>
                  <a:srgbClr val="4C4C4C"/>
                </a:solidFill>
                <a:latin typeface="Noto Serif Medium" pitchFamily="34" charset="0"/>
                <a:ea typeface="Noto Serif Medium" pitchFamily="34" charset="-122"/>
                <a:cs typeface="Noto Serif Medium" pitchFamily="34" charset="-120"/>
              </a:rPr>
              <a:t>Neurology</a:t>
            </a:r>
            <a:endParaRPr lang="en-US" sz="1350" dirty="0"/>
          </a:p>
        </p:txBody>
      </p:sp>
      <p:sp>
        <p:nvSpPr>
          <p:cNvPr id="13" name="Text 10"/>
          <p:cNvSpPr/>
          <p:nvPr/>
        </p:nvSpPr>
        <p:spPr>
          <a:xfrm>
            <a:off x="490776" y="5963483"/>
            <a:ext cx="9991249" cy="224314"/>
          </a:xfrm>
          <a:prstGeom prst="rect">
            <a:avLst/>
          </a:prstGeom>
          <a:noFill/>
          <a:ln/>
        </p:spPr>
        <p:txBody>
          <a:bodyPr wrap="none" lIns="0" tIns="0" rIns="0" bIns="0" rtlCol="0" anchor="t"/>
          <a:lstStyle/>
          <a:p>
            <a:pPr marL="0" indent="0" algn="ctr">
              <a:lnSpc>
                <a:spcPts val="1750"/>
              </a:lnSpc>
              <a:buNone/>
            </a:pPr>
            <a:r>
              <a:rPr lang="en-US" sz="1100" dirty="0">
                <a:solidFill>
                  <a:srgbClr val="4C4C4C"/>
                </a:solidFill>
                <a:latin typeface="Noto Serif" pitchFamily="34" charset="0"/>
                <a:ea typeface="Noto Serif" pitchFamily="34" charset="-122"/>
                <a:cs typeface="Noto Serif" pitchFamily="34" charset="-120"/>
              </a:rPr>
              <a:t>Diagnosing and managing complex brain disorders.</a:t>
            </a:r>
            <a:endParaRPr lang="en-US" sz="1100" dirty="0"/>
          </a:p>
        </p:txBody>
      </p:sp>
      <p:sp>
        <p:nvSpPr>
          <p:cNvPr id="14" name="Text 11"/>
          <p:cNvSpPr/>
          <p:nvPr/>
        </p:nvSpPr>
        <p:spPr>
          <a:xfrm>
            <a:off x="490776" y="6678454"/>
            <a:ext cx="9991249" cy="462677"/>
          </a:xfrm>
          <a:prstGeom prst="rect">
            <a:avLst/>
          </a:prstGeom>
          <a:noFill/>
          <a:ln/>
        </p:spPr>
        <p:txBody>
          <a:bodyPr wrap="none" lIns="0" tIns="0" rIns="0" bIns="0" rtlCol="0" anchor="t"/>
          <a:lstStyle/>
          <a:p>
            <a:pPr marL="0" indent="0" algn="ctr">
              <a:lnSpc>
                <a:spcPts val="3600"/>
              </a:lnSpc>
              <a:buNone/>
            </a:pPr>
            <a:r>
              <a:rPr lang="en-US" sz="3600" dirty="0">
                <a:solidFill>
                  <a:srgbClr val="4C4C4C"/>
                </a:solidFill>
                <a:latin typeface="Noto Serif Medium" pitchFamily="34" charset="0"/>
                <a:ea typeface="Noto Serif Medium" pitchFamily="34" charset="-122"/>
                <a:cs typeface="Noto Serif Medium" pitchFamily="34" charset="-120"/>
              </a:rPr>
              <a:t>4</a:t>
            </a:r>
            <a:endParaRPr lang="en-US" sz="3600" dirty="0"/>
          </a:p>
        </p:txBody>
      </p:sp>
      <p:sp>
        <p:nvSpPr>
          <p:cNvPr id="15" name="Text 12"/>
          <p:cNvSpPr/>
          <p:nvPr/>
        </p:nvSpPr>
        <p:spPr>
          <a:xfrm>
            <a:off x="4609981" y="7316272"/>
            <a:ext cx="1752838" cy="219075"/>
          </a:xfrm>
          <a:prstGeom prst="rect">
            <a:avLst/>
          </a:prstGeom>
          <a:noFill/>
          <a:ln/>
        </p:spPr>
        <p:txBody>
          <a:bodyPr wrap="none" lIns="0" tIns="0" rIns="0" bIns="0" rtlCol="0" anchor="t"/>
          <a:lstStyle/>
          <a:p>
            <a:pPr marL="0" indent="0" algn="ctr">
              <a:lnSpc>
                <a:spcPts val="1700"/>
              </a:lnSpc>
              <a:buNone/>
            </a:pPr>
            <a:r>
              <a:rPr lang="en-US" sz="1350" dirty="0">
                <a:solidFill>
                  <a:srgbClr val="4C4C4C"/>
                </a:solidFill>
                <a:latin typeface="Noto Serif Medium" pitchFamily="34" charset="0"/>
                <a:ea typeface="Noto Serif Medium" pitchFamily="34" charset="-122"/>
                <a:cs typeface="Noto Serif Medium" pitchFamily="34" charset="-120"/>
              </a:rPr>
              <a:t>Rare Diseases</a:t>
            </a:r>
            <a:endParaRPr lang="en-US" sz="1350" dirty="0"/>
          </a:p>
        </p:txBody>
      </p:sp>
      <p:sp>
        <p:nvSpPr>
          <p:cNvPr id="16" name="Text 13"/>
          <p:cNvSpPr/>
          <p:nvPr/>
        </p:nvSpPr>
        <p:spPr>
          <a:xfrm>
            <a:off x="490776" y="7619405"/>
            <a:ext cx="9991249" cy="224314"/>
          </a:xfrm>
          <a:prstGeom prst="rect">
            <a:avLst/>
          </a:prstGeom>
          <a:noFill/>
          <a:ln/>
        </p:spPr>
        <p:txBody>
          <a:bodyPr wrap="none" lIns="0" tIns="0" rIns="0" bIns="0" rtlCol="0" anchor="t"/>
          <a:lstStyle/>
          <a:p>
            <a:pPr marL="0" indent="0" algn="ctr">
              <a:lnSpc>
                <a:spcPts val="1750"/>
              </a:lnSpc>
              <a:buNone/>
            </a:pPr>
            <a:r>
              <a:rPr lang="en-US" sz="1100" dirty="0">
                <a:solidFill>
                  <a:srgbClr val="4C4C4C"/>
                </a:solidFill>
                <a:latin typeface="Noto Serif" pitchFamily="34" charset="0"/>
                <a:ea typeface="Noto Serif" pitchFamily="34" charset="-122"/>
                <a:cs typeface="Noto Serif" pitchFamily="34" charset="-120"/>
              </a:rPr>
              <a:t>Identifying root causes and offering personalized treatments.</a:t>
            </a:r>
            <a:endParaRPr lang="en-US" sz="1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3" name="Text 0"/>
          <p:cNvSpPr/>
          <p:nvPr/>
        </p:nvSpPr>
        <p:spPr>
          <a:xfrm>
            <a:off x="569787" y="4284822"/>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Integrating Genomics: Daily Hematology Practice</a:t>
            </a:r>
            <a:endParaRPr lang="en-US" sz="4450" dirty="0"/>
          </a:p>
        </p:txBody>
      </p:sp>
      <p:sp>
        <p:nvSpPr>
          <p:cNvPr id="4" name="Text 1"/>
          <p:cNvSpPr/>
          <p:nvPr/>
        </p:nvSpPr>
        <p:spPr>
          <a:xfrm>
            <a:off x="619129" y="620230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Genomic insights are now crucial. They transform routine patient management in hematology. This shift enhances diagnostic accuracy and personalized care.</a:t>
            </a:r>
            <a:endParaRPr lang="en-US" sz="1750" dirty="0"/>
          </a:p>
        </p:txBody>
      </p:sp>
      <p:pic>
        <p:nvPicPr>
          <p:cNvPr id="15362" name="Picture 2">
            <a:extLst>
              <a:ext uri="{FF2B5EF4-FFF2-40B4-BE49-F238E27FC236}">
                <a16:creationId xmlns:a16="http://schemas.microsoft.com/office/drawing/2014/main" id="{5B032980-E6B9-E7DF-E48E-D1ED4625B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225" y="939122"/>
            <a:ext cx="6315388" cy="40544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3" name="Text 0"/>
          <p:cNvSpPr/>
          <p:nvPr/>
        </p:nvSpPr>
        <p:spPr>
          <a:xfrm>
            <a:off x="754023" y="930235"/>
            <a:ext cx="7635954" cy="1346597"/>
          </a:xfrm>
          <a:prstGeom prst="rect">
            <a:avLst/>
          </a:prstGeom>
          <a:noFill/>
          <a:ln/>
        </p:spPr>
        <p:txBody>
          <a:bodyPr wrap="square" lIns="0" tIns="0" rIns="0" bIns="0" rtlCol="0" anchor="t"/>
          <a:lstStyle/>
          <a:p>
            <a:pPr marL="0" indent="0" algn="l">
              <a:lnSpc>
                <a:spcPts val="5300"/>
              </a:lnSpc>
              <a:buNone/>
            </a:pPr>
            <a:r>
              <a:rPr lang="en-US" sz="4200" dirty="0">
                <a:solidFill>
                  <a:srgbClr val="3A3A3A"/>
                </a:solidFill>
                <a:latin typeface="Noto Serif Medium" pitchFamily="34" charset="0"/>
                <a:ea typeface="Noto Serif Medium" pitchFamily="34" charset="-122"/>
                <a:cs typeface="Noto Serif Medium" pitchFamily="34" charset="-120"/>
              </a:rPr>
              <a:t>Genomics in Haematological Malignancies</a:t>
            </a:r>
            <a:endParaRPr lang="en-US" sz="4200" dirty="0"/>
          </a:p>
        </p:txBody>
      </p:sp>
      <p:sp>
        <p:nvSpPr>
          <p:cNvPr id="4" name="Text 1"/>
          <p:cNvSpPr/>
          <p:nvPr/>
        </p:nvSpPr>
        <p:spPr>
          <a:xfrm>
            <a:off x="754023" y="2599968"/>
            <a:ext cx="7635954" cy="1379220"/>
          </a:xfrm>
          <a:prstGeom prst="rect">
            <a:avLst/>
          </a:prstGeom>
          <a:noFill/>
          <a:ln/>
        </p:spPr>
        <p:txBody>
          <a:bodyPr wrap="square" lIns="0" tIns="0" rIns="0" bIns="0" rtlCol="0" anchor="t"/>
          <a:lstStyle/>
          <a:p>
            <a:pPr marL="0" indent="0" algn="l">
              <a:lnSpc>
                <a:spcPts val="2700"/>
              </a:lnSpc>
              <a:buNone/>
            </a:pPr>
            <a:r>
              <a:rPr lang="en-US" sz="1650" dirty="0">
                <a:solidFill>
                  <a:srgbClr val="4C4C4C"/>
                </a:solidFill>
                <a:latin typeface="Noto Serif" pitchFamily="34" charset="0"/>
                <a:ea typeface="Noto Serif" pitchFamily="34" charset="-122"/>
                <a:cs typeface="Noto Serif" pitchFamily="34" charset="-120"/>
              </a:rPr>
              <a:t>Genomics plays a crucial role. It aids in diagnosing blood cancers. It helps classify subtypes accurately. Genomic analysis informs treatment choices. It also predicts patient prognosis. This precision helps improve patient outcomes.</a:t>
            </a:r>
            <a:endParaRPr lang="en-US" sz="1650" dirty="0"/>
          </a:p>
        </p:txBody>
      </p:sp>
      <p:sp>
        <p:nvSpPr>
          <p:cNvPr id="5" name="Shape 2"/>
          <p:cNvSpPr/>
          <p:nvPr/>
        </p:nvSpPr>
        <p:spPr>
          <a:xfrm>
            <a:off x="754023" y="4221480"/>
            <a:ext cx="161568" cy="810577"/>
          </a:xfrm>
          <a:prstGeom prst="roundRect">
            <a:avLst>
              <a:gd name="adj" fmla="val 56008"/>
            </a:avLst>
          </a:prstGeom>
          <a:solidFill>
            <a:srgbClr val="000000"/>
          </a:solidFill>
          <a:ln w="7620">
            <a:solidFill>
              <a:srgbClr val="CCC4B8"/>
            </a:solidFill>
            <a:prstDash val="solid"/>
          </a:ln>
          <a:effectLst>
            <a:outerShdw dist="19050" dir="2700000" algn="bl" rotWithShape="0">
              <a:srgbClr val="CCC4B8">
                <a:alpha val="100000"/>
              </a:srgbClr>
            </a:outerShdw>
          </a:effectLst>
        </p:spPr>
        <p:txBody>
          <a:bodyPr/>
          <a:lstStyle/>
          <a:p>
            <a:endParaRPr lang="en-GB"/>
          </a:p>
        </p:txBody>
      </p:sp>
      <p:sp>
        <p:nvSpPr>
          <p:cNvPr id="6" name="Text 3"/>
          <p:cNvSpPr/>
          <p:nvPr/>
        </p:nvSpPr>
        <p:spPr>
          <a:xfrm>
            <a:off x="1238726" y="4221480"/>
            <a:ext cx="2693194" cy="336590"/>
          </a:xfrm>
          <a:prstGeom prst="rect">
            <a:avLst/>
          </a:prstGeom>
          <a:noFill/>
          <a:ln/>
        </p:spPr>
        <p:txBody>
          <a:bodyPr wrap="none" lIns="0" tIns="0" rIns="0" bIns="0" rtlCol="0" anchor="t"/>
          <a:lstStyle/>
          <a:p>
            <a:pPr marL="0" indent="0" algn="l">
              <a:lnSpc>
                <a:spcPts val="2650"/>
              </a:lnSpc>
              <a:buNone/>
            </a:pPr>
            <a:r>
              <a:rPr lang="en-US" sz="2100" dirty="0">
                <a:solidFill>
                  <a:srgbClr val="4C4C4C"/>
                </a:solidFill>
                <a:latin typeface="Noto Serif Medium" pitchFamily="34" charset="0"/>
                <a:ea typeface="Noto Serif Medium" pitchFamily="34" charset="-122"/>
                <a:cs typeface="Noto Serif Medium" pitchFamily="34" charset="-120"/>
              </a:rPr>
              <a:t>Diagnosis</a:t>
            </a:r>
            <a:endParaRPr lang="en-US" sz="2100" dirty="0"/>
          </a:p>
        </p:txBody>
      </p:sp>
      <p:sp>
        <p:nvSpPr>
          <p:cNvPr id="7" name="Text 4"/>
          <p:cNvSpPr/>
          <p:nvPr/>
        </p:nvSpPr>
        <p:spPr>
          <a:xfrm>
            <a:off x="1238726" y="4687253"/>
            <a:ext cx="7151251" cy="344805"/>
          </a:xfrm>
          <a:prstGeom prst="rect">
            <a:avLst/>
          </a:prstGeom>
          <a:noFill/>
          <a:ln/>
        </p:spPr>
        <p:txBody>
          <a:bodyPr wrap="none" lIns="0" tIns="0" rIns="0" bIns="0" rtlCol="0" anchor="t"/>
          <a:lstStyle/>
          <a:p>
            <a:pPr marL="0" indent="0" algn="l">
              <a:lnSpc>
                <a:spcPts val="2700"/>
              </a:lnSpc>
              <a:buNone/>
            </a:pPr>
            <a:r>
              <a:rPr lang="en-US" sz="1650" dirty="0">
                <a:solidFill>
                  <a:srgbClr val="4C4C4C"/>
                </a:solidFill>
                <a:latin typeface="Noto Serif" pitchFamily="34" charset="0"/>
                <a:ea typeface="Noto Serif" pitchFamily="34" charset="-122"/>
                <a:cs typeface="Noto Serif" pitchFamily="34" charset="-120"/>
              </a:rPr>
              <a:t>Identify specific genetic mutations driving the cancer.</a:t>
            </a:r>
            <a:endParaRPr lang="en-US" sz="1650" dirty="0"/>
          </a:p>
        </p:txBody>
      </p:sp>
      <p:sp>
        <p:nvSpPr>
          <p:cNvPr id="8" name="Shape 5"/>
          <p:cNvSpPr/>
          <p:nvPr/>
        </p:nvSpPr>
        <p:spPr>
          <a:xfrm>
            <a:off x="1077158" y="5247442"/>
            <a:ext cx="161568" cy="810577"/>
          </a:xfrm>
          <a:prstGeom prst="roundRect">
            <a:avLst>
              <a:gd name="adj" fmla="val 56008"/>
            </a:avLst>
          </a:prstGeom>
          <a:solidFill>
            <a:srgbClr val="000000"/>
          </a:solidFill>
          <a:ln w="7620">
            <a:solidFill>
              <a:srgbClr val="CCC4B8"/>
            </a:solidFill>
            <a:prstDash val="solid"/>
          </a:ln>
          <a:effectLst>
            <a:outerShdw dist="19050" dir="2700000" algn="bl" rotWithShape="0">
              <a:srgbClr val="CCC4B8">
                <a:alpha val="100000"/>
              </a:srgbClr>
            </a:outerShdw>
          </a:effectLst>
        </p:spPr>
        <p:txBody>
          <a:bodyPr/>
          <a:lstStyle/>
          <a:p>
            <a:endParaRPr lang="en-GB"/>
          </a:p>
        </p:txBody>
      </p:sp>
      <p:sp>
        <p:nvSpPr>
          <p:cNvPr id="9" name="Text 6"/>
          <p:cNvSpPr/>
          <p:nvPr/>
        </p:nvSpPr>
        <p:spPr>
          <a:xfrm>
            <a:off x="1561862" y="5247442"/>
            <a:ext cx="2693194" cy="336590"/>
          </a:xfrm>
          <a:prstGeom prst="rect">
            <a:avLst/>
          </a:prstGeom>
          <a:noFill/>
          <a:ln/>
        </p:spPr>
        <p:txBody>
          <a:bodyPr wrap="none" lIns="0" tIns="0" rIns="0" bIns="0" rtlCol="0" anchor="t"/>
          <a:lstStyle/>
          <a:p>
            <a:pPr marL="0" indent="0" algn="l">
              <a:lnSpc>
                <a:spcPts val="2650"/>
              </a:lnSpc>
              <a:buNone/>
            </a:pPr>
            <a:r>
              <a:rPr lang="en-US" sz="2100" dirty="0">
                <a:solidFill>
                  <a:srgbClr val="4C4C4C"/>
                </a:solidFill>
                <a:latin typeface="Noto Serif Medium" pitchFamily="34" charset="0"/>
                <a:ea typeface="Noto Serif Medium" pitchFamily="34" charset="-122"/>
                <a:cs typeface="Noto Serif Medium" pitchFamily="34" charset="-120"/>
              </a:rPr>
              <a:t>Risk Stratification</a:t>
            </a:r>
            <a:endParaRPr lang="en-US" sz="2100" dirty="0"/>
          </a:p>
        </p:txBody>
      </p:sp>
      <p:sp>
        <p:nvSpPr>
          <p:cNvPr id="10" name="Text 7"/>
          <p:cNvSpPr/>
          <p:nvPr/>
        </p:nvSpPr>
        <p:spPr>
          <a:xfrm>
            <a:off x="1561862" y="5713214"/>
            <a:ext cx="6828115" cy="344805"/>
          </a:xfrm>
          <a:prstGeom prst="rect">
            <a:avLst/>
          </a:prstGeom>
          <a:noFill/>
          <a:ln/>
        </p:spPr>
        <p:txBody>
          <a:bodyPr wrap="none" lIns="0" tIns="0" rIns="0" bIns="0" rtlCol="0" anchor="t"/>
          <a:lstStyle/>
          <a:p>
            <a:pPr marL="0" indent="0" algn="l">
              <a:lnSpc>
                <a:spcPts val="2700"/>
              </a:lnSpc>
              <a:buNone/>
            </a:pPr>
            <a:r>
              <a:rPr lang="en-US" sz="1650" dirty="0">
                <a:solidFill>
                  <a:srgbClr val="4C4C4C"/>
                </a:solidFill>
                <a:latin typeface="Noto Serif" pitchFamily="34" charset="0"/>
                <a:ea typeface="Noto Serif" pitchFamily="34" charset="-122"/>
                <a:cs typeface="Noto Serif" pitchFamily="34" charset="-120"/>
              </a:rPr>
              <a:t>Determine aggressive vs. indolent disease types.</a:t>
            </a:r>
            <a:endParaRPr lang="en-US" sz="1650" dirty="0"/>
          </a:p>
        </p:txBody>
      </p:sp>
      <p:sp>
        <p:nvSpPr>
          <p:cNvPr id="11" name="Shape 8"/>
          <p:cNvSpPr/>
          <p:nvPr/>
        </p:nvSpPr>
        <p:spPr>
          <a:xfrm>
            <a:off x="1400294" y="6273403"/>
            <a:ext cx="161568" cy="810577"/>
          </a:xfrm>
          <a:prstGeom prst="roundRect">
            <a:avLst>
              <a:gd name="adj" fmla="val 56008"/>
            </a:avLst>
          </a:prstGeom>
          <a:solidFill>
            <a:srgbClr val="000000"/>
          </a:solidFill>
          <a:ln w="7620">
            <a:solidFill>
              <a:srgbClr val="CCC4B8"/>
            </a:solidFill>
            <a:prstDash val="solid"/>
          </a:ln>
          <a:effectLst>
            <a:outerShdw dist="19050" dir="2700000" algn="bl" rotWithShape="0">
              <a:srgbClr val="CCC4B8">
                <a:alpha val="100000"/>
              </a:srgbClr>
            </a:outerShdw>
          </a:effectLst>
        </p:spPr>
        <p:txBody>
          <a:bodyPr/>
          <a:lstStyle/>
          <a:p>
            <a:endParaRPr lang="en-GB"/>
          </a:p>
        </p:txBody>
      </p:sp>
      <p:sp>
        <p:nvSpPr>
          <p:cNvPr id="12" name="Text 9"/>
          <p:cNvSpPr/>
          <p:nvPr/>
        </p:nvSpPr>
        <p:spPr>
          <a:xfrm>
            <a:off x="1884998" y="6273403"/>
            <a:ext cx="2693194" cy="336590"/>
          </a:xfrm>
          <a:prstGeom prst="rect">
            <a:avLst/>
          </a:prstGeom>
          <a:noFill/>
          <a:ln/>
        </p:spPr>
        <p:txBody>
          <a:bodyPr wrap="none" lIns="0" tIns="0" rIns="0" bIns="0" rtlCol="0" anchor="t"/>
          <a:lstStyle/>
          <a:p>
            <a:pPr marL="0" indent="0" algn="l">
              <a:lnSpc>
                <a:spcPts val="2650"/>
              </a:lnSpc>
              <a:buNone/>
            </a:pPr>
            <a:r>
              <a:rPr lang="en-US" sz="2100" dirty="0">
                <a:solidFill>
                  <a:srgbClr val="4C4C4C"/>
                </a:solidFill>
                <a:latin typeface="Noto Serif Medium" pitchFamily="34" charset="0"/>
                <a:ea typeface="Noto Serif Medium" pitchFamily="34" charset="-122"/>
                <a:cs typeface="Noto Serif Medium" pitchFamily="34" charset="-120"/>
              </a:rPr>
              <a:t>Targeted Therapy</a:t>
            </a:r>
            <a:endParaRPr lang="en-US" sz="2100" dirty="0"/>
          </a:p>
        </p:txBody>
      </p:sp>
      <p:sp>
        <p:nvSpPr>
          <p:cNvPr id="13" name="Text 10"/>
          <p:cNvSpPr/>
          <p:nvPr/>
        </p:nvSpPr>
        <p:spPr>
          <a:xfrm>
            <a:off x="1884998" y="6739176"/>
            <a:ext cx="6504980" cy="344805"/>
          </a:xfrm>
          <a:prstGeom prst="rect">
            <a:avLst/>
          </a:prstGeom>
          <a:noFill/>
          <a:ln/>
        </p:spPr>
        <p:txBody>
          <a:bodyPr wrap="none" lIns="0" tIns="0" rIns="0" bIns="0" rtlCol="0" anchor="t"/>
          <a:lstStyle/>
          <a:p>
            <a:pPr marL="0" indent="0" algn="l">
              <a:lnSpc>
                <a:spcPts val="2700"/>
              </a:lnSpc>
              <a:buNone/>
            </a:pPr>
            <a:r>
              <a:rPr lang="en-US" sz="1650" dirty="0">
                <a:solidFill>
                  <a:srgbClr val="4C4C4C"/>
                </a:solidFill>
                <a:latin typeface="Noto Serif" pitchFamily="34" charset="0"/>
                <a:ea typeface="Noto Serif" pitchFamily="34" charset="-122"/>
                <a:cs typeface="Noto Serif" pitchFamily="34" charset="-120"/>
              </a:rPr>
              <a:t>Select drugs that specifically attack cancer mutations.</a:t>
            </a:r>
            <a:endParaRPr lang="en-US" sz="1650" dirty="0"/>
          </a:p>
        </p:txBody>
      </p:sp>
      <p:pic>
        <p:nvPicPr>
          <p:cNvPr id="12290" name="Picture 2">
            <a:extLst>
              <a:ext uri="{FF2B5EF4-FFF2-40B4-BE49-F238E27FC236}">
                <a16:creationId xmlns:a16="http://schemas.microsoft.com/office/drawing/2014/main" id="{89C4AC83-493D-D91A-BEE0-DCBAF1BA4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664" y="1938625"/>
            <a:ext cx="4803713" cy="40081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0">
            <a:extLst>
              <a:ext uri="{FF2B5EF4-FFF2-40B4-BE49-F238E27FC236}">
                <a16:creationId xmlns:a16="http://schemas.microsoft.com/office/drawing/2014/main" id="{06D419C5-3293-1E3F-6BDC-586BDCC32D4F}"/>
              </a:ext>
            </a:extLst>
          </p:cNvPr>
          <p:cNvSpPr/>
          <p:nvPr/>
        </p:nvSpPr>
        <p:spPr>
          <a:xfrm>
            <a:off x="10245632" y="6097267"/>
            <a:ext cx="2797910" cy="810577"/>
          </a:xfrm>
          <a:prstGeom prst="rect">
            <a:avLst/>
          </a:prstGeom>
          <a:noFill/>
          <a:ln/>
        </p:spPr>
        <p:txBody>
          <a:bodyPr wrap="square" lIns="0" tIns="0" rIns="0" bIns="0" rtlCol="0" anchor="t"/>
          <a:lstStyle/>
          <a:p>
            <a:pPr marL="0" indent="0" algn="l">
              <a:lnSpc>
                <a:spcPts val="5300"/>
              </a:lnSpc>
              <a:buNone/>
            </a:pPr>
            <a:r>
              <a:rPr lang="en-US" sz="1600" dirty="0">
                <a:solidFill>
                  <a:srgbClr val="3A3A3A"/>
                </a:solidFill>
                <a:latin typeface="Noto Serif Medium" pitchFamily="34" charset="0"/>
                <a:ea typeface="Noto Serif Medium" pitchFamily="34" charset="-122"/>
                <a:cs typeface="Noto Serif Medium" pitchFamily="34" charset="-120"/>
              </a:rPr>
              <a:t>Leukemia, Wikipedia Images</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3" name="Text 0"/>
          <p:cNvSpPr/>
          <p:nvPr/>
        </p:nvSpPr>
        <p:spPr>
          <a:xfrm>
            <a:off x="6129695" y="505420"/>
            <a:ext cx="7857411" cy="1148953"/>
          </a:xfrm>
          <a:prstGeom prst="rect">
            <a:avLst/>
          </a:prstGeom>
          <a:noFill/>
          <a:ln/>
        </p:spPr>
        <p:txBody>
          <a:bodyPr wrap="square" lIns="0" tIns="0" rIns="0" bIns="0" rtlCol="0" anchor="t"/>
          <a:lstStyle/>
          <a:p>
            <a:pPr marL="0" indent="0" algn="l">
              <a:lnSpc>
                <a:spcPts val="4500"/>
              </a:lnSpc>
              <a:buNone/>
            </a:pPr>
            <a:r>
              <a:rPr lang="en-US" sz="3600" dirty="0">
                <a:solidFill>
                  <a:srgbClr val="3A3A3A"/>
                </a:solidFill>
                <a:latin typeface="Noto Serif Medium" pitchFamily="34" charset="0"/>
                <a:ea typeface="Noto Serif Medium" pitchFamily="34" charset="-122"/>
                <a:cs typeface="Noto Serif Medium" pitchFamily="34" charset="-120"/>
              </a:rPr>
              <a:t>Genomic Techniques in Leukemia Management</a:t>
            </a:r>
            <a:endParaRPr lang="en-US" sz="3600" dirty="0"/>
          </a:p>
        </p:txBody>
      </p:sp>
      <p:sp>
        <p:nvSpPr>
          <p:cNvPr id="4" name="Text 1"/>
          <p:cNvSpPr/>
          <p:nvPr/>
        </p:nvSpPr>
        <p:spPr>
          <a:xfrm>
            <a:off x="6129695" y="1930003"/>
            <a:ext cx="7857411" cy="1176337"/>
          </a:xfrm>
          <a:prstGeom prst="rect">
            <a:avLst/>
          </a:prstGeom>
          <a:noFill/>
          <a:ln/>
        </p:spPr>
        <p:txBody>
          <a:bodyPr wrap="square" lIns="0" tIns="0" rIns="0" bIns="0" rtlCol="0" anchor="t"/>
          <a:lstStyle/>
          <a:p>
            <a:pPr marL="0" indent="0" algn="l">
              <a:lnSpc>
                <a:spcPts val="2300"/>
              </a:lnSpc>
              <a:buNone/>
            </a:pPr>
            <a:r>
              <a:rPr lang="en-US" sz="1400" dirty="0">
                <a:solidFill>
                  <a:srgbClr val="4C4C4C"/>
                </a:solidFill>
                <a:latin typeface="Noto Serif" pitchFamily="34" charset="0"/>
                <a:ea typeface="Noto Serif" pitchFamily="34" charset="-122"/>
                <a:cs typeface="Noto Serif" pitchFamily="34" charset="-120"/>
              </a:rPr>
              <a:t>Genomic techniques revolutionize leukemia management. NGS identifies specific mutations. This guides targeted therapy decisions. Monitoring minimal residual disease (MRD) is key. CRISPR offers potential for future treatments. These methods significantly improve patient care.</a:t>
            </a:r>
            <a:endParaRPr lang="en-US" sz="1400" dirty="0"/>
          </a:p>
        </p:txBody>
      </p:sp>
      <p:pic>
        <p:nvPicPr>
          <p:cNvPr id="5" name="Image 1" descr="preencoded.png"/>
          <p:cNvPicPr>
            <a:picLocks noChangeAspect="1"/>
          </p:cNvPicPr>
          <p:nvPr/>
        </p:nvPicPr>
        <p:blipFill>
          <a:blip r:embed="rId3"/>
          <a:stretch>
            <a:fillRect/>
          </a:stretch>
        </p:blipFill>
        <p:spPr>
          <a:xfrm>
            <a:off x="6129695" y="3313033"/>
            <a:ext cx="919043" cy="1102876"/>
          </a:xfrm>
          <a:prstGeom prst="rect">
            <a:avLst/>
          </a:prstGeom>
        </p:spPr>
      </p:pic>
      <p:sp>
        <p:nvSpPr>
          <p:cNvPr id="6" name="Text 2"/>
          <p:cNvSpPr/>
          <p:nvPr/>
        </p:nvSpPr>
        <p:spPr>
          <a:xfrm>
            <a:off x="7324368" y="3496747"/>
            <a:ext cx="2297668" cy="287179"/>
          </a:xfrm>
          <a:prstGeom prst="rect">
            <a:avLst/>
          </a:prstGeom>
          <a:noFill/>
          <a:ln/>
        </p:spPr>
        <p:txBody>
          <a:bodyPr wrap="none" lIns="0" tIns="0" rIns="0" bIns="0" rtlCol="0" anchor="t"/>
          <a:lstStyle/>
          <a:p>
            <a:pPr marL="0" indent="0" algn="l">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Mutation Detection</a:t>
            </a:r>
            <a:endParaRPr lang="en-US" sz="1800" dirty="0"/>
          </a:p>
        </p:txBody>
      </p:sp>
      <p:sp>
        <p:nvSpPr>
          <p:cNvPr id="7" name="Text 3"/>
          <p:cNvSpPr/>
          <p:nvPr/>
        </p:nvSpPr>
        <p:spPr>
          <a:xfrm>
            <a:off x="7324368" y="3894177"/>
            <a:ext cx="6662738" cy="294084"/>
          </a:xfrm>
          <a:prstGeom prst="rect">
            <a:avLst/>
          </a:prstGeom>
          <a:noFill/>
          <a:ln/>
        </p:spPr>
        <p:txBody>
          <a:bodyPr wrap="none" lIns="0" tIns="0" rIns="0" bIns="0" rtlCol="0" anchor="t"/>
          <a:lstStyle/>
          <a:p>
            <a:pPr marL="0" indent="0" algn="l">
              <a:lnSpc>
                <a:spcPts val="2300"/>
              </a:lnSpc>
              <a:buNone/>
            </a:pPr>
            <a:r>
              <a:rPr lang="en-US" sz="1400" dirty="0">
                <a:solidFill>
                  <a:srgbClr val="4C4C4C"/>
                </a:solidFill>
                <a:latin typeface="Noto Serif" pitchFamily="34" charset="0"/>
                <a:ea typeface="Noto Serif" pitchFamily="34" charset="-122"/>
                <a:cs typeface="Noto Serif" pitchFamily="34" charset="-120"/>
              </a:rPr>
              <a:t>NGS identifies specific genetic changes in leukemia cells.</a:t>
            </a:r>
            <a:endParaRPr lang="en-US" sz="1400" dirty="0"/>
          </a:p>
        </p:txBody>
      </p:sp>
      <p:pic>
        <p:nvPicPr>
          <p:cNvPr id="8" name="Image 2" descr="preencoded.png"/>
          <p:cNvPicPr>
            <a:picLocks noChangeAspect="1"/>
          </p:cNvPicPr>
          <p:nvPr/>
        </p:nvPicPr>
        <p:blipFill>
          <a:blip r:embed="rId4"/>
          <a:stretch>
            <a:fillRect/>
          </a:stretch>
        </p:blipFill>
        <p:spPr>
          <a:xfrm>
            <a:off x="6129695" y="4415909"/>
            <a:ext cx="919043" cy="1102876"/>
          </a:xfrm>
          <a:prstGeom prst="rect">
            <a:avLst/>
          </a:prstGeom>
        </p:spPr>
      </p:pic>
      <p:sp>
        <p:nvSpPr>
          <p:cNvPr id="9" name="Text 4"/>
          <p:cNvSpPr/>
          <p:nvPr/>
        </p:nvSpPr>
        <p:spPr>
          <a:xfrm>
            <a:off x="7324368" y="4599623"/>
            <a:ext cx="2297668" cy="287179"/>
          </a:xfrm>
          <a:prstGeom prst="rect">
            <a:avLst/>
          </a:prstGeom>
          <a:noFill/>
          <a:ln/>
        </p:spPr>
        <p:txBody>
          <a:bodyPr wrap="none" lIns="0" tIns="0" rIns="0" bIns="0" rtlCol="0" anchor="t"/>
          <a:lstStyle/>
          <a:p>
            <a:pPr marL="0" indent="0" algn="l">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Treatment Guidance</a:t>
            </a:r>
            <a:endParaRPr lang="en-US" sz="1800" dirty="0"/>
          </a:p>
        </p:txBody>
      </p:sp>
      <p:sp>
        <p:nvSpPr>
          <p:cNvPr id="10" name="Text 5"/>
          <p:cNvSpPr/>
          <p:nvPr/>
        </p:nvSpPr>
        <p:spPr>
          <a:xfrm>
            <a:off x="7324368" y="4997053"/>
            <a:ext cx="6662738" cy="294084"/>
          </a:xfrm>
          <a:prstGeom prst="rect">
            <a:avLst/>
          </a:prstGeom>
          <a:noFill/>
          <a:ln/>
        </p:spPr>
        <p:txBody>
          <a:bodyPr wrap="none" lIns="0" tIns="0" rIns="0" bIns="0" rtlCol="0" anchor="t"/>
          <a:lstStyle/>
          <a:p>
            <a:pPr marL="0" indent="0" algn="l">
              <a:lnSpc>
                <a:spcPts val="2300"/>
              </a:lnSpc>
              <a:buNone/>
            </a:pPr>
            <a:r>
              <a:rPr lang="en-US" sz="1400" dirty="0">
                <a:solidFill>
                  <a:srgbClr val="4C4C4C"/>
                </a:solidFill>
                <a:latin typeface="Noto Serif" pitchFamily="34" charset="0"/>
                <a:ea typeface="Noto Serif" pitchFamily="34" charset="-122"/>
                <a:cs typeface="Noto Serif" pitchFamily="34" charset="-120"/>
              </a:rPr>
              <a:t>Genetic profiles direct selection of targeted drugs.</a:t>
            </a:r>
            <a:endParaRPr lang="en-US" sz="1400" dirty="0"/>
          </a:p>
        </p:txBody>
      </p:sp>
      <p:pic>
        <p:nvPicPr>
          <p:cNvPr id="11" name="Image 3" descr="preencoded.png"/>
          <p:cNvPicPr>
            <a:picLocks noChangeAspect="1"/>
          </p:cNvPicPr>
          <p:nvPr/>
        </p:nvPicPr>
        <p:blipFill>
          <a:blip r:embed="rId5"/>
          <a:stretch>
            <a:fillRect/>
          </a:stretch>
        </p:blipFill>
        <p:spPr>
          <a:xfrm>
            <a:off x="6129695" y="5518785"/>
            <a:ext cx="919043" cy="1102876"/>
          </a:xfrm>
          <a:prstGeom prst="rect">
            <a:avLst/>
          </a:prstGeom>
        </p:spPr>
      </p:pic>
      <p:sp>
        <p:nvSpPr>
          <p:cNvPr id="12" name="Text 6"/>
          <p:cNvSpPr/>
          <p:nvPr/>
        </p:nvSpPr>
        <p:spPr>
          <a:xfrm>
            <a:off x="7324368" y="5702498"/>
            <a:ext cx="2297668" cy="287179"/>
          </a:xfrm>
          <a:prstGeom prst="rect">
            <a:avLst/>
          </a:prstGeom>
          <a:noFill/>
          <a:ln/>
        </p:spPr>
        <p:txBody>
          <a:bodyPr wrap="none" lIns="0" tIns="0" rIns="0" bIns="0" rtlCol="0" anchor="t"/>
          <a:lstStyle/>
          <a:p>
            <a:pPr marL="0" indent="0" algn="l">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MRD Monitoring</a:t>
            </a:r>
            <a:endParaRPr lang="en-US" sz="1800" dirty="0"/>
          </a:p>
        </p:txBody>
      </p:sp>
      <p:sp>
        <p:nvSpPr>
          <p:cNvPr id="13" name="Text 7"/>
          <p:cNvSpPr/>
          <p:nvPr/>
        </p:nvSpPr>
        <p:spPr>
          <a:xfrm>
            <a:off x="7324368" y="6099929"/>
            <a:ext cx="6662738" cy="294084"/>
          </a:xfrm>
          <a:prstGeom prst="rect">
            <a:avLst/>
          </a:prstGeom>
          <a:noFill/>
          <a:ln/>
        </p:spPr>
        <p:txBody>
          <a:bodyPr wrap="none" lIns="0" tIns="0" rIns="0" bIns="0" rtlCol="0" anchor="t"/>
          <a:lstStyle/>
          <a:p>
            <a:pPr marL="0" indent="0" algn="l">
              <a:lnSpc>
                <a:spcPts val="2300"/>
              </a:lnSpc>
              <a:buNone/>
            </a:pPr>
            <a:r>
              <a:rPr lang="en-US" sz="1400" dirty="0">
                <a:solidFill>
                  <a:srgbClr val="4C4C4C"/>
                </a:solidFill>
                <a:latin typeface="Noto Serif" pitchFamily="34" charset="0"/>
                <a:ea typeface="Noto Serif" pitchFamily="34" charset="-122"/>
                <a:cs typeface="Noto Serif" pitchFamily="34" charset="-120"/>
              </a:rPr>
              <a:t>Tracking minimal residual disease for relapse prevention.</a:t>
            </a:r>
            <a:endParaRPr lang="en-US" sz="1400" dirty="0"/>
          </a:p>
        </p:txBody>
      </p:sp>
      <p:pic>
        <p:nvPicPr>
          <p:cNvPr id="14" name="Image 4" descr="preencoded.png"/>
          <p:cNvPicPr>
            <a:picLocks noChangeAspect="1"/>
          </p:cNvPicPr>
          <p:nvPr/>
        </p:nvPicPr>
        <p:blipFill>
          <a:blip r:embed="rId6"/>
          <a:stretch>
            <a:fillRect/>
          </a:stretch>
        </p:blipFill>
        <p:spPr>
          <a:xfrm>
            <a:off x="6129695" y="6621661"/>
            <a:ext cx="919043" cy="1102876"/>
          </a:xfrm>
          <a:prstGeom prst="rect">
            <a:avLst/>
          </a:prstGeom>
        </p:spPr>
      </p:pic>
      <p:sp>
        <p:nvSpPr>
          <p:cNvPr id="15" name="Text 8"/>
          <p:cNvSpPr/>
          <p:nvPr/>
        </p:nvSpPr>
        <p:spPr>
          <a:xfrm>
            <a:off x="7324368" y="6805374"/>
            <a:ext cx="2297668" cy="287179"/>
          </a:xfrm>
          <a:prstGeom prst="rect">
            <a:avLst/>
          </a:prstGeom>
          <a:noFill/>
          <a:ln/>
        </p:spPr>
        <p:txBody>
          <a:bodyPr wrap="none" lIns="0" tIns="0" rIns="0" bIns="0" rtlCol="0" anchor="t"/>
          <a:lstStyle/>
          <a:p>
            <a:pPr marL="0" indent="0" algn="l">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Novel Therapies</a:t>
            </a:r>
            <a:endParaRPr lang="en-US" sz="1800" dirty="0"/>
          </a:p>
        </p:txBody>
      </p:sp>
      <p:sp>
        <p:nvSpPr>
          <p:cNvPr id="16" name="Text 9"/>
          <p:cNvSpPr/>
          <p:nvPr/>
        </p:nvSpPr>
        <p:spPr>
          <a:xfrm>
            <a:off x="7324368" y="7202805"/>
            <a:ext cx="6662738" cy="294084"/>
          </a:xfrm>
          <a:prstGeom prst="rect">
            <a:avLst/>
          </a:prstGeom>
          <a:noFill/>
          <a:ln/>
        </p:spPr>
        <p:txBody>
          <a:bodyPr wrap="none" lIns="0" tIns="0" rIns="0" bIns="0" rtlCol="0" anchor="t"/>
          <a:lstStyle/>
          <a:p>
            <a:pPr marL="0" indent="0" algn="l">
              <a:lnSpc>
                <a:spcPts val="2300"/>
              </a:lnSpc>
              <a:buNone/>
            </a:pPr>
            <a:r>
              <a:rPr lang="en-US" sz="1400" dirty="0">
                <a:solidFill>
                  <a:srgbClr val="4C4C4C"/>
                </a:solidFill>
                <a:latin typeface="Noto Serif" pitchFamily="34" charset="0"/>
                <a:ea typeface="Noto Serif" pitchFamily="34" charset="-122"/>
                <a:cs typeface="Noto Serif" pitchFamily="34" charset="-120"/>
              </a:rPr>
              <a:t>CRISPR and other gene editing for future interventions.</a:t>
            </a:r>
            <a:endParaRPr lang="en-US" sz="1400" dirty="0"/>
          </a:p>
        </p:txBody>
      </p:sp>
      <p:pic>
        <p:nvPicPr>
          <p:cNvPr id="6146" name="Picture 2">
            <a:extLst>
              <a:ext uri="{FF2B5EF4-FFF2-40B4-BE49-F238E27FC236}">
                <a16:creationId xmlns:a16="http://schemas.microsoft.com/office/drawing/2014/main" id="{134C4473-3871-35AB-FF39-5833DA2784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294" y="1980724"/>
            <a:ext cx="5015482" cy="44456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3" name="Text 0"/>
          <p:cNvSpPr/>
          <p:nvPr/>
        </p:nvSpPr>
        <p:spPr>
          <a:xfrm>
            <a:off x="674013" y="891540"/>
            <a:ext cx="5175766" cy="601861"/>
          </a:xfrm>
          <a:prstGeom prst="rect">
            <a:avLst/>
          </a:prstGeom>
          <a:noFill/>
          <a:ln/>
        </p:spPr>
        <p:txBody>
          <a:bodyPr wrap="none" lIns="0" tIns="0" rIns="0" bIns="0" rtlCol="0" anchor="t"/>
          <a:lstStyle/>
          <a:p>
            <a:pPr marL="0" indent="0" algn="l">
              <a:lnSpc>
                <a:spcPts val="4700"/>
              </a:lnSpc>
              <a:buNone/>
            </a:pPr>
            <a:r>
              <a:rPr lang="en-US" sz="3750" dirty="0">
                <a:solidFill>
                  <a:srgbClr val="3A3A3A"/>
                </a:solidFill>
                <a:latin typeface="Noto Serif Medium" pitchFamily="34" charset="0"/>
                <a:ea typeface="Noto Serif Medium" pitchFamily="34" charset="-122"/>
                <a:cs typeface="Noto Serif Medium" pitchFamily="34" charset="-120"/>
              </a:rPr>
              <a:t>Genomics in Myeloma</a:t>
            </a:r>
            <a:endParaRPr lang="en-US" sz="3750" dirty="0"/>
          </a:p>
        </p:txBody>
      </p:sp>
      <p:sp>
        <p:nvSpPr>
          <p:cNvPr id="4" name="Text 1"/>
          <p:cNvSpPr/>
          <p:nvPr/>
        </p:nvSpPr>
        <p:spPr>
          <a:xfrm>
            <a:off x="674013" y="1782247"/>
            <a:ext cx="7795974" cy="616268"/>
          </a:xfrm>
          <a:prstGeom prst="rect">
            <a:avLst/>
          </a:prstGeom>
          <a:noFill/>
          <a:ln/>
        </p:spPr>
        <p:txBody>
          <a:bodyPr wrap="square" lIns="0" tIns="0" rIns="0" bIns="0" rtlCol="0" anchor="t"/>
          <a:lstStyle/>
          <a:p>
            <a:pPr marL="0" indent="0" algn="l">
              <a:lnSpc>
                <a:spcPts val="2400"/>
              </a:lnSpc>
              <a:buNone/>
            </a:pPr>
            <a:r>
              <a:rPr lang="en-US" sz="1500" dirty="0">
                <a:solidFill>
                  <a:srgbClr val="4C4C4C"/>
                </a:solidFill>
                <a:latin typeface="Noto Serif" pitchFamily="34" charset="0"/>
                <a:ea typeface="Noto Serif" pitchFamily="34" charset="-122"/>
                <a:cs typeface="Noto Serif" pitchFamily="34" charset="-120"/>
              </a:rPr>
              <a:t>Genomic insights are transforming multiple myeloma care. They enable a personalized approach for patients.</a:t>
            </a:r>
            <a:endParaRPr lang="en-US" sz="1500" dirty="0"/>
          </a:p>
        </p:txBody>
      </p:sp>
      <p:pic>
        <p:nvPicPr>
          <p:cNvPr id="5" name="Image 1" descr="preencoded.png"/>
          <p:cNvPicPr>
            <a:picLocks noChangeAspect="1"/>
          </p:cNvPicPr>
          <p:nvPr/>
        </p:nvPicPr>
        <p:blipFill>
          <a:blip r:embed="rId3"/>
          <a:stretch>
            <a:fillRect/>
          </a:stretch>
        </p:blipFill>
        <p:spPr>
          <a:xfrm>
            <a:off x="674013" y="2615089"/>
            <a:ext cx="481489" cy="481489"/>
          </a:xfrm>
          <a:prstGeom prst="rect">
            <a:avLst/>
          </a:prstGeom>
        </p:spPr>
      </p:pic>
      <p:sp>
        <p:nvSpPr>
          <p:cNvPr id="6" name="Text 2"/>
          <p:cNvSpPr/>
          <p:nvPr/>
        </p:nvSpPr>
        <p:spPr>
          <a:xfrm>
            <a:off x="674013" y="3289102"/>
            <a:ext cx="2407444" cy="300871"/>
          </a:xfrm>
          <a:prstGeom prst="rect">
            <a:avLst/>
          </a:prstGeom>
          <a:noFill/>
          <a:ln/>
        </p:spPr>
        <p:txBody>
          <a:bodyPr wrap="none" lIns="0" tIns="0" rIns="0" bIns="0" rtlCol="0" anchor="t"/>
          <a:lstStyle/>
          <a:p>
            <a:pPr marL="0" indent="0" algn="l">
              <a:lnSpc>
                <a:spcPts val="2350"/>
              </a:lnSpc>
              <a:buNone/>
            </a:pPr>
            <a:r>
              <a:rPr lang="en-US" sz="1850" dirty="0">
                <a:solidFill>
                  <a:srgbClr val="4C4C4C"/>
                </a:solidFill>
                <a:latin typeface="Noto Serif Medium" pitchFamily="34" charset="0"/>
                <a:ea typeface="Noto Serif Medium" pitchFamily="34" charset="-122"/>
                <a:cs typeface="Noto Serif Medium" pitchFamily="34" charset="-120"/>
              </a:rPr>
              <a:t>Precise Diagnosis</a:t>
            </a:r>
            <a:endParaRPr lang="en-US" sz="1850" dirty="0"/>
          </a:p>
        </p:txBody>
      </p:sp>
      <p:sp>
        <p:nvSpPr>
          <p:cNvPr id="7" name="Text 3"/>
          <p:cNvSpPr/>
          <p:nvPr/>
        </p:nvSpPr>
        <p:spPr>
          <a:xfrm>
            <a:off x="674013" y="3705463"/>
            <a:ext cx="2438162" cy="1232535"/>
          </a:xfrm>
          <a:prstGeom prst="rect">
            <a:avLst/>
          </a:prstGeom>
          <a:noFill/>
          <a:ln/>
        </p:spPr>
        <p:txBody>
          <a:bodyPr wrap="square" lIns="0" tIns="0" rIns="0" bIns="0" rtlCol="0" anchor="t"/>
          <a:lstStyle/>
          <a:p>
            <a:pPr marL="0" indent="0" algn="l">
              <a:lnSpc>
                <a:spcPts val="2400"/>
              </a:lnSpc>
              <a:buNone/>
            </a:pPr>
            <a:r>
              <a:rPr lang="en-US" sz="1500" dirty="0">
                <a:solidFill>
                  <a:srgbClr val="4C4C4C"/>
                </a:solidFill>
                <a:latin typeface="Noto Serif" pitchFamily="34" charset="0"/>
                <a:ea typeface="Noto Serif" pitchFamily="34" charset="-122"/>
                <a:cs typeface="Noto Serif" pitchFamily="34" charset="-120"/>
              </a:rPr>
              <a:t>Identify specific genetic mutations. This leads to accurate disease classification.</a:t>
            </a:r>
            <a:endParaRPr lang="en-US" sz="1500" dirty="0"/>
          </a:p>
        </p:txBody>
      </p:sp>
      <p:pic>
        <p:nvPicPr>
          <p:cNvPr id="8" name="Image 2" descr="preencoded.png"/>
          <p:cNvPicPr>
            <a:picLocks noChangeAspect="1"/>
          </p:cNvPicPr>
          <p:nvPr/>
        </p:nvPicPr>
        <p:blipFill>
          <a:blip r:embed="rId4"/>
          <a:stretch>
            <a:fillRect/>
          </a:stretch>
        </p:blipFill>
        <p:spPr>
          <a:xfrm>
            <a:off x="3352919" y="2615089"/>
            <a:ext cx="481489" cy="481489"/>
          </a:xfrm>
          <a:prstGeom prst="rect">
            <a:avLst/>
          </a:prstGeom>
        </p:spPr>
      </p:pic>
      <p:sp>
        <p:nvSpPr>
          <p:cNvPr id="9" name="Text 4"/>
          <p:cNvSpPr/>
          <p:nvPr/>
        </p:nvSpPr>
        <p:spPr>
          <a:xfrm>
            <a:off x="3352919" y="3289102"/>
            <a:ext cx="2407444" cy="300871"/>
          </a:xfrm>
          <a:prstGeom prst="rect">
            <a:avLst/>
          </a:prstGeom>
          <a:noFill/>
          <a:ln/>
        </p:spPr>
        <p:txBody>
          <a:bodyPr wrap="none" lIns="0" tIns="0" rIns="0" bIns="0" rtlCol="0" anchor="t"/>
          <a:lstStyle/>
          <a:p>
            <a:pPr marL="0" indent="0" algn="l">
              <a:lnSpc>
                <a:spcPts val="2350"/>
              </a:lnSpc>
              <a:buNone/>
            </a:pPr>
            <a:r>
              <a:rPr lang="en-US" sz="1850" dirty="0">
                <a:solidFill>
                  <a:srgbClr val="4C4C4C"/>
                </a:solidFill>
                <a:latin typeface="Noto Serif Medium" pitchFamily="34" charset="0"/>
                <a:ea typeface="Noto Serif Medium" pitchFamily="34" charset="-122"/>
                <a:cs typeface="Noto Serif Medium" pitchFamily="34" charset="-120"/>
              </a:rPr>
              <a:t>Risk Stratification</a:t>
            </a:r>
            <a:endParaRPr lang="en-US" sz="1850" dirty="0"/>
          </a:p>
        </p:txBody>
      </p:sp>
      <p:sp>
        <p:nvSpPr>
          <p:cNvPr id="10" name="Text 5"/>
          <p:cNvSpPr/>
          <p:nvPr/>
        </p:nvSpPr>
        <p:spPr>
          <a:xfrm>
            <a:off x="3352919" y="3705463"/>
            <a:ext cx="2438162" cy="1232535"/>
          </a:xfrm>
          <a:prstGeom prst="rect">
            <a:avLst/>
          </a:prstGeom>
          <a:noFill/>
          <a:ln/>
        </p:spPr>
        <p:txBody>
          <a:bodyPr wrap="square" lIns="0" tIns="0" rIns="0" bIns="0" rtlCol="0" anchor="t"/>
          <a:lstStyle/>
          <a:p>
            <a:pPr marL="0" indent="0" algn="l">
              <a:lnSpc>
                <a:spcPts val="2400"/>
              </a:lnSpc>
              <a:buNone/>
            </a:pPr>
            <a:r>
              <a:rPr lang="en-US" sz="1500" dirty="0">
                <a:solidFill>
                  <a:srgbClr val="4C4C4C"/>
                </a:solidFill>
                <a:latin typeface="Noto Serif" pitchFamily="34" charset="0"/>
                <a:ea typeface="Noto Serif" pitchFamily="34" charset="-122"/>
                <a:cs typeface="Noto Serif" pitchFamily="34" charset="-120"/>
              </a:rPr>
              <a:t>Assess disease aggressiveness. Predict patient outcomes and inform prognosis.</a:t>
            </a:r>
            <a:endParaRPr lang="en-US" sz="1500" dirty="0"/>
          </a:p>
        </p:txBody>
      </p:sp>
      <p:pic>
        <p:nvPicPr>
          <p:cNvPr id="11" name="Image 3" descr="preencoded.png"/>
          <p:cNvPicPr>
            <a:picLocks noChangeAspect="1"/>
          </p:cNvPicPr>
          <p:nvPr/>
        </p:nvPicPr>
        <p:blipFill>
          <a:blip r:embed="rId5"/>
          <a:stretch>
            <a:fillRect/>
          </a:stretch>
        </p:blipFill>
        <p:spPr>
          <a:xfrm>
            <a:off x="6031825" y="2615089"/>
            <a:ext cx="481489" cy="481489"/>
          </a:xfrm>
          <a:prstGeom prst="rect">
            <a:avLst/>
          </a:prstGeom>
        </p:spPr>
      </p:pic>
      <p:sp>
        <p:nvSpPr>
          <p:cNvPr id="12" name="Text 6"/>
          <p:cNvSpPr/>
          <p:nvPr/>
        </p:nvSpPr>
        <p:spPr>
          <a:xfrm>
            <a:off x="6031825" y="3289102"/>
            <a:ext cx="2407444" cy="300871"/>
          </a:xfrm>
          <a:prstGeom prst="rect">
            <a:avLst/>
          </a:prstGeom>
          <a:noFill/>
          <a:ln/>
        </p:spPr>
        <p:txBody>
          <a:bodyPr wrap="none" lIns="0" tIns="0" rIns="0" bIns="0" rtlCol="0" anchor="t"/>
          <a:lstStyle/>
          <a:p>
            <a:pPr marL="0" indent="0" algn="l">
              <a:lnSpc>
                <a:spcPts val="2350"/>
              </a:lnSpc>
              <a:buNone/>
            </a:pPr>
            <a:r>
              <a:rPr lang="en-US" sz="1850" dirty="0">
                <a:solidFill>
                  <a:srgbClr val="4C4C4C"/>
                </a:solidFill>
                <a:latin typeface="Noto Serif Medium" pitchFamily="34" charset="0"/>
                <a:ea typeface="Noto Serif Medium" pitchFamily="34" charset="-122"/>
                <a:cs typeface="Noto Serif Medium" pitchFamily="34" charset="-120"/>
              </a:rPr>
              <a:t>Targeted Treatment</a:t>
            </a:r>
            <a:endParaRPr lang="en-US" sz="1850" dirty="0"/>
          </a:p>
        </p:txBody>
      </p:sp>
      <p:sp>
        <p:nvSpPr>
          <p:cNvPr id="13" name="Text 7"/>
          <p:cNvSpPr/>
          <p:nvPr/>
        </p:nvSpPr>
        <p:spPr>
          <a:xfrm>
            <a:off x="6031825" y="3705463"/>
            <a:ext cx="2438162" cy="1232535"/>
          </a:xfrm>
          <a:prstGeom prst="rect">
            <a:avLst/>
          </a:prstGeom>
          <a:noFill/>
          <a:ln/>
        </p:spPr>
        <p:txBody>
          <a:bodyPr wrap="square" lIns="0" tIns="0" rIns="0" bIns="0" rtlCol="0" anchor="t"/>
          <a:lstStyle/>
          <a:p>
            <a:pPr marL="0" indent="0" algn="l">
              <a:lnSpc>
                <a:spcPts val="2400"/>
              </a:lnSpc>
              <a:buNone/>
            </a:pPr>
            <a:r>
              <a:rPr lang="en-US" sz="1500" dirty="0">
                <a:solidFill>
                  <a:srgbClr val="4C4C4C"/>
                </a:solidFill>
                <a:latin typeface="Noto Serif" pitchFamily="34" charset="0"/>
                <a:ea typeface="Noto Serif" pitchFamily="34" charset="-122"/>
                <a:cs typeface="Noto Serif" pitchFamily="34" charset="-120"/>
              </a:rPr>
              <a:t>Guide selection of personalized therapies. Drugs can specifically attack cancer mutations.</a:t>
            </a:r>
            <a:endParaRPr lang="en-US" sz="1500" dirty="0"/>
          </a:p>
        </p:txBody>
      </p:sp>
      <p:pic>
        <p:nvPicPr>
          <p:cNvPr id="14" name="Image 4" descr="preencoded.png"/>
          <p:cNvPicPr>
            <a:picLocks noChangeAspect="1"/>
          </p:cNvPicPr>
          <p:nvPr/>
        </p:nvPicPr>
        <p:blipFill>
          <a:blip r:embed="rId6"/>
          <a:stretch>
            <a:fillRect/>
          </a:stretch>
        </p:blipFill>
        <p:spPr>
          <a:xfrm>
            <a:off x="674013" y="5323165"/>
            <a:ext cx="481489" cy="481489"/>
          </a:xfrm>
          <a:prstGeom prst="rect">
            <a:avLst/>
          </a:prstGeom>
        </p:spPr>
      </p:pic>
      <p:sp>
        <p:nvSpPr>
          <p:cNvPr id="15" name="Text 8"/>
          <p:cNvSpPr/>
          <p:nvPr/>
        </p:nvSpPr>
        <p:spPr>
          <a:xfrm>
            <a:off x="674013" y="5997178"/>
            <a:ext cx="2407444" cy="300871"/>
          </a:xfrm>
          <a:prstGeom prst="rect">
            <a:avLst/>
          </a:prstGeom>
          <a:noFill/>
          <a:ln/>
        </p:spPr>
        <p:txBody>
          <a:bodyPr wrap="none" lIns="0" tIns="0" rIns="0" bIns="0" rtlCol="0" anchor="t"/>
          <a:lstStyle/>
          <a:p>
            <a:pPr marL="0" indent="0" algn="l">
              <a:lnSpc>
                <a:spcPts val="2350"/>
              </a:lnSpc>
              <a:buNone/>
            </a:pPr>
            <a:r>
              <a:rPr lang="en-US" sz="1850" dirty="0">
                <a:solidFill>
                  <a:srgbClr val="4C4C4C"/>
                </a:solidFill>
                <a:latin typeface="Noto Serif Medium" pitchFamily="34" charset="0"/>
                <a:ea typeface="Noto Serif Medium" pitchFamily="34" charset="-122"/>
                <a:cs typeface="Noto Serif Medium" pitchFamily="34" charset="-120"/>
              </a:rPr>
              <a:t>Disease Monitoring</a:t>
            </a:r>
            <a:endParaRPr lang="en-US" sz="1850" dirty="0"/>
          </a:p>
        </p:txBody>
      </p:sp>
      <p:sp>
        <p:nvSpPr>
          <p:cNvPr id="16" name="Text 9"/>
          <p:cNvSpPr/>
          <p:nvPr/>
        </p:nvSpPr>
        <p:spPr>
          <a:xfrm>
            <a:off x="674013" y="6413540"/>
            <a:ext cx="2438162" cy="924401"/>
          </a:xfrm>
          <a:prstGeom prst="rect">
            <a:avLst/>
          </a:prstGeom>
          <a:noFill/>
          <a:ln/>
        </p:spPr>
        <p:txBody>
          <a:bodyPr wrap="square" lIns="0" tIns="0" rIns="0" bIns="0" rtlCol="0" anchor="t"/>
          <a:lstStyle/>
          <a:p>
            <a:pPr marL="0" indent="0" algn="l">
              <a:lnSpc>
                <a:spcPts val="2400"/>
              </a:lnSpc>
              <a:buNone/>
            </a:pPr>
            <a:r>
              <a:rPr lang="en-US" sz="1500" dirty="0">
                <a:solidFill>
                  <a:srgbClr val="4C4C4C"/>
                </a:solidFill>
                <a:latin typeface="Noto Serif" pitchFamily="34" charset="0"/>
                <a:ea typeface="Noto Serif" pitchFamily="34" charset="-122"/>
                <a:cs typeface="Noto Serif" pitchFamily="34" charset="-120"/>
              </a:rPr>
              <a:t>Track treatment response. Detect minimal residual disease post-treatment.</a:t>
            </a:r>
            <a:endParaRPr lang="en-US" sz="1500" dirty="0"/>
          </a:p>
        </p:txBody>
      </p:sp>
      <p:pic>
        <p:nvPicPr>
          <p:cNvPr id="13314" name="Picture 2">
            <a:extLst>
              <a:ext uri="{FF2B5EF4-FFF2-40B4-BE49-F238E27FC236}">
                <a16:creationId xmlns:a16="http://schemas.microsoft.com/office/drawing/2014/main" id="{CED25482-27CE-CFFA-E836-5C6FC709A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0039" y="776288"/>
            <a:ext cx="5126704" cy="359022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ancer Basics: Multiple Myeloma - Cancer Health">
            <a:extLst>
              <a:ext uri="{FF2B5EF4-FFF2-40B4-BE49-F238E27FC236}">
                <a16:creationId xmlns:a16="http://schemas.microsoft.com/office/drawing/2014/main" id="{EE965441-3619-43AC-1435-2397B7F1C4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4692" y="5073110"/>
            <a:ext cx="5131695" cy="244987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7ED61613-124D-9949-AFAC-84D21FFBA9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4197" y="5265542"/>
            <a:ext cx="3807641" cy="2449877"/>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Right 16">
            <a:extLst>
              <a:ext uri="{FF2B5EF4-FFF2-40B4-BE49-F238E27FC236}">
                <a16:creationId xmlns:a16="http://schemas.microsoft.com/office/drawing/2014/main" id="{8FF7B138-A1A4-FE50-D3B5-5C03D838F12F}"/>
              </a:ext>
            </a:extLst>
          </p:cNvPr>
          <p:cNvSpPr/>
          <p:nvPr/>
        </p:nvSpPr>
        <p:spPr>
          <a:xfrm>
            <a:off x="7685070" y="6613567"/>
            <a:ext cx="996593" cy="1027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510076"/>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Myeloma FISH: Guiding Therapy</a:t>
            </a:r>
            <a:endParaRPr lang="en-US" sz="4450" dirty="0"/>
          </a:p>
        </p:txBody>
      </p:sp>
      <p:sp>
        <p:nvSpPr>
          <p:cNvPr id="4" name="Text 1"/>
          <p:cNvSpPr/>
          <p:nvPr/>
        </p:nvSpPr>
        <p:spPr>
          <a:xfrm>
            <a:off x="793790" y="4267795"/>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Fluorescence In Situ Hybridization provides critical insights for myeloma. It precisely identifies genetic abnormalities in cells. This informs tailored treatment strategies. It helps predict patient responses.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onal evolution in myeloma">
            <a:extLst>
              <a:ext uri="{FF2B5EF4-FFF2-40B4-BE49-F238E27FC236}">
                <a16:creationId xmlns:a16="http://schemas.microsoft.com/office/drawing/2014/main" id="{03DEFC0D-67A2-75CC-AACB-3EA31F778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915" y="1042639"/>
            <a:ext cx="5122127" cy="38415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6 Proposed model of clonal evolution in multiple myeloma - ppt  download">
            <a:extLst>
              <a:ext uri="{FF2B5EF4-FFF2-40B4-BE49-F238E27FC236}">
                <a16:creationId xmlns:a16="http://schemas.microsoft.com/office/drawing/2014/main" id="{D27664B3-0D02-6F15-1A6D-FC2BA9859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22" y="2963436"/>
            <a:ext cx="6140605" cy="4605454"/>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a:extLst>
              <a:ext uri="{FF2B5EF4-FFF2-40B4-BE49-F238E27FC236}">
                <a16:creationId xmlns:a16="http://schemas.microsoft.com/office/drawing/2014/main" id="{BD9F7A26-F223-8762-F08F-C2C4DCFFF4A6}"/>
              </a:ext>
            </a:extLst>
          </p:cNvPr>
          <p:cNvSpPr/>
          <p:nvPr/>
        </p:nvSpPr>
        <p:spPr>
          <a:xfrm>
            <a:off x="8285360" y="891540"/>
            <a:ext cx="5175766" cy="601861"/>
          </a:xfrm>
          <a:prstGeom prst="rect">
            <a:avLst/>
          </a:prstGeom>
          <a:noFill/>
          <a:ln/>
        </p:spPr>
        <p:txBody>
          <a:bodyPr wrap="none" lIns="0" tIns="0" rIns="0" bIns="0" rtlCol="0" anchor="t"/>
          <a:lstStyle/>
          <a:p>
            <a:pPr marL="0" indent="0" algn="l">
              <a:lnSpc>
                <a:spcPts val="4700"/>
              </a:lnSpc>
              <a:buNone/>
            </a:pPr>
            <a:r>
              <a:rPr lang="en-US" sz="3750" dirty="0">
                <a:solidFill>
                  <a:srgbClr val="3A3A3A"/>
                </a:solidFill>
                <a:latin typeface="Noto Serif Medium" pitchFamily="34" charset="0"/>
                <a:ea typeface="Noto Serif Medium" pitchFamily="34" charset="-122"/>
                <a:cs typeface="Noto Serif Medium" pitchFamily="34" charset="-120"/>
              </a:rPr>
              <a:t>Understanding myeloma</a:t>
            </a:r>
          </a:p>
          <a:p>
            <a:pPr marL="0" indent="0" algn="l">
              <a:lnSpc>
                <a:spcPts val="4700"/>
              </a:lnSpc>
              <a:buNone/>
            </a:pPr>
            <a:r>
              <a:rPr lang="en-US" sz="3750" dirty="0">
                <a:solidFill>
                  <a:srgbClr val="3A3A3A"/>
                </a:solidFill>
                <a:latin typeface="Noto Serif Medium" pitchFamily="34" charset="0"/>
                <a:ea typeface="Noto Serif Medium" pitchFamily="34" charset="-122"/>
                <a:cs typeface="Noto Serif Medium" pitchFamily="34" charset="-120"/>
              </a:rPr>
              <a:t> through genomics </a:t>
            </a:r>
            <a:endParaRPr lang="en-US" sz="3750" dirty="0"/>
          </a:p>
        </p:txBody>
      </p:sp>
    </p:spTree>
    <p:extLst>
      <p:ext uri="{BB962C8B-B14F-4D97-AF65-F5344CB8AC3E}">
        <p14:creationId xmlns:p14="http://schemas.microsoft.com/office/powerpoint/2010/main" val="1850945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CC001A1-EC69-85F7-303D-F054ACDEF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8142" y="3082246"/>
            <a:ext cx="9160339" cy="5147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CI - Discovery of the Philadelphia chromosome: a personal perspective">
            <a:extLst>
              <a:ext uri="{FF2B5EF4-FFF2-40B4-BE49-F238E27FC236}">
                <a16:creationId xmlns:a16="http://schemas.microsoft.com/office/drawing/2014/main" id="{A8B6B9BB-0EA3-71D2-F63A-EEF5AC856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9" y="428090"/>
            <a:ext cx="5174949" cy="3075398"/>
          </a:xfrm>
          <a:prstGeom prst="rect">
            <a:avLst/>
          </a:prstGeom>
          <a:noFill/>
          <a:extLst>
            <a:ext uri="{909E8E84-426E-40DD-AFC4-6F175D3DCCD1}">
              <a14:hiddenFill xmlns:a14="http://schemas.microsoft.com/office/drawing/2010/main">
                <a:solidFill>
                  <a:srgbClr val="FFFFFF"/>
                </a:solidFill>
              </a14:hiddenFill>
            </a:ext>
          </a:extLst>
        </p:spPr>
      </p:pic>
      <p:sp>
        <p:nvSpPr>
          <p:cNvPr id="3" name="Arrow: Bent-Up 2">
            <a:extLst>
              <a:ext uri="{FF2B5EF4-FFF2-40B4-BE49-F238E27FC236}">
                <a16:creationId xmlns:a16="http://schemas.microsoft.com/office/drawing/2014/main" id="{7679E483-B3F1-FA71-4B57-DDDB3F1C9962}"/>
              </a:ext>
            </a:extLst>
          </p:cNvPr>
          <p:cNvSpPr/>
          <p:nvPr/>
        </p:nvSpPr>
        <p:spPr>
          <a:xfrm rot="5400000">
            <a:off x="2517169" y="4356243"/>
            <a:ext cx="1941815" cy="1654139"/>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Leica CM E Compound Microscope Upright Brightfield 1349522X">
            <a:extLst>
              <a:ext uri="{FF2B5EF4-FFF2-40B4-BE49-F238E27FC236}">
                <a16:creationId xmlns:a16="http://schemas.microsoft.com/office/drawing/2014/main" id="{3EAC0288-0814-8C3B-653B-AFD9411F3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5272" y="92680"/>
            <a:ext cx="2989566" cy="2989566"/>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extLst>
              <a:ext uri="{FF2B5EF4-FFF2-40B4-BE49-F238E27FC236}">
                <a16:creationId xmlns:a16="http://schemas.microsoft.com/office/drawing/2014/main" id="{9BF8A1CB-BEAF-3A2C-E203-7945C2D1D228}"/>
              </a:ext>
            </a:extLst>
          </p:cNvPr>
          <p:cNvSpPr/>
          <p:nvPr/>
        </p:nvSpPr>
        <p:spPr>
          <a:xfrm>
            <a:off x="5743254" y="1479479"/>
            <a:ext cx="1109609" cy="5034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0">
            <a:extLst>
              <a:ext uri="{FF2B5EF4-FFF2-40B4-BE49-F238E27FC236}">
                <a16:creationId xmlns:a16="http://schemas.microsoft.com/office/drawing/2014/main" id="{2C0100EB-BAA7-4135-A280-E76B79127E56}"/>
              </a:ext>
            </a:extLst>
          </p:cNvPr>
          <p:cNvSpPr/>
          <p:nvPr/>
        </p:nvSpPr>
        <p:spPr>
          <a:xfrm>
            <a:off x="11430000" y="877618"/>
            <a:ext cx="1839191" cy="601861"/>
          </a:xfrm>
          <a:prstGeom prst="rect">
            <a:avLst/>
          </a:prstGeom>
          <a:noFill/>
          <a:ln/>
        </p:spPr>
        <p:txBody>
          <a:bodyPr wrap="none" lIns="0" tIns="0" rIns="0" bIns="0" rtlCol="0" anchor="t"/>
          <a:lstStyle/>
          <a:p>
            <a:pPr marL="0" indent="0" algn="l">
              <a:lnSpc>
                <a:spcPts val="4700"/>
              </a:lnSpc>
              <a:buNone/>
            </a:pPr>
            <a:r>
              <a:rPr lang="en-US" sz="3750" dirty="0"/>
              <a:t>CML</a:t>
            </a:r>
          </a:p>
        </p:txBody>
      </p:sp>
      <p:sp>
        <p:nvSpPr>
          <p:cNvPr id="6" name="Text 0">
            <a:extLst>
              <a:ext uri="{FF2B5EF4-FFF2-40B4-BE49-F238E27FC236}">
                <a16:creationId xmlns:a16="http://schemas.microsoft.com/office/drawing/2014/main" id="{A67C546C-163C-EC11-6537-4D572E472D5C}"/>
              </a:ext>
            </a:extLst>
          </p:cNvPr>
          <p:cNvSpPr/>
          <p:nvPr/>
        </p:nvSpPr>
        <p:spPr>
          <a:xfrm>
            <a:off x="222376" y="6729153"/>
            <a:ext cx="5175766" cy="601861"/>
          </a:xfrm>
          <a:prstGeom prst="rect">
            <a:avLst/>
          </a:prstGeom>
          <a:noFill/>
          <a:ln/>
        </p:spPr>
        <p:txBody>
          <a:bodyPr wrap="none" lIns="0" tIns="0" rIns="0" bIns="0" rtlCol="0" anchor="t"/>
          <a:lstStyle/>
          <a:p>
            <a:pPr marL="0" indent="0" algn="l">
              <a:lnSpc>
                <a:spcPts val="4700"/>
              </a:lnSpc>
              <a:buNone/>
            </a:pPr>
            <a:r>
              <a:rPr lang="en-US" sz="3750" dirty="0">
                <a:solidFill>
                  <a:srgbClr val="3A3A3A"/>
                </a:solidFill>
                <a:latin typeface="Noto Serif Medium" pitchFamily="34" charset="0"/>
                <a:ea typeface="Noto Serif Medium" pitchFamily="34" charset="-122"/>
                <a:cs typeface="Noto Serif Medium" pitchFamily="34" charset="-120"/>
              </a:rPr>
              <a:t>Philadelphia chromosome</a:t>
            </a:r>
            <a:endParaRPr lang="en-US" sz="3750" dirty="0"/>
          </a:p>
        </p:txBody>
      </p:sp>
    </p:spTree>
    <p:extLst>
      <p:ext uri="{BB962C8B-B14F-4D97-AF65-F5344CB8AC3E}">
        <p14:creationId xmlns:p14="http://schemas.microsoft.com/office/powerpoint/2010/main" val="329312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37937" y="1085493"/>
            <a:ext cx="8729424" cy="569476"/>
          </a:xfrm>
          <a:prstGeom prst="rect">
            <a:avLst/>
          </a:prstGeom>
          <a:noFill/>
          <a:ln/>
        </p:spPr>
        <p:txBody>
          <a:bodyPr wrap="none" lIns="0" tIns="0" rIns="0" bIns="0" rtlCol="0" anchor="t"/>
          <a:lstStyle/>
          <a:p>
            <a:pPr marL="0" indent="0" algn="l">
              <a:lnSpc>
                <a:spcPts val="4450"/>
              </a:lnSpc>
              <a:buNone/>
            </a:pPr>
            <a:r>
              <a:rPr lang="en-US" sz="3550" dirty="0">
                <a:solidFill>
                  <a:srgbClr val="3A3A3A"/>
                </a:solidFill>
                <a:latin typeface="Noto Serif Medium" pitchFamily="34" charset="0"/>
                <a:ea typeface="Noto Serif Medium" pitchFamily="34" charset="-122"/>
                <a:cs typeface="Noto Serif Medium" pitchFamily="34" charset="-120"/>
              </a:rPr>
              <a:t>Molecular Monitoring in CML Response</a:t>
            </a:r>
            <a:endParaRPr lang="en-US" sz="3550" dirty="0"/>
          </a:p>
        </p:txBody>
      </p:sp>
      <p:sp>
        <p:nvSpPr>
          <p:cNvPr id="3" name="Text 1"/>
          <p:cNvSpPr/>
          <p:nvPr/>
        </p:nvSpPr>
        <p:spPr>
          <a:xfrm>
            <a:off x="637937" y="2019419"/>
            <a:ext cx="13354526" cy="583168"/>
          </a:xfrm>
          <a:prstGeom prst="rect">
            <a:avLst/>
          </a:prstGeom>
          <a:noFill/>
          <a:ln/>
        </p:spPr>
        <p:txBody>
          <a:bodyPr wrap="square" lIns="0" tIns="0" rIns="0" bIns="0" rtlCol="0" anchor="t"/>
          <a:lstStyle/>
          <a:p>
            <a:pPr marL="0" indent="0" algn="l">
              <a:lnSpc>
                <a:spcPts val="2250"/>
              </a:lnSpc>
              <a:buNone/>
            </a:pPr>
            <a:r>
              <a:rPr lang="en-US" sz="1400" dirty="0">
                <a:solidFill>
                  <a:srgbClr val="4C4C4C"/>
                </a:solidFill>
                <a:latin typeface="Noto Serif" pitchFamily="34" charset="0"/>
                <a:ea typeface="Noto Serif" pitchFamily="34" charset="-122"/>
                <a:cs typeface="Noto Serif" pitchFamily="34" charset="-120"/>
              </a:rPr>
              <a:t>Precise monitoring guides chronic myeloid leukemia (CML) treatment. It tracks disease progression and response. This hierarchical approach ensures optimal patient management.</a:t>
            </a:r>
            <a:endParaRPr lang="en-US" sz="1400" dirty="0"/>
          </a:p>
        </p:txBody>
      </p:sp>
      <p:pic>
        <p:nvPicPr>
          <p:cNvPr id="4" name="Image 0" descr="preencoded.png"/>
          <p:cNvPicPr>
            <a:picLocks noChangeAspect="1"/>
          </p:cNvPicPr>
          <p:nvPr/>
        </p:nvPicPr>
        <p:blipFill>
          <a:blip r:embed="rId3"/>
          <a:stretch>
            <a:fillRect/>
          </a:stretch>
        </p:blipFill>
        <p:spPr>
          <a:xfrm>
            <a:off x="3150156" y="2807613"/>
            <a:ext cx="1652587" cy="1050012"/>
          </a:xfrm>
          <a:prstGeom prst="rect">
            <a:avLst/>
          </a:prstGeom>
        </p:spPr>
      </p:pic>
      <p:pic>
        <p:nvPicPr>
          <p:cNvPr id="5" name="Image 1" descr="preencoded.png"/>
          <p:cNvPicPr>
            <a:picLocks noChangeAspect="1"/>
          </p:cNvPicPr>
          <p:nvPr/>
        </p:nvPicPr>
        <p:blipFill>
          <a:blip r:embed="rId4"/>
          <a:stretch>
            <a:fillRect/>
          </a:stretch>
        </p:blipFill>
        <p:spPr>
          <a:xfrm>
            <a:off x="3848338" y="3302556"/>
            <a:ext cx="256223" cy="320397"/>
          </a:xfrm>
          <a:prstGeom prst="rect">
            <a:avLst/>
          </a:prstGeom>
        </p:spPr>
      </p:pic>
      <p:sp>
        <p:nvSpPr>
          <p:cNvPr id="6" name="Text 2"/>
          <p:cNvSpPr/>
          <p:nvPr/>
        </p:nvSpPr>
        <p:spPr>
          <a:xfrm>
            <a:off x="4984909" y="2989778"/>
            <a:ext cx="3591520" cy="284798"/>
          </a:xfrm>
          <a:prstGeom prst="rect">
            <a:avLst/>
          </a:prstGeom>
          <a:noFill/>
          <a:ln/>
        </p:spPr>
        <p:txBody>
          <a:bodyPr wrap="none" lIns="0" tIns="0" rIns="0" bIns="0" rtlCol="0" anchor="t"/>
          <a:lstStyle/>
          <a:p>
            <a:pPr marL="0" indent="0" algn="l">
              <a:lnSpc>
                <a:spcPts val="2200"/>
              </a:lnSpc>
              <a:buNone/>
            </a:pPr>
            <a:r>
              <a:rPr lang="en-US" sz="1750" dirty="0">
                <a:solidFill>
                  <a:srgbClr val="4C4C4C"/>
                </a:solidFill>
                <a:latin typeface="Noto Serif Medium" pitchFamily="34" charset="0"/>
                <a:ea typeface="Noto Serif Medium" pitchFamily="34" charset="-122"/>
                <a:cs typeface="Noto Serif Medium" pitchFamily="34" charset="-120"/>
              </a:rPr>
              <a:t>Deep Molecular Response (DMR)</a:t>
            </a:r>
            <a:endParaRPr lang="en-US" sz="1750" dirty="0"/>
          </a:p>
        </p:txBody>
      </p:sp>
      <p:sp>
        <p:nvSpPr>
          <p:cNvPr id="7" name="Text 3"/>
          <p:cNvSpPr/>
          <p:nvPr/>
        </p:nvSpPr>
        <p:spPr>
          <a:xfrm>
            <a:off x="4984909" y="3383875"/>
            <a:ext cx="7387590" cy="291584"/>
          </a:xfrm>
          <a:prstGeom prst="rect">
            <a:avLst/>
          </a:prstGeom>
          <a:noFill/>
          <a:ln/>
        </p:spPr>
        <p:txBody>
          <a:bodyPr wrap="none" lIns="0" tIns="0" rIns="0" bIns="0" rtlCol="0" anchor="t"/>
          <a:lstStyle/>
          <a:p>
            <a:pPr marL="0" indent="0" algn="l">
              <a:lnSpc>
                <a:spcPts val="2250"/>
              </a:lnSpc>
              <a:buNone/>
            </a:pPr>
            <a:r>
              <a:rPr lang="en-US" sz="1400" dirty="0">
                <a:solidFill>
                  <a:srgbClr val="4C4C4C"/>
                </a:solidFill>
                <a:latin typeface="Noto Serif" pitchFamily="34" charset="0"/>
                <a:ea typeface="Noto Serif" pitchFamily="34" charset="-122"/>
                <a:cs typeface="Noto Serif" pitchFamily="34" charset="-120"/>
              </a:rPr>
              <a:t>Achieving very low BCR-ABL1 levels. Indicates excellent long-term treatment success.</a:t>
            </a:r>
            <a:endParaRPr lang="en-US" sz="1400" dirty="0"/>
          </a:p>
        </p:txBody>
      </p:sp>
      <p:sp>
        <p:nvSpPr>
          <p:cNvPr id="8" name="Shape 4"/>
          <p:cNvSpPr/>
          <p:nvPr/>
        </p:nvSpPr>
        <p:spPr>
          <a:xfrm>
            <a:off x="4848225" y="3870841"/>
            <a:ext cx="9098756" cy="11430"/>
          </a:xfrm>
          <a:prstGeom prst="roundRect">
            <a:avLst>
              <a:gd name="adj" fmla="val 669767"/>
            </a:avLst>
          </a:prstGeom>
          <a:solidFill>
            <a:srgbClr val="E6DED2"/>
          </a:solidFill>
          <a:ln/>
        </p:spPr>
        <p:txBody>
          <a:bodyPr/>
          <a:lstStyle/>
          <a:p>
            <a:endParaRPr lang="en-GB"/>
          </a:p>
        </p:txBody>
      </p:sp>
      <p:pic>
        <p:nvPicPr>
          <p:cNvPr id="9" name="Image 2" descr="preencoded.png"/>
          <p:cNvPicPr>
            <a:picLocks noChangeAspect="1"/>
          </p:cNvPicPr>
          <p:nvPr/>
        </p:nvPicPr>
        <p:blipFill>
          <a:blip r:embed="rId5"/>
          <a:stretch>
            <a:fillRect/>
          </a:stretch>
        </p:blipFill>
        <p:spPr>
          <a:xfrm>
            <a:off x="2323862" y="3903107"/>
            <a:ext cx="3305175" cy="1050012"/>
          </a:xfrm>
          <a:prstGeom prst="rect">
            <a:avLst/>
          </a:prstGeom>
        </p:spPr>
      </p:pic>
      <p:pic>
        <p:nvPicPr>
          <p:cNvPr id="10" name="Image 3" descr="preencoded.png"/>
          <p:cNvPicPr>
            <a:picLocks noChangeAspect="1"/>
          </p:cNvPicPr>
          <p:nvPr/>
        </p:nvPicPr>
        <p:blipFill>
          <a:blip r:embed="rId6"/>
          <a:stretch>
            <a:fillRect/>
          </a:stretch>
        </p:blipFill>
        <p:spPr>
          <a:xfrm>
            <a:off x="3848338" y="4267914"/>
            <a:ext cx="256223" cy="320397"/>
          </a:xfrm>
          <a:prstGeom prst="rect">
            <a:avLst/>
          </a:prstGeom>
        </p:spPr>
      </p:pic>
      <p:sp>
        <p:nvSpPr>
          <p:cNvPr id="11" name="Text 5"/>
          <p:cNvSpPr/>
          <p:nvPr/>
        </p:nvSpPr>
        <p:spPr>
          <a:xfrm>
            <a:off x="5811203" y="4085273"/>
            <a:ext cx="3739991" cy="284798"/>
          </a:xfrm>
          <a:prstGeom prst="rect">
            <a:avLst/>
          </a:prstGeom>
          <a:noFill/>
          <a:ln/>
        </p:spPr>
        <p:txBody>
          <a:bodyPr wrap="none" lIns="0" tIns="0" rIns="0" bIns="0" rtlCol="0" anchor="t"/>
          <a:lstStyle/>
          <a:p>
            <a:pPr marL="0" indent="0" algn="l">
              <a:lnSpc>
                <a:spcPts val="2200"/>
              </a:lnSpc>
              <a:buNone/>
            </a:pPr>
            <a:r>
              <a:rPr lang="en-US" sz="1750" dirty="0">
                <a:solidFill>
                  <a:srgbClr val="4C4C4C"/>
                </a:solidFill>
                <a:latin typeface="Noto Serif Medium" pitchFamily="34" charset="0"/>
                <a:ea typeface="Noto Serif Medium" pitchFamily="34" charset="-122"/>
                <a:cs typeface="Noto Serif Medium" pitchFamily="34" charset="-120"/>
              </a:rPr>
              <a:t>Major Molecular Response (MMR)</a:t>
            </a:r>
            <a:endParaRPr lang="en-US" sz="1750" dirty="0"/>
          </a:p>
        </p:txBody>
      </p:sp>
      <p:sp>
        <p:nvSpPr>
          <p:cNvPr id="12" name="Text 6"/>
          <p:cNvSpPr/>
          <p:nvPr/>
        </p:nvSpPr>
        <p:spPr>
          <a:xfrm>
            <a:off x="5811203" y="4479369"/>
            <a:ext cx="7090529" cy="291584"/>
          </a:xfrm>
          <a:prstGeom prst="rect">
            <a:avLst/>
          </a:prstGeom>
          <a:noFill/>
          <a:ln/>
        </p:spPr>
        <p:txBody>
          <a:bodyPr wrap="none" lIns="0" tIns="0" rIns="0" bIns="0" rtlCol="0" anchor="t"/>
          <a:lstStyle/>
          <a:p>
            <a:pPr marL="0" indent="0" algn="l">
              <a:lnSpc>
                <a:spcPts val="2250"/>
              </a:lnSpc>
              <a:buNone/>
            </a:pPr>
            <a:r>
              <a:rPr lang="en-US" sz="1400" dirty="0">
                <a:solidFill>
                  <a:srgbClr val="4C4C4C"/>
                </a:solidFill>
                <a:latin typeface="Noto Serif" pitchFamily="34" charset="0"/>
                <a:ea typeface="Noto Serif" pitchFamily="34" charset="-122"/>
                <a:cs typeface="Noto Serif" pitchFamily="34" charset="-120"/>
              </a:rPr>
              <a:t>Significant reduction in BCR-ABL1 transcripts. This is a key therapeutic milestone.</a:t>
            </a:r>
            <a:endParaRPr lang="en-US" sz="1400" dirty="0"/>
          </a:p>
        </p:txBody>
      </p:sp>
      <p:sp>
        <p:nvSpPr>
          <p:cNvPr id="13" name="Shape 7"/>
          <p:cNvSpPr/>
          <p:nvPr/>
        </p:nvSpPr>
        <p:spPr>
          <a:xfrm>
            <a:off x="5674519" y="4966335"/>
            <a:ext cx="8272463" cy="11430"/>
          </a:xfrm>
          <a:prstGeom prst="roundRect">
            <a:avLst>
              <a:gd name="adj" fmla="val 669767"/>
            </a:avLst>
          </a:prstGeom>
          <a:solidFill>
            <a:srgbClr val="E6DED2"/>
          </a:solidFill>
          <a:ln/>
        </p:spPr>
        <p:txBody>
          <a:bodyPr/>
          <a:lstStyle/>
          <a:p>
            <a:endParaRPr lang="en-GB"/>
          </a:p>
        </p:txBody>
      </p:sp>
      <p:pic>
        <p:nvPicPr>
          <p:cNvPr id="14" name="Image 4" descr="preencoded.png"/>
          <p:cNvPicPr>
            <a:picLocks noChangeAspect="1"/>
          </p:cNvPicPr>
          <p:nvPr/>
        </p:nvPicPr>
        <p:blipFill>
          <a:blip r:embed="rId7"/>
          <a:stretch>
            <a:fillRect/>
          </a:stretch>
        </p:blipFill>
        <p:spPr>
          <a:xfrm>
            <a:off x="1497568" y="4998601"/>
            <a:ext cx="4957763" cy="1050012"/>
          </a:xfrm>
          <a:prstGeom prst="rect">
            <a:avLst/>
          </a:prstGeom>
        </p:spPr>
      </p:pic>
      <p:sp>
        <p:nvSpPr>
          <p:cNvPr id="15" name="Text 8"/>
          <p:cNvSpPr/>
          <p:nvPr/>
        </p:nvSpPr>
        <p:spPr>
          <a:xfrm>
            <a:off x="3848338" y="5363408"/>
            <a:ext cx="256223" cy="320397"/>
          </a:xfrm>
          <a:prstGeom prst="rect">
            <a:avLst/>
          </a:prstGeom>
          <a:noFill/>
          <a:ln/>
        </p:spPr>
        <p:txBody>
          <a:bodyPr wrap="none" lIns="0" tIns="0" rIns="0" bIns="0" rtlCol="0" anchor="t"/>
          <a:lstStyle/>
          <a:p>
            <a:pPr marL="0" indent="0" algn="ctr">
              <a:lnSpc>
                <a:spcPts val="3200"/>
              </a:lnSpc>
              <a:buNone/>
            </a:pPr>
            <a:r>
              <a:rPr lang="en-US" sz="2000" dirty="0">
                <a:solidFill>
                  <a:srgbClr val="000000"/>
                </a:solidFill>
                <a:latin typeface="Noto Serif Medium" pitchFamily="34" charset="0"/>
                <a:ea typeface="Noto Serif Medium" pitchFamily="34" charset="-122"/>
                <a:cs typeface="Noto Serif Medium" pitchFamily="34" charset="-120"/>
              </a:rPr>
              <a:t>3</a:t>
            </a:r>
            <a:endParaRPr lang="en-US" sz="2000" dirty="0"/>
          </a:p>
        </p:txBody>
      </p:sp>
      <p:sp>
        <p:nvSpPr>
          <p:cNvPr id="16" name="Text 9"/>
          <p:cNvSpPr/>
          <p:nvPr/>
        </p:nvSpPr>
        <p:spPr>
          <a:xfrm>
            <a:off x="6637496" y="5180767"/>
            <a:ext cx="4270891" cy="284798"/>
          </a:xfrm>
          <a:prstGeom prst="rect">
            <a:avLst/>
          </a:prstGeom>
          <a:noFill/>
          <a:ln/>
        </p:spPr>
        <p:txBody>
          <a:bodyPr wrap="none" lIns="0" tIns="0" rIns="0" bIns="0" rtlCol="0" anchor="t"/>
          <a:lstStyle/>
          <a:p>
            <a:pPr marL="0" indent="0" algn="l">
              <a:lnSpc>
                <a:spcPts val="2200"/>
              </a:lnSpc>
              <a:buNone/>
            </a:pPr>
            <a:r>
              <a:rPr lang="en-US" sz="1750" dirty="0">
                <a:solidFill>
                  <a:srgbClr val="4C4C4C"/>
                </a:solidFill>
                <a:latin typeface="Noto Serif Medium" pitchFamily="34" charset="0"/>
                <a:ea typeface="Noto Serif Medium" pitchFamily="34" charset="-122"/>
                <a:cs typeface="Noto Serif Medium" pitchFamily="34" charset="-120"/>
              </a:rPr>
              <a:t>Complete Cytogenetic Response (CCyR)</a:t>
            </a:r>
            <a:endParaRPr lang="en-US" sz="1750" dirty="0"/>
          </a:p>
        </p:txBody>
      </p:sp>
      <p:sp>
        <p:nvSpPr>
          <p:cNvPr id="17" name="Text 10"/>
          <p:cNvSpPr/>
          <p:nvPr/>
        </p:nvSpPr>
        <p:spPr>
          <a:xfrm>
            <a:off x="6637496" y="5574863"/>
            <a:ext cx="6964204" cy="291584"/>
          </a:xfrm>
          <a:prstGeom prst="rect">
            <a:avLst/>
          </a:prstGeom>
          <a:noFill/>
          <a:ln/>
        </p:spPr>
        <p:txBody>
          <a:bodyPr wrap="none" lIns="0" tIns="0" rIns="0" bIns="0" rtlCol="0" anchor="t"/>
          <a:lstStyle/>
          <a:p>
            <a:pPr marL="0" indent="0" algn="l">
              <a:lnSpc>
                <a:spcPts val="2250"/>
              </a:lnSpc>
              <a:buNone/>
            </a:pPr>
            <a:r>
              <a:rPr lang="en-US" sz="1400" dirty="0">
                <a:solidFill>
                  <a:srgbClr val="4C4C4C"/>
                </a:solidFill>
                <a:latin typeface="Noto Serif" pitchFamily="34" charset="0"/>
                <a:ea typeface="Noto Serif" pitchFamily="34" charset="-122"/>
                <a:cs typeface="Noto Serif" pitchFamily="34" charset="-120"/>
              </a:rPr>
              <a:t>No Philadelphia chromosome detected. An important early treatment milestone.</a:t>
            </a:r>
            <a:endParaRPr lang="en-US" sz="1400" dirty="0"/>
          </a:p>
        </p:txBody>
      </p:sp>
      <p:sp>
        <p:nvSpPr>
          <p:cNvPr id="18" name="Shape 11"/>
          <p:cNvSpPr/>
          <p:nvPr/>
        </p:nvSpPr>
        <p:spPr>
          <a:xfrm>
            <a:off x="6500813" y="6061829"/>
            <a:ext cx="7446169" cy="11430"/>
          </a:xfrm>
          <a:prstGeom prst="roundRect">
            <a:avLst>
              <a:gd name="adj" fmla="val 669767"/>
            </a:avLst>
          </a:prstGeom>
          <a:solidFill>
            <a:srgbClr val="E6DED2"/>
          </a:solidFill>
          <a:ln/>
        </p:spPr>
        <p:txBody>
          <a:bodyPr/>
          <a:lstStyle/>
          <a:p>
            <a:endParaRPr lang="en-GB"/>
          </a:p>
        </p:txBody>
      </p:sp>
      <p:pic>
        <p:nvPicPr>
          <p:cNvPr id="19" name="Image 5" descr="preencoded.png"/>
          <p:cNvPicPr>
            <a:picLocks noChangeAspect="1"/>
          </p:cNvPicPr>
          <p:nvPr/>
        </p:nvPicPr>
        <p:blipFill>
          <a:blip r:embed="rId8"/>
          <a:stretch>
            <a:fillRect/>
          </a:stretch>
        </p:blipFill>
        <p:spPr>
          <a:xfrm>
            <a:off x="671274" y="6094095"/>
            <a:ext cx="6610469" cy="1050012"/>
          </a:xfrm>
          <a:prstGeom prst="rect">
            <a:avLst/>
          </a:prstGeom>
        </p:spPr>
      </p:pic>
      <p:pic>
        <p:nvPicPr>
          <p:cNvPr id="20" name="Image 6" descr="preencoded.png"/>
          <p:cNvPicPr>
            <a:picLocks noChangeAspect="1"/>
          </p:cNvPicPr>
          <p:nvPr/>
        </p:nvPicPr>
        <p:blipFill>
          <a:blip r:embed="rId9"/>
          <a:stretch>
            <a:fillRect/>
          </a:stretch>
        </p:blipFill>
        <p:spPr>
          <a:xfrm>
            <a:off x="3848338" y="6458903"/>
            <a:ext cx="256223" cy="320397"/>
          </a:xfrm>
          <a:prstGeom prst="rect">
            <a:avLst/>
          </a:prstGeom>
        </p:spPr>
      </p:pic>
      <p:sp>
        <p:nvSpPr>
          <p:cNvPr id="21" name="Text 12"/>
          <p:cNvSpPr/>
          <p:nvPr/>
        </p:nvSpPr>
        <p:spPr>
          <a:xfrm>
            <a:off x="7463909" y="6276261"/>
            <a:ext cx="3044547" cy="284798"/>
          </a:xfrm>
          <a:prstGeom prst="rect">
            <a:avLst/>
          </a:prstGeom>
          <a:noFill/>
          <a:ln/>
        </p:spPr>
        <p:txBody>
          <a:bodyPr wrap="none" lIns="0" tIns="0" rIns="0" bIns="0" rtlCol="0" anchor="t"/>
          <a:lstStyle/>
          <a:p>
            <a:pPr marL="0" indent="0" algn="l">
              <a:lnSpc>
                <a:spcPts val="2200"/>
              </a:lnSpc>
              <a:buNone/>
            </a:pPr>
            <a:r>
              <a:rPr lang="en-US" sz="1750" dirty="0">
                <a:solidFill>
                  <a:srgbClr val="4C4C4C"/>
                </a:solidFill>
                <a:latin typeface="Noto Serif Medium" pitchFamily="34" charset="0"/>
                <a:ea typeface="Noto Serif Medium" pitchFamily="34" charset="-122"/>
                <a:cs typeface="Noto Serif Medium" pitchFamily="34" charset="-120"/>
              </a:rPr>
              <a:t>Hematologic Response (HR)</a:t>
            </a:r>
            <a:endParaRPr lang="en-US" sz="1750" dirty="0"/>
          </a:p>
        </p:txBody>
      </p:sp>
      <p:sp>
        <p:nvSpPr>
          <p:cNvPr id="22" name="Text 13"/>
          <p:cNvSpPr/>
          <p:nvPr/>
        </p:nvSpPr>
        <p:spPr>
          <a:xfrm>
            <a:off x="7463909" y="6670358"/>
            <a:ext cx="6218992" cy="291584"/>
          </a:xfrm>
          <a:prstGeom prst="rect">
            <a:avLst/>
          </a:prstGeom>
          <a:noFill/>
          <a:ln/>
        </p:spPr>
        <p:txBody>
          <a:bodyPr wrap="none" lIns="0" tIns="0" rIns="0" bIns="0" rtlCol="0" anchor="t"/>
          <a:lstStyle/>
          <a:p>
            <a:pPr marL="0" indent="0" algn="l">
              <a:lnSpc>
                <a:spcPts val="2250"/>
              </a:lnSpc>
              <a:buNone/>
            </a:pPr>
            <a:r>
              <a:rPr lang="en-US" sz="1400" dirty="0">
                <a:solidFill>
                  <a:srgbClr val="4C4C4C"/>
                </a:solidFill>
                <a:latin typeface="Noto Serif" pitchFamily="34" charset="0"/>
                <a:ea typeface="Noto Serif" pitchFamily="34" charset="-122"/>
                <a:cs typeface="Noto Serif" pitchFamily="34" charset="-120"/>
              </a:rPr>
              <a:t>Normalization of blood counts. This is the initial clinical treatment goal.</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nternational standardisation (I.S.) of test results | CML Support">
            <a:extLst>
              <a:ext uri="{FF2B5EF4-FFF2-40B4-BE49-F238E27FC236}">
                <a16:creationId xmlns:a16="http://schemas.microsoft.com/office/drawing/2014/main" id="{857B1CD1-7293-07C7-01D1-05D5CD804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260" y="2601765"/>
            <a:ext cx="7086600"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a:extLst>
              <a:ext uri="{FF2B5EF4-FFF2-40B4-BE49-F238E27FC236}">
                <a16:creationId xmlns:a16="http://schemas.microsoft.com/office/drawing/2014/main" id="{2E0587DD-3250-7DC5-738B-18A5E1C1DF5B}"/>
              </a:ext>
            </a:extLst>
          </p:cNvPr>
          <p:cNvSpPr/>
          <p:nvPr/>
        </p:nvSpPr>
        <p:spPr>
          <a:xfrm>
            <a:off x="4641473" y="1008267"/>
            <a:ext cx="5012174" cy="526852"/>
          </a:xfrm>
          <a:prstGeom prst="rect">
            <a:avLst/>
          </a:prstGeom>
          <a:noFill/>
          <a:ln/>
        </p:spPr>
        <p:txBody>
          <a:bodyPr wrap="none" lIns="0" tIns="0" rIns="0" bIns="0" rtlCol="0" anchor="t"/>
          <a:lstStyle/>
          <a:p>
            <a:pPr marL="0" indent="0" algn="l">
              <a:lnSpc>
                <a:spcPts val="4100"/>
              </a:lnSpc>
              <a:buNone/>
            </a:pPr>
            <a:r>
              <a:rPr lang="en-US" sz="3300" dirty="0">
                <a:solidFill>
                  <a:srgbClr val="3A3A3A"/>
                </a:solidFill>
                <a:latin typeface="Noto Serif Medium" pitchFamily="34" charset="0"/>
                <a:ea typeface="Noto Serif Medium" pitchFamily="34" charset="-122"/>
                <a:cs typeface="Noto Serif Medium" pitchFamily="34" charset="-120"/>
              </a:rPr>
              <a:t>Mutation Testing in CML</a:t>
            </a:r>
            <a:endParaRPr lang="en-US" sz="3300" dirty="0"/>
          </a:p>
        </p:txBody>
      </p:sp>
    </p:spTree>
    <p:extLst>
      <p:ext uri="{BB962C8B-B14F-4D97-AF65-F5344CB8AC3E}">
        <p14:creationId xmlns:p14="http://schemas.microsoft.com/office/powerpoint/2010/main" val="3892570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F9347338-B1AC-A2DA-F5B6-166850E0B3D7}"/>
              </a:ext>
            </a:extLst>
          </p:cNvPr>
          <p:cNvSpPr/>
          <p:nvPr/>
        </p:nvSpPr>
        <p:spPr>
          <a:xfrm>
            <a:off x="589955" y="1000363"/>
            <a:ext cx="5012174" cy="526852"/>
          </a:xfrm>
          <a:prstGeom prst="rect">
            <a:avLst/>
          </a:prstGeom>
          <a:noFill/>
          <a:ln/>
        </p:spPr>
        <p:txBody>
          <a:bodyPr wrap="none" lIns="0" tIns="0" rIns="0" bIns="0" rtlCol="0" anchor="t"/>
          <a:lstStyle/>
          <a:p>
            <a:pPr marL="0" indent="0" algn="l">
              <a:lnSpc>
                <a:spcPts val="4100"/>
              </a:lnSpc>
              <a:buNone/>
            </a:pPr>
            <a:r>
              <a:rPr lang="en-US" sz="3300" dirty="0">
                <a:solidFill>
                  <a:srgbClr val="3A3A3A"/>
                </a:solidFill>
                <a:latin typeface="Noto Serif Medium" pitchFamily="34" charset="0"/>
                <a:ea typeface="Noto Serif Medium" pitchFamily="34" charset="-122"/>
                <a:cs typeface="Noto Serif Medium" pitchFamily="34" charset="-120"/>
              </a:rPr>
              <a:t>Case study: CML (Chronic Myeloid </a:t>
            </a:r>
            <a:r>
              <a:rPr lang="en-US" sz="3300" dirty="0" err="1">
                <a:solidFill>
                  <a:srgbClr val="3A3A3A"/>
                </a:solidFill>
                <a:latin typeface="Noto Serif Medium" pitchFamily="34" charset="0"/>
                <a:ea typeface="Noto Serif Medium" pitchFamily="34" charset="-122"/>
                <a:cs typeface="Noto Serif Medium" pitchFamily="34" charset="-120"/>
              </a:rPr>
              <a:t>Leukaemia</a:t>
            </a:r>
            <a:r>
              <a:rPr lang="en-US" sz="3300" dirty="0">
                <a:solidFill>
                  <a:srgbClr val="3A3A3A"/>
                </a:solidFill>
                <a:latin typeface="Noto Serif Medium" pitchFamily="34" charset="0"/>
                <a:ea typeface="Noto Serif Medium" pitchFamily="34" charset="-122"/>
                <a:cs typeface="Noto Serif Medium" pitchFamily="34" charset="-120"/>
              </a:rPr>
              <a:t>)</a:t>
            </a:r>
            <a:endParaRPr lang="en-US" sz="3300" dirty="0"/>
          </a:p>
        </p:txBody>
      </p:sp>
      <p:sp>
        <p:nvSpPr>
          <p:cNvPr id="3" name="Text 1">
            <a:extLst>
              <a:ext uri="{FF2B5EF4-FFF2-40B4-BE49-F238E27FC236}">
                <a16:creationId xmlns:a16="http://schemas.microsoft.com/office/drawing/2014/main" id="{1B357A9B-A8CE-F2E3-8D59-0CC79D4E0DF0}"/>
              </a:ext>
            </a:extLst>
          </p:cNvPr>
          <p:cNvSpPr/>
          <p:nvPr/>
        </p:nvSpPr>
        <p:spPr>
          <a:xfrm>
            <a:off x="589955" y="2071004"/>
            <a:ext cx="13103743" cy="5277649"/>
          </a:xfrm>
          <a:prstGeom prst="rect">
            <a:avLst/>
          </a:prstGeom>
          <a:noFill/>
          <a:ln/>
        </p:spPr>
        <p:txBody>
          <a:bodyPr wrap="square" lIns="0" tIns="0" rIns="0" bIns="0" rtlCol="0" anchor="t"/>
          <a:lstStyle/>
          <a:p>
            <a:pPr marL="285750" indent="-285750" algn="l">
              <a:lnSpc>
                <a:spcPts val="2850"/>
              </a:lnSpc>
              <a:buFont typeface="Arial" panose="020B0604020202020204" pitchFamily="34" charset="0"/>
              <a:buChar char="•"/>
            </a:pPr>
            <a:r>
              <a:rPr lang="en-US" sz="1750" dirty="0">
                <a:solidFill>
                  <a:srgbClr val="4C4C4C"/>
                </a:solidFill>
                <a:latin typeface="Noto Serif" pitchFamily="34" charset="0"/>
                <a:ea typeface="Noto Serif" pitchFamily="34" charset="-122"/>
                <a:cs typeface="Noto Serif" pitchFamily="34" charset="-120"/>
              </a:rPr>
              <a:t>CML had a median prognosis of 3-5 years in 1995. </a:t>
            </a:r>
          </a:p>
          <a:p>
            <a:pPr marL="285750" indent="-285750" algn="l">
              <a:lnSpc>
                <a:spcPts val="2850"/>
              </a:lnSpc>
              <a:buFont typeface="Arial" panose="020B0604020202020204" pitchFamily="34" charset="0"/>
              <a:buChar char="•"/>
            </a:pPr>
            <a:r>
              <a:rPr lang="en-US" sz="1750" dirty="0">
                <a:solidFill>
                  <a:srgbClr val="4C4C4C"/>
                </a:solidFill>
                <a:latin typeface="Noto Serif" pitchFamily="34" charset="0"/>
                <a:ea typeface="Noto Serif" pitchFamily="34" charset="-122"/>
                <a:cs typeface="Noto Serif" pitchFamily="34" charset="-120"/>
              </a:rPr>
              <a:t>Diagnosed with a genetic test- Philadelphia chromosome. </a:t>
            </a:r>
          </a:p>
          <a:p>
            <a:pPr marL="285750" indent="-285750" algn="l">
              <a:lnSpc>
                <a:spcPts val="2850"/>
              </a:lnSpc>
              <a:buFont typeface="Arial" panose="020B0604020202020204" pitchFamily="34" charset="0"/>
              <a:buChar char="•"/>
            </a:pPr>
            <a:endParaRPr lang="en-US" sz="1750" dirty="0">
              <a:solidFill>
                <a:srgbClr val="4C4C4C"/>
              </a:solidFill>
              <a:latin typeface="Noto Serif" pitchFamily="34" charset="0"/>
              <a:ea typeface="Noto Serif" pitchFamily="34" charset="-122"/>
              <a:cs typeface="Noto Serif" pitchFamily="34" charset="-120"/>
            </a:endParaRPr>
          </a:p>
          <a:p>
            <a:pPr marL="285750" indent="-285750" algn="l">
              <a:lnSpc>
                <a:spcPts val="2850"/>
              </a:lnSpc>
              <a:buFont typeface="Arial" panose="020B0604020202020204" pitchFamily="34" charset="0"/>
              <a:buChar char="•"/>
            </a:pPr>
            <a:r>
              <a:rPr lang="en-US" sz="1750" dirty="0">
                <a:solidFill>
                  <a:srgbClr val="4C4C4C"/>
                </a:solidFill>
                <a:latin typeface="Noto Serif" pitchFamily="34" charset="0"/>
                <a:ea typeface="Noto Serif" pitchFamily="34" charset="-122"/>
                <a:cs typeface="Noto Serif" pitchFamily="34" charset="-120"/>
              </a:rPr>
              <a:t>Fast forward 3 years, first experimental therapy for CML</a:t>
            </a:r>
          </a:p>
          <a:p>
            <a:pPr marL="285750" indent="-285750" algn="l">
              <a:lnSpc>
                <a:spcPts val="2850"/>
              </a:lnSpc>
              <a:buFont typeface="Arial" panose="020B0604020202020204" pitchFamily="34" charset="0"/>
              <a:buChar char="•"/>
            </a:pPr>
            <a:r>
              <a:rPr lang="en-US" sz="1750" dirty="0">
                <a:solidFill>
                  <a:srgbClr val="4C4C4C"/>
                </a:solidFill>
                <a:latin typeface="Noto Serif" pitchFamily="34" charset="0"/>
                <a:ea typeface="Noto Serif" pitchFamily="34" charset="-122"/>
                <a:cs typeface="Noto Serif" pitchFamily="34" charset="-120"/>
              </a:rPr>
              <a:t>Targeted therapy for Bcr-Abl. </a:t>
            </a:r>
          </a:p>
          <a:p>
            <a:pPr marL="285750" indent="-285750" algn="l">
              <a:lnSpc>
                <a:spcPts val="2850"/>
              </a:lnSpc>
              <a:buFont typeface="Arial" panose="020B0604020202020204" pitchFamily="34" charset="0"/>
              <a:buChar char="•"/>
            </a:pPr>
            <a:endParaRPr lang="en-US" sz="1750" dirty="0">
              <a:solidFill>
                <a:srgbClr val="4C4C4C"/>
              </a:solidFill>
              <a:latin typeface="Noto Serif" pitchFamily="34" charset="0"/>
              <a:ea typeface="Noto Serif" pitchFamily="34" charset="-122"/>
              <a:cs typeface="Noto Serif" pitchFamily="34" charset="-120"/>
            </a:endParaRPr>
          </a:p>
          <a:p>
            <a:pPr marL="285750" indent="-285750" algn="l">
              <a:lnSpc>
                <a:spcPts val="2850"/>
              </a:lnSpc>
              <a:buFont typeface="Arial" panose="020B0604020202020204" pitchFamily="34" charset="0"/>
              <a:buChar char="•"/>
            </a:pPr>
            <a:r>
              <a:rPr lang="en-US" sz="1750" dirty="0">
                <a:solidFill>
                  <a:srgbClr val="4C4C4C"/>
                </a:solidFill>
                <a:latin typeface="Noto Serif" pitchFamily="34" charset="0"/>
                <a:ea typeface="Noto Serif" pitchFamily="34" charset="-122"/>
                <a:cs typeface="Noto Serif" pitchFamily="34" charset="-120"/>
              </a:rPr>
              <a:t>Fast forward 20 years, the same therapy has made CML in to a chronic condition, with life expectancy that of the normal population. </a:t>
            </a:r>
          </a:p>
          <a:p>
            <a:pPr marL="285750" indent="-285750" algn="l">
              <a:lnSpc>
                <a:spcPts val="2850"/>
              </a:lnSpc>
              <a:buFont typeface="Arial" panose="020B0604020202020204" pitchFamily="34" charset="0"/>
              <a:buChar char="•"/>
            </a:pPr>
            <a:endParaRPr lang="en-US" sz="1750" dirty="0">
              <a:solidFill>
                <a:srgbClr val="4C4C4C"/>
              </a:solidFill>
              <a:latin typeface="Noto Serif" pitchFamily="34" charset="0"/>
              <a:ea typeface="Noto Serif" pitchFamily="34" charset="-122"/>
              <a:cs typeface="Noto Serif" pitchFamily="34" charset="-120"/>
            </a:endParaRPr>
          </a:p>
          <a:p>
            <a:pPr marL="285750" indent="-285750" algn="l">
              <a:lnSpc>
                <a:spcPts val="2850"/>
              </a:lnSpc>
              <a:buFont typeface="Arial" panose="020B0604020202020204" pitchFamily="34" charset="0"/>
              <a:buChar char="•"/>
            </a:pPr>
            <a:r>
              <a:rPr lang="en-US" sz="1750" dirty="0">
                <a:solidFill>
                  <a:srgbClr val="4C4C4C"/>
                </a:solidFill>
                <a:latin typeface="Noto Serif" pitchFamily="34" charset="0"/>
                <a:ea typeface="Noto Serif" pitchFamily="34" charset="-122"/>
                <a:cs typeface="Noto Serif" pitchFamily="34" charset="-120"/>
              </a:rPr>
              <a:t>A patient diagnosed at 50- possibly died before turning 55. (pre 1999)</a:t>
            </a:r>
          </a:p>
          <a:p>
            <a:pPr marL="285750" indent="-285750" algn="l">
              <a:lnSpc>
                <a:spcPts val="2850"/>
              </a:lnSpc>
              <a:buFont typeface="Arial" panose="020B0604020202020204" pitchFamily="34" charset="0"/>
              <a:buChar char="•"/>
            </a:pPr>
            <a:endParaRPr lang="en-US" sz="1750" dirty="0">
              <a:solidFill>
                <a:srgbClr val="4C4C4C"/>
              </a:solidFill>
              <a:latin typeface="Noto Serif" pitchFamily="34" charset="0"/>
              <a:ea typeface="Noto Serif" pitchFamily="34" charset="-122"/>
              <a:cs typeface="Noto Serif" pitchFamily="34" charset="-120"/>
            </a:endParaRPr>
          </a:p>
          <a:p>
            <a:pPr marL="285750" indent="-285750" algn="l">
              <a:lnSpc>
                <a:spcPts val="2850"/>
              </a:lnSpc>
              <a:buFont typeface="Arial" panose="020B0604020202020204" pitchFamily="34" charset="0"/>
              <a:buChar char="•"/>
            </a:pPr>
            <a:r>
              <a:rPr lang="en-US" sz="1750" dirty="0">
                <a:solidFill>
                  <a:srgbClr val="4C4C4C"/>
                </a:solidFill>
                <a:latin typeface="Noto Serif" pitchFamily="34" charset="0"/>
                <a:ea typeface="Noto Serif" pitchFamily="34" charset="-122"/>
                <a:cs typeface="Noto Serif" pitchFamily="34" charset="-120"/>
              </a:rPr>
              <a:t>Now the same patient can live to up to 90 years and die of old age. </a:t>
            </a:r>
            <a:endParaRPr lang="en-US" sz="1750" dirty="0"/>
          </a:p>
        </p:txBody>
      </p:sp>
    </p:spTree>
    <p:extLst>
      <p:ext uri="{BB962C8B-B14F-4D97-AF65-F5344CB8AC3E}">
        <p14:creationId xmlns:p14="http://schemas.microsoft.com/office/powerpoint/2010/main" val="1337035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3" name="Text 0"/>
          <p:cNvSpPr/>
          <p:nvPr/>
        </p:nvSpPr>
        <p:spPr>
          <a:xfrm>
            <a:off x="589955" y="1000363"/>
            <a:ext cx="5012174" cy="526852"/>
          </a:xfrm>
          <a:prstGeom prst="rect">
            <a:avLst/>
          </a:prstGeom>
          <a:noFill/>
          <a:ln/>
        </p:spPr>
        <p:txBody>
          <a:bodyPr wrap="none" lIns="0" tIns="0" rIns="0" bIns="0" rtlCol="0" anchor="t"/>
          <a:lstStyle/>
          <a:p>
            <a:pPr marL="0" indent="0" algn="l">
              <a:lnSpc>
                <a:spcPts val="4100"/>
              </a:lnSpc>
              <a:buNone/>
            </a:pPr>
            <a:r>
              <a:rPr lang="en-US" sz="3300" dirty="0">
                <a:solidFill>
                  <a:srgbClr val="3A3A3A"/>
                </a:solidFill>
                <a:latin typeface="Noto Serif Medium" pitchFamily="34" charset="0"/>
                <a:ea typeface="Noto Serif Medium" pitchFamily="34" charset="-122"/>
                <a:cs typeface="Noto Serif Medium" pitchFamily="34" charset="-120"/>
              </a:rPr>
              <a:t>Mutation Testing in CML</a:t>
            </a:r>
            <a:endParaRPr lang="en-US" sz="3300" dirty="0"/>
          </a:p>
        </p:txBody>
      </p:sp>
      <p:sp>
        <p:nvSpPr>
          <p:cNvPr id="4" name="Text 1"/>
          <p:cNvSpPr/>
          <p:nvPr/>
        </p:nvSpPr>
        <p:spPr>
          <a:xfrm>
            <a:off x="589954" y="1799867"/>
            <a:ext cx="7964091" cy="539353"/>
          </a:xfrm>
          <a:prstGeom prst="rect">
            <a:avLst/>
          </a:prstGeom>
          <a:noFill/>
          <a:ln/>
        </p:spPr>
        <p:txBody>
          <a:bodyPr wrap="square" lIns="0" tIns="0" rIns="0" bIns="0" rtlCol="0" anchor="t"/>
          <a:lstStyle/>
          <a:p>
            <a:pPr marL="0" indent="0" algn="l">
              <a:lnSpc>
                <a:spcPts val="2100"/>
              </a:lnSpc>
              <a:buNone/>
            </a:pPr>
            <a:r>
              <a:rPr lang="en-US" sz="1300" dirty="0">
                <a:solidFill>
                  <a:srgbClr val="4C4C4C"/>
                </a:solidFill>
                <a:latin typeface="Noto Serif" pitchFamily="34" charset="0"/>
                <a:ea typeface="Noto Serif" pitchFamily="34" charset="-122"/>
                <a:cs typeface="Noto Serif" pitchFamily="34" charset="-120"/>
              </a:rPr>
              <a:t>Mutation testing is crucial for managing chronic myeloid leukemia (CML). It identifies changes impacting treatment response. This informs personalized therapeutic decisions.</a:t>
            </a:r>
            <a:endParaRPr lang="en-US" sz="1300" dirty="0"/>
          </a:p>
        </p:txBody>
      </p:sp>
      <p:sp>
        <p:nvSpPr>
          <p:cNvPr id="6" name="Text 3"/>
          <p:cNvSpPr/>
          <p:nvPr/>
        </p:nvSpPr>
        <p:spPr>
          <a:xfrm>
            <a:off x="766048" y="2684978"/>
            <a:ext cx="2107168" cy="263366"/>
          </a:xfrm>
          <a:prstGeom prst="rect">
            <a:avLst/>
          </a:prstGeom>
          <a:noFill/>
          <a:ln/>
        </p:spPr>
        <p:txBody>
          <a:bodyPr wrap="none" lIns="0" tIns="0" rIns="0" bIns="0" rtlCol="0" anchor="t"/>
          <a:lstStyle/>
          <a:p>
            <a:pPr marL="0" indent="0" algn="l">
              <a:lnSpc>
                <a:spcPts val="2050"/>
              </a:lnSpc>
              <a:buNone/>
            </a:pPr>
            <a:r>
              <a:rPr lang="en-US" sz="1650" dirty="0">
                <a:latin typeface="Noto Serif Medium" pitchFamily="34" charset="0"/>
                <a:ea typeface="Noto Serif Medium" pitchFamily="34" charset="-122"/>
                <a:cs typeface="Noto Serif Medium" pitchFamily="34" charset="-120"/>
              </a:rPr>
              <a:t>Detect Resistance</a:t>
            </a:r>
            <a:endParaRPr lang="en-US" sz="1650" dirty="0"/>
          </a:p>
        </p:txBody>
      </p:sp>
      <p:sp>
        <p:nvSpPr>
          <p:cNvPr id="7" name="Text 4"/>
          <p:cNvSpPr/>
          <p:nvPr/>
        </p:nvSpPr>
        <p:spPr>
          <a:xfrm>
            <a:off x="766048" y="3049429"/>
            <a:ext cx="7611904" cy="539353"/>
          </a:xfrm>
          <a:prstGeom prst="rect">
            <a:avLst/>
          </a:prstGeom>
          <a:noFill/>
          <a:ln/>
        </p:spPr>
        <p:txBody>
          <a:bodyPr wrap="square" lIns="0" tIns="0" rIns="0" bIns="0" rtlCol="0" anchor="t"/>
          <a:lstStyle/>
          <a:p>
            <a:pPr marL="0" indent="0" algn="l">
              <a:lnSpc>
                <a:spcPts val="2100"/>
              </a:lnSpc>
              <a:buNone/>
            </a:pPr>
            <a:r>
              <a:rPr lang="en-US" sz="1300" dirty="0">
                <a:latin typeface="Noto Serif" pitchFamily="34" charset="0"/>
                <a:ea typeface="Noto Serif" pitchFamily="34" charset="-122"/>
                <a:cs typeface="Noto Serif" pitchFamily="34" charset="-120"/>
              </a:rPr>
              <a:t>Identify BCR-ABL1 kinase domain mutations. These confer resistance to tyrosine kinase inhibitors (TKIs).</a:t>
            </a:r>
            <a:endParaRPr lang="en-US" sz="1300" dirty="0"/>
          </a:p>
        </p:txBody>
      </p:sp>
      <p:sp>
        <p:nvSpPr>
          <p:cNvPr id="9" name="Text 6"/>
          <p:cNvSpPr/>
          <p:nvPr/>
        </p:nvSpPr>
        <p:spPr>
          <a:xfrm>
            <a:off x="766048" y="4109442"/>
            <a:ext cx="2107168" cy="263366"/>
          </a:xfrm>
          <a:prstGeom prst="rect">
            <a:avLst/>
          </a:prstGeom>
          <a:noFill/>
          <a:ln/>
        </p:spPr>
        <p:txBody>
          <a:bodyPr wrap="none" lIns="0" tIns="0" rIns="0" bIns="0" rtlCol="0" anchor="t"/>
          <a:lstStyle/>
          <a:p>
            <a:pPr marL="0" indent="0" algn="l">
              <a:lnSpc>
                <a:spcPts val="2050"/>
              </a:lnSpc>
              <a:buNone/>
            </a:pPr>
            <a:r>
              <a:rPr lang="en-US" sz="1650" dirty="0">
                <a:latin typeface="Noto Serif Medium" pitchFamily="34" charset="0"/>
                <a:ea typeface="Noto Serif Medium" pitchFamily="34" charset="-122"/>
                <a:cs typeface="Noto Serif Medium" pitchFamily="34" charset="-120"/>
              </a:rPr>
              <a:t>Guide Therapy</a:t>
            </a:r>
            <a:endParaRPr lang="en-US" sz="1650" dirty="0"/>
          </a:p>
        </p:txBody>
      </p:sp>
      <p:sp>
        <p:nvSpPr>
          <p:cNvPr id="10" name="Text 7"/>
          <p:cNvSpPr/>
          <p:nvPr/>
        </p:nvSpPr>
        <p:spPr>
          <a:xfrm>
            <a:off x="766048" y="4473893"/>
            <a:ext cx="7611904" cy="269677"/>
          </a:xfrm>
          <a:prstGeom prst="rect">
            <a:avLst/>
          </a:prstGeom>
          <a:noFill/>
          <a:ln/>
        </p:spPr>
        <p:txBody>
          <a:bodyPr wrap="none" lIns="0" tIns="0" rIns="0" bIns="0" rtlCol="0" anchor="t"/>
          <a:lstStyle/>
          <a:p>
            <a:pPr marL="0" indent="0" algn="l">
              <a:lnSpc>
                <a:spcPts val="2100"/>
              </a:lnSpc>
              <a:buNone/>
            </a:pPr>
            <a:r>
              <a:rPr lang="en-US" sz="1300" dirty="0">
                <a:latin typeface="Noto Serif" pitchFamily="34" charset="0"/>
                <a:ea typeface="Noto Serif" pitchFamily="34" charset="-122"/>
                <a:cs typeface="Noto Serif" pitchFamily="34" charset="-120"/>
              </a:rPr>
              <a:t>Inform selection of alternative TKI therapies. Optimize treatment strategies for patients.</a:t>
            </a:r>
            <a:endParaRPr lang="en-US" sz="1300" dirty="0"/>
          </a:p>
        </p:txBody>
      </p:sp>
      <p:sp>
        <p:nvSpPr>
          <p:cNvPr id="12" name="Text 9"/>
          <p:cNvSpPr/>
          <p:nvPr/>
        </p:nvSpPr>
        <p:spPr>
          <a:xfrm>
            <a:off x="766048" y="5264229"/>
            <a:ext cx="2107168" cy="263366"/>
          </a:xfrm>
          <a:prstGeom prst="rect">
            <a:avLst/>
          </a:prstGeom>
          <a:noFill/>
          <a:ln/>
        </p:spPr>
        <p:txBody>
          <a:bodyPr wrap="none" lIns="0" tIns="0" rIns="0" bIns="0" rtlCol="0" anchor="t"/>
          <a:lstStyle/>
          <a:p>
            <a:pPr marL="0" indent="0" algn="l">
              <a:lnSpc>
                <a:spcPts val="2050"/>
              </a:lnSpc>
              <a:buNone/>
            </a:pPr>
            <a:r>
              <a:rPr lang="en-US" sz="1650" dirty="0">
                <a:latin typeface="Noto Serif Medium" pitchFamily="34" charset="0"/>
                <a:ea typeface="Noto Serif Medium" pitchFamily="34" charset="-122"/>
                <a:cs typeface="Noto Serif Medium" pitchFamily="34" charset="-120"/>
              </a:rPr>
              <a:t>Predict Outcome</a:t>
            </a:r>
            <a:endParaRPr lang="en-US" sz="1650" dirty="0"/>
          </a:p>
        </p:txBody>
      </p:sp>
      <p:sp>
        <p:nvSpPr>
          <p:cNvPr id="13" name="Text 10"/>
          <p:cNvSpPr/>
          <p:nvPr/>
        </p:nvSpPr>
        <p:spPr>
          <a:xfrm>
            <a:off x="766048" y="5628680"/>
            <a:ext cx="7611904" cy="269677"/>
          </a:xfrm>
          <a:prstGeom prst="rect">
            <a:avLst/>
          </a:prstGeom>
          <a:noFill/>
          <a:ln/>
        </p:spPr>
        <p:txBody>
          <a:bodyPr wrap="none" lIns="0" tIns="0" rIns="0" bIns="0" rtlCol="0" anchor="t"/>
          <a:lstStyle/>
          <a:p>
            <a:pPr marL="0" indent="0" algn="l">
              <a:lnSpc>
                <a:spcPts val="2100"/>
              </a:lnSpc>
              <a:buNone/>
            </a:pPr>
            <a:r>
              <a:rPr lang="en-US" sz="1300" dirty="0">
                <a:latin typeface="Noto Serif" pitchFamily="34" charset="0"/>
                <a:ea typeface="Noto Serif" pitchFamily="34" charset="-122"/>
                <a:cs typeface="Noto Serif" pitchFamily="34" charset="-120"/>
              </a:rPr>
              <a:t>Assess prognostic implications of specific mutations. Anticipate disease progression risk.</a:t>
            </a:r>
            <a:endParaRPr lang="en-US" sz="1300" dirty="0"/>
          </a:p>
        </p:txBody>
      </p:sp>
      <p:sp>
        <p:nvSpPr>
          <p:cNvPr id="15" name="Text 12"/>
          <p:cNvSpPr/>
          <p:nvPr/>
        </p:nvSpPr>
        <p:spPr>
          <a:xfrm>
            <a:off x="766048" y="6419017"/>
            <a:ext cx="2107168" cy="263366"/>
          </a:xfrm>
          <a:prstGeom prst="rect">
            <a:avLst/>
          </a:prstGeom>
          <a:noFill/>
          <a:ln/>
        </p:spPr>
        <p:txBody>
          <a:bodyPr wrap="none" lIns="0" tIns="0" rIns="0" bIns="0" rtlCol="0" anchor="t"/>
          <a:lstStyle/>
          <a:p>
            <a:pPr marL="0" indent="0" algn="l">
              <a:lnSpc>
                <a:spcPts val="2050"/>
              </a:lnSpc>
              <a:buNone/>
            </a:pPr>
            <a:r>
              <a:rPr lang="en-US" sz="1650" dirty="0">
                <a:latin typeface="Noto Serif Medium" pitchFamily="34" charset="0"/>
                <a:ea typeface="Noto Serif Medium" pitchFamily="34" charset="-122"/>
                <a:cs typeface="Noto Serif Medium" pitchFamily="34" charset="-120"/>
              </a:rPr>
              <a:t>Monitor Disease</a:t>
            </a:r>
            <a:endParaRPr lang="en-US" sz="1650" dirty="0"/>
          </a:p>
        </p:txBody>
      </p:sp>
      <p:sp>
        <p:nvSpPr>
          <p:cNvPr id="16" name="Text 13"/>
          <p:cNvSpPr/>
          <p:nvPr/>
        </p:nvSpPr>
        <p:spPr>
          <a:xfrm>
            <a:off x="766048" y="6783467"/>
            <a:ext cx="7611904" cy="269677"/>
          </a:xfrm>
          <a:prstGeom prst="rect">
            <a:avLst/>
          </a:prstGeom>
          <a:noFill/>
          <a:ln/>
        </p:spPr>
        <p:txBody>
          <a:bodyPr wrap="none" lIns="0" tIns="0" rIns="0" bIns="0" rtlCol="0" anchor="t"/>
          <a:lstStyle/>
          <a:p>
            <a:pPr marL="0" indent="0" algn="l">
              <a:lnSpc>
                <a:spcPts val="2100"/>
              </a:lnSpc>
              <a:buNone/>
            </a:pPr>
            <a:r>
              <a:rPr lang="en-US" sz="1300" dirty="0">
                <a:latin typeface="Noto Serif" pitchFamily="34" charset="0"/>
                <a:ea typeface="Noto Serif" pitchFamily="34" charset="-122"/>
                <a:cs typeface="Noto Serif" pitchFamily="34" charset="-120"/>
              </a:rPr>
              <a:t>Track emergence of new mutations over time. Detect early signs of treatment failure.</a:t>
            </a:r>
            <a:endParaRPr lang="en-US" sz="1300" dirty="0"/>
          </a:p>
        </p:txBody>
      </p:sp>
      <p:pic>
        <p:nvPicPr>
          <p:cNvPr id="8196" name="Picture 4">
            <a:extLst>
              <a:ext uri="{FF2B5EF4-FFF2-40B4-BE49-F238E27FC236}">
                <a16:creationId xmlns:a16="http://schemas.microsoft.com/office/drawing/2014/main" id="{ECCE313F-3776-4790-8D53-149C7F46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360" y="1449467"/>
            <a:ext cx="5239927"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793790" y="2539960"/>
            <a:ext cx="10350222" cy="708779"/>
          </a:xfrm>
          <a:prstGeom prst="rect">
            <a:avLst/>
          </a:prstGeom>
          <a:noFill/>
          <a:ln/>
        </p:spPr>
        <p:txBody>
          <a:bodyPr wrap="non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CML Mutation Testing: Then and Now</a:t>
            </a:r>
            <a:endParaRPr lang="en-US" sz="4450" dirty="0"/>
          </a:p>
        </p:txBody>
      </p:sp>
      <p:sp>
        <p:nvSpPr>
          <p:cNvPr id="3" name="Text 1"/>
          <p:cNvSpPr/>
          <p:nvPr/>
        </p:nvSpPr>
        <p:spPr>
          <a:xfrm>
            <a:off x="793790" y="381571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A3A3A"/>
                </a:solidFill>
                <a:latin typeface="Noto Serif Medium" pitchFamily="34" charset="0"/>
                <a:ea typeface="Noto Serif Medium" pitchFamily="34" charset="-122"/>
                <a:cs typeface="Noto Serif Medium" pitchFamily="34" charset="-120"/>
              </a:rPr>
              <a:t>Past Methods</a:t>
            </a:r>
            <a:endParaRPr lang="en-US" sz="2200" dirty="0"/>
          </a:p>
        </p:txBody>
      </p:sp>
      <p:sp>
        <p:nvSpPr>
          <p:cNvPr id="4" name="Text 2"/>
          <p:cNvSpPr/>
          <p:nvPr/>
        </p:nvSpPr>
        <p:spPr>
          <a:xfrm>
            <a:off x="793790" y="4396859"/>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Early CML mutation testing relied on direct sequencing. This method was labor-intensive. It often lacked high sensitivity for rare variants.</a:t>
            </a:r>
            <a:endParaRPr lang="en-US" sz="1750" dirty="0"/>
          </a:p>
        </p:txBody>
      </p:sp>
      <p:sp>
        <p:nvSpPr>
          <p:cNvPr id="5" name="Text 3"/>
          <p:cNvSpPr/>
          <p:nvPr/>
        </p:nvSpPr>
        <p:spPr>
          <a:xfrm>
            <a:off x="7599521" y="381571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A3A3A"/>
                </a:solidFill>
                <a:latin typeface="Noto Serif Medium" pitchFamily="34" charset="0"/>
                <a:ea typeface="Noto Serif Medium" pitchFamily="34" charset="-122"/>
                <a:cs typeface="Noto Serif Medium" pitchFamily="34" charset="-120"/>
              </a:rPr>
              <a:t>Current Approaches</a:t>
            </a:r>
            <a:endParaRPr lang="en-US" sz="2200" dirty="0"/>
          </a:p>
        </p:txBody>
      </p:sp>
      <p:sp>
        <p:nvSpPr>
          <p:cNvPr id="6" name="Text 4"/>
          <p:cNvSpPr/>
          <p:nvPr/>
        </p:nvSpPr>
        <p:spPr>
          <a:xfrm>
            <a:off x="7599521" y="4396859"/>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Today, Next-Generation Sequencing is standard. It provides rapid, comprehensive analysis. This approach detects low-level mutations with high precision.</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510076"/>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Gene Expression Profiling in Lymphoma</a:t>
            </a:r>
            <a:endParaRPr lang="en-US" sz="4450" dirty="0"/>
          </a:p>
        </p:txBody>
      </p:sp>
      <p:sp>
        <p:nvSpPr>
          <p:cNvPr id="4" name="Text 1"/>
          <p:cNvSpPr/>
          <p:nvPr/>
        </p:nvSpPr>
        <p:spPr>
          <a:xfrm>
            <a:off x="793790" y="4267795"/>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This advanced technique provides deep insights into the molecular characteristics of lymphoma. It helps classify subtypes and predict treatment response. Understanding gene activity guides precision medicine strategies.</a:t>
            </a:r>
            <a:endParaRPr lang="en-US" sz="17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344969"/>
            <a:ext cx="5147353" cy="3349375"/>
          </a:xfrm>
          <a:prstGeom prst="rect">
            <a:avLst/>
          </a:prstGeom>
        </p:spPr>
      </p:pic>
      <p:sp>
        <p:nvSpPr>
          <p:cNvPr id="3" name="Text 0"/>
          <p:cNvSpPr/>
          <p:nvPr/>
        </p:nvSpPr>
        <p:spPr>
          <a:xfrm>
            <a:off x="793790" y="2019657"/>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GEP in High-Grade Lymphoma</a:t>
            </a:r>
            <a:endParaRPr lang="en-US" sz="4450" dirty="0"/>
          </a:p>
        </p:txBody>
      </p:sp>
      <p:sp>
        <p:nvSpPr>
          <p:cNvPr id="4" name="Text 1"/>
          <p:cNvSpPr/>
          <p:nvPr/>
        </p:nvSpPr>
        <p:spPr>
          <a:xfrm>
            <a:off x="793790" y="377737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Gene Expression Profiling (GEP) refines diagnosis for high-grade lymphomas. It distinguishes aggressive subtypes like DLBCL. This helps tailor treatment strategies.</a:t>
            </a:r>
            <a:endParaRPr lang="en-US" sz="1750" dirty="0"/>
          </a:p>
        </p:txBody>
      </p:sp>
      <p:sp>
        <p:nvSpPr>
          <p:cNvPr id="5" name="Text 2"/>
          <p:cNvSpPr/>
          <p:nvPr/>
        </p:nvSpPr>
        <p:spPr>
          <a:xfrm>
            <a:off x="793790" y="5121235"/>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GEP reveals unique molecular signatures. These insights predict disease behavior. It guides personalized therapeutic approaches for improved patient outcomes.</a:t>
            </a:r>
            <a:endParaRPr lang="en-US" sz="1750" dirty="0"/>
          </a:p>
        </p:txBody>
      </p:sp>
      <p:pic>
        <p:nvPicPr>
          <p:cNvPr id="4098" name="Picture 2" descr="Gene expression profiling in lymphoma diagnosis and management -  ScienceDirect">
            <a:extLst>
              <a:ext uri="{FF2B5EF4-FFF2-40B4-BE49-F238E27FC236}">
                <a16:creationId xmlns:a16="http://schemas.microsoft.com/office/drawing/2014/main" id="{58622024-A969-009D-53F8-F4B558D3A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3958119"/>
            <a:ext cx="4972050"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1597" y="822152"/>
            <a:ext cx="11014710" cy="708779"/>
          </a:xfrm>
          <a:prstGeom prst="rect">
            <a:avLst/>
          </a:prstGeom>
          <a:noFill/>
          <a:ln/>
        </p:spPr>
        <p:txBody>
          <a:bodyPr wrap="non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How does genomic info translate into better therapeutics?</a:t>
            </a:r>
            <a:endParaRPr lang="en-US" sz="4450" dirty="0"/>
          </a:p>
        </p:txBody>
      </p:sp>
      <p:pic>
        <p:nvPicPr>
          <p:cNvPr id="5122" name="Picture 2">
            <a:extLst>
              <a:ext uri="{FF2B5EF4-FFF2-40B4-BE49-F238E27FC236}">
                <a16:creationId xmlns:a16="http://schemas.microsoft.com/office/drawing/2014/main" id="{F3926C89-CED1-B05B-C96B-D3445C515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349" y="1897348"/>
            <a:ext cx="5299699" cy="529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278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93790" y="811768"/>
            <a:ext cx="11014710" cy="708779"/>
          </a:xfrm>
          <a:prstGeom prst="rect">
            <a:avLst/>
          </a:prstGeom>
          <a:noFill/>
          <a:ln/>
        </p:spPr>
        <p:txBody>
          <a:bodyPr wrap="non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CLL Genomics: Driving Better Outcomes</a:t>
            </a:r>
            <a:endParaRPr lang="en-US" sz="4450" dirty="0"/>
          </a:p>
        </p:txBody>
      </p:sp>
      <p:pic>
        <p:nvPicPr>
          <p:cNvPr id="3" name="Image 0" descr="preencoded.png"/>
          <p:cNvPicPr>
            <a:picLocks noChangeAspect="1"/>
          </p:cNvPicPr>
          <p:nvPr/>
        </p:nvPicPr>
        <p:blipFill>
          <a:blip r:embed="rId3"/>
          <a:stretch>
            <a:fillRect/>
          </a:stretch>
        </p:blipFill>
        <p:spPr>
          <a:xfrm>
            <a:off x="793790" y="1974175"/>
            <a:ext cx="1134070" cy="1360884"/>
          </a:xfrm>
          <a:prstGeom prst="rect">
            <a:avLst/>
          </a:prstGeom>
        </p:spPr>
      </p:pic>
      <p:sp>
        <p:nvSpPr>
          <p:cNvPr id="4" name="Text 1"/>
          <p:cNvSpPr/>
          <p:nvPr/>
        </p:nvSpPr>
        <p:spPr>
          <a:xfrm>
            <a:off x="2268022" y="220098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Precise Profiling</a:t>
            </a:r>
            <a:endParaRPr lang="en-US" sz="2200" dirty="0"/>
          </a:p>
        </p:txBody>
      </p:sp>
      <p:sp>
        <p:nvSpPr>
          <p:cNvPr id="5" name="Text 2"/>
          <p:cNvSpPr/>
          <p:nvPr/>
        </p:nvSpPr>
        <p:spPr>
          <a:xfrm>
            <a:off x="2268022" y="2691408"/>
            <a:ext cx="11568589" cy="362903"/>
          </a:xfrm>
          <a:prstGeom prst="rect">
            <a:avLst/>
          </a:prstGeom>
          <a:noFill/>
          <a:ln/>
        </p:spPr>
        <p:txBody>
          <a:bodyPr wrap="non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Genomic tests identify specific mutations in CLL patients.</a:t>
            </a:r>
            <a:endParaRPr lang="en-US" sz="1750" dirty="0"/>
          </a:p>
        </p:txBody>
      </p:sp>
      <p:pic>
        <p:nvPicPr>
          <p:cNvPr id="6" name="Image 1" descr="preencoded.png"/>
          <p:cNvPicPr>
            <a:picLocks noChangeAspect="1"/>
          </p:cNvPicPr>
          <p:nvPr/>
        </p:nvPicPr>
        <p:blipFill>
          <a:blip r:embed="rId4"/>
          <a:stretch>
            <a:fillRect/>
          </a:stretch>
        </p:blipFill>
        <p:spPr>
          <a:xfrm>
            <a:off x="793790" y="3335060"/>
            <a:ext cx="1134070" cy="1360884"/>
          </a:xfrm>
          <a:prstGeom prst="rect">
            <a:avLst/>
          </a:prstGeom>
        </p:spPr>
      </p:pic>
      <p:sp>
        <p:nvSpPr>
          <p:cNvPr id="7" name="Text 3"/>
          <p:cNvSpPr/>
          <p:nvPr/>
        </p:nvSpPr>
        <p:spPr>
          <a:xfrm>
            <a:off x="2268022" y="35618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Improved Prognosis</a:t>
            </a:r>
            <a:endParaRPr lang="en-US" sz="2200" dirty="0"/>
          </a:p>
        </p:txBody>
      </p:sp>
      <p:sp>
        <p:nvSpPr>
          <p:cNvPr id="8" name="Text 4"/>
          <p:cNvSpPr/>
          <p:nvPr/>
        </p:nvSpPr>
        <p:spPr>
          <a:xfrm>
            <a:off x="2268022" y="4052292"/>
            <a:ext cx="11568589" cy="362903"/>
          </a:xfrm>
          <a:prstGeom prst="rect">
            <a:avLst/>
          </a:prstGeom>
          <a:noFill/>
          <a:ln/>
        </p:spPr>
        <p:txBody>
          <a:bodyPr wrap="non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Detailed profiles help predict disease progression more accurately.</a:t>
            </a:r>
            <a:endParaRPr lang="en-US" sz="1750" dirty="0"/>
          </a:p>
        </p:txBody>
      </p:sp>
      <p:pic>
        <p:nvPicPr>
          <p:cNvPr id="9" name="Image 2" descr="preencoded.png"/>
          <p:cNvPicPr>
            <a:picLocks noChangeAspect="1"/>
          </p:cNvPicPr>
          <p:nvPr/>
        </p:nvPicPr>
        <p:blipFill>
          <a:blip r:embed="rId5"/>
          <a:stretch>
            <a:fillRect/>
          </a:stretch>
        </p:blipFill>
        <p:spPr>
          <a:xfrm>
            <a:off x="793790" y="4695944"/>
            <a:ext cx="1134070" cy="1360884"/>
          </a:xfrm>
          <a:prstGeom prst="rect">
            <a:avLst/>
          </a:prstGeom>
        </p:spPr>
      </p:pic>
      <p:sp>
        <p:nvSpPr>
          <p:cNvPr id="10" name="Text 5"/>
          <p:cNvSpPr/>
          <p:nvPr/>
        </p:nvSpPr>
        <p:spPr>
          <a:xfrm>
            <a:off x="2268022" y="492275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Tailored Treatments</a:t>
            </a:r>
            <a:endParaRPr lang="en-US" sz="2200" dirty="0"/>
          </a:p>
        </p:txBody>
      </p:sp>
      <p:sp>
        <p:nvSpPr>
          <p:cNvPr id="11" name="Text 6"/>
          <p:cNvSpPr/>
          <p:nvPr/>
        </p:nvSpPr>
        <p:spPr>
          <a:xfrm>
            <a:off x="2268022" y="5413177"/>
            <a:ext cx="11568589" cy="362903"/>
          </a:xfrm>
          <a:prstGeom prst="rect">
            <a:avLst/>
          </a:prstGeom>
          <a:noFill/>
          <a:ln/>
        </p:spPr>
        <p:txBody>
          <a:bodyPr wrap="non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Insights guide selection of highly effective targeted therapies.</a:t>
            </a:r>
            <a:endParaRPr lang="en-US" sz="1750" dirty="0"/>
          </a:p>
        </p:txBody>
      </p:sp>
      <p:pic>
        <p:nvPicPr>
          <p:cNvPr id="12" name="Image 3" descr="preencoded.png"/>
          <p:cNvPicPr>
            <a:picLocks noChangeAspect="1"/>
          </p:cNvPicPr>
          <p:nvPr/>
        </p:nvPicPr>
        <p:blipFill>
          <a:blip r:embed="rId6"/>
          <a:stretch>
            <a:fillRect/>
          </a:stretch>
        </p:blipFill>
        <p:spPr>
          <a:xfrm>
            <a:off x="793790" y="6056828"/>
            <a:ext cx="1134070" cy="1360884"/>
          </a:xfrm>
          <a:prstGeom prst="rect">
            <a:avLst/>
          </a:prstGeom>
        </p:spPr>
      </p:pic>
      <p:sp>
        <p:nvSpPr>
          <p:cNvPr id="13" name="Text 7"/>
          <p:cNvSpPr/>
          <p:nvPr/>
        </p:nvSpPr>
        <p:spPr>
          <a:xfrm>
            <a:off x="2268022" y="6283643"/>
            <a:ext cx="2990493"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Enhanced Monitoring</a:t>
            </a:r>
            <a:endParaRPr lang="en-US" sz="2200" dirty="0"/>
          </a:p>
        </p:txBody>
      </p:sp>
      <p:sp>
        <p:nvSpPr>
          <p:cNvPr id="14" name="Text 8"/>
          <p:cNvSpPr/>
          <p:nvPr/>
        </p:nvSpPr>
        <p:spPr>
          <a:xfrm>
            <a:off x="2268022" y="6774061"/>
            <a:ext cx="11568589" cy="362903"/>
          </a:xfrm>
          <a:prstGeom prst="rect">
            <a:avLst/>
          </a:prstGeom>
          <a:noFill/>
          <a:ln/>
        </p:spPr>
        <p:txBody>
          <a:bodyPr wrap="non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Genomics track treatment response and minimal residual disease.</a:t>
            </a:r>
            <a:endParaRPr lang="en-US" sz="17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735098"/>
            <a:ext cx="6030397" cy="708779"/>
          </a:xfrm>
          <a:prstGeom prst="rect">
            <a:avLst/>
          </a:prstGeom>
          <a:noFill/>
          <a:ln/>
        </p:spPr>
        <p:txBody>
          <a:bodyPr wrap="non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AML MRD Monitoring</a:t>
            </a:r>
            <a:endParaRPr lang="en-US" sz="4450" dirty="0"/>
          </a:p>
        </p:txBody>
      </p:sp>
      <p:sp>
        <p:nvSpPr>
          <p:cNvPr id="4" name="Text 2"/>
          <p:cNvSpPr/>
          <p:nvPr/>
        </p:nvSpPr>
        <p:spPr>
          <a:xfrm>
            <a:off x="884992" y="2947005"/>
            <a:ext cx="2835235" cy="354330"/>
          </a:xfrm>
          <a:prstGeom prst="rect">
            <a:avLst/>
          </a:prstGeom>
          <a:noFill/>
          <a:ln/>
        </p:spPr>
        <p:txBody>
          <a:bodyPr wrap="none" lIns="0" tIns="0" rIns="0" bIns="0" rtlCol="0" anchor="t"/>
          <a:lstStyle/>
          <a:p>
            <a:pPr marL="0" indent="0" algn="l">
              <a:lnSpc>
                <a:spcPts val="2750"/>
              </a:lnSpc>
              <a:buNone/>
            </a:pPr>
            <a:r>
              <a:rPr lang="en-US" sz="2200" b="1" u="sng" dirty="0">
                <a:solidFill>
                  <a:srgbClr val="000000"/>
                </a:solidFill>
                <a:latin typeface="Noto Serif Medium" pitchFamily="34" charset="0"/>
                <a:ea typeface="Noto Serif Medium" pitchFamily="34" charset="-122"/>
                <a:cs typeface="Noto Serif Medium" pitchFamily="34" charset="-120"/>
              </a:rPr>
              <a:t>Early Detection</a:t>
            </a:r>
            <a:endParaRPr lang="en-US" sz="2200" b="1" u="sng" dirty="0"/>
          </a:p>
        </p:txBody>
      </p:sp>
      <p:sp>
        <p:nvSpPr>
          <p:cNvPr id="5" name="Text 3"/>
          <p:cNvSpPr/>
          <p:nvPr/>
        </p:nvSpPr>
        <p:spPr>
          <a:xfrm>
            <a:off x="884991" y="3620922"/>
            <a:ext cx="5939195"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erif" pitchFamily="34" charset="0"/>
                <a:ea typeface="Noto Serif" pitchFamily="34" charset="-122"/>
                <a:cs typeface="Noto Serif" pitchFamily="34" charset="-120"/>
              </a:rPr>
              <a:t>Identify minimal residual disease. This is crucial for relapse prevention.</a:t>
            </a:r>
            <a:endParaRPr lang="en-US" sz="1750" dirty="0"/>
          </a:p>
        </p:txBody>
      </p:sp>
      <p:sp>
        <p:nvSpPr>
          <p:cNvPr id="7" name="Text 5"/>
          <p:cNvSpPr/>
          <p:nvPr/>
        </p:nvSpPr>
        <p:spPr>
          <a:xfrm>
            <a:off x="7570633" y="2947005"/>
            <a:ext cx="2835235" cy="354330"/>
          </a:xfrm>
          <a:prstGeom prst="rect">
            <a:avLst/>
          </a:prstGeom>
          <a:noFill/>
          <a:ln/>
        </p:spPr>
        <p:txBody>
          <a:bodyPr wrap="none" lIns="0" tIns="0" rIns="0" bIns="0" rtlCol="0" anchor="t"/>
          <a:lstStyle/>
          <a:p>
            <a:pPr marL="0" indent="0" algn="l">
              <a:lnSpc>
                <a:spcPts val="2750"/>
              </a:lnSpc>
              <a:buNone/>
            </a:pPr>
            <a:r>
              <a:rPr lang="en-US" sz="2200" b="1" u="sng" dirty="0">
                <a:solidFill>
                  <a:srgbClr val="000000"/>
                </a:solidFill>
                <a:latin typeface="Noto Serif Medium" pitchFamily="34" charset="0"/>
                <a:ea typeface="Noto Serif Medium" pitchFamily="34" charset="-122"/>
                <a:cs typeface="Noto Serif Medium" pitchFamily="34" charset="-120"/>
              </a:rPr>
              <a:t>Treatment Guidance</a:t>
            </a:r>
            <a:endParaRPr lang="en-US" sz="2200" b="1" u="sng" dirty="0"/>
          </a:p>
        </p:txBody>
      </p:sp>
      <p:sp>
        <p:nvSpPr>
          <p:cNvPr id="8" name="Text 6"/>
          <p:cNvSpPr/>
          <p:nvPr/>
        </p:nvSpPr>
        <p:spPr>
          <a:xfrm>
            <a:off x="7570633" y="3541729"/>
            <a:ext cx="5939195"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erif" pitchFamily="34" charset="0"/>
                <a:ea typeface="Noto Serif" pitchFamily="34" charset="-122"/>
                <a:cs typeface="Noto Serif" pitchFamily="34" charset="-120"/>
              </a:rPr>
              <a:t>Inform therapy adjustments. It helps optimize patient management.</a:t>
            </a:r>
            <a:endParaRPr lang="en-US" sz="1750" dirty="0"/>
          </a:p>
        </p:txBody>
      </p:sp>
      <p:sp>
        <p:nvSpPr>
          <p:cNvPr id="10" name="Text 8"/>
          <p:cNvSpPr/>
          <p:nvPr/>
        </p:nvSpPr>
        <p:spPr>
          <a:xfrm>
            <a:off x="884992" y="5082070"/>
            <a:ext cx="2835235" cy="354330"/>
          </a:xfrm>
          <a:prstGeom prst="rect">
            <a:avLst/>
          </a:prstGeom>
          <a:noFill/>
          <a:ln/>
        </p:spPr>
        <p:txBody>
          <a:bodyPr wrap="none" lIns="0" tIns="0" rIns="0" bIns="0" rtlCol="0" anchor="t"/>
          <a:lstStyle/>
          <a:p>
            <a:pPr marL="0" indent="0" algn="l">
              <a:lnSpc>
                <a:spcPts val="2750"/>
              </a:lnSpc>
              <a:buNone/>
            </a:pPr>
            <a:r>
              <a:rPr lang="en-US" sz="2200" b="1" u="sng" dirty="0">
                <a:latin typeface="Noto Serif Medium" pitchFamily="34" charset="0"/>
                <a:ea typeface="Noto Serif Medium" pitchFamily="34" charset="-122"/>
                <a:cs typeface="Noto Serif Medium" pitchFamily="34" charset="-120"/>
              </a:rPr>
              <a:t>Relapse Prediction</a:t>
            </a:r>
            <a:endParaRPr lang="en-US" sz="2200" b="1" u="sng" dirty="0"/>
          </a:p>
        </p:txBody>
      </p:sp>
      <p:sp>
        <p:nvSpPr>
          <p:cNvPr id="11" name="Text 9"/>
          <p:cNvSpPr/>
          <p:nvPr/>
        </p:nvSpPr>
        <p:spPr>
          <a:xfrm>
            <a:off x="884992" y="5768697"/>
            <a:ext cx="5939195" cy="725805"/>
          </a:xfrm>
          <a:prstGeom prst="rect">
            <a:avLst/>
          </a:prstGeom>
          <a:noFill/>
          <a:ln/>
        </p:spPr>
        <p:txBody>
          <a:bodyPr wrap="square" lIns="0" tIns="0" rIns="0" bIns="0" rtlCol="0" anchor="t"/>
          <a:lstStyle/>
          <a:p>
            <a:pPr marL="0" indent="0" algn="l">
              <a:lnSpc>
                <a:spcPts val="2850"/>
              </a:lnSpc>
              <a:buNone/>
            </a:pPr>
            <a:r>
              <a:rPr lang="en-US" sz="1750" dirty="0">
                <a:latin typeface="Noto Serif" pitchFamily="34" charset="0"/>
                <a:ea typeface="Noto Serif" pitchFamily="34" charset="-122"/>
                <a:cs typeface="Noto Serif" pitchFamily="34" charset="-120"/>
              </a:rPr>
              <a:t>Pinpoint high-risk patients. This enables timely intervention.</a:t>
            </a:r>
            <a:endParaRPr lang="en-US" sz="1750" dirty="0"/>
          </a:p>
        </p:txBody>
      </p:sp>
      <p:sp>
        <p:nvSpPr>
          <p:cNvPr id="13" name="Text 11"/>
          <p:cNvSpPr/>
          <p:nvPr/>
        </p:nvSpPr>
        <p:spPr>
          <a:xfrm>
            <a:off x="7488441" y="5082070"/>
            <a:ext cx="2835235" cy="354330"/>
          </a:xfrm>
          <a:prstGeom prst="rect">
            <a:avLst/>
          </a:prstGeom>
          <a:noFill/>
          <a:ln/>
        </p:spPr>
        <p:txBody>
          <a:bodyPr wrap="none" lIns="0" tIns="0" rIns="0" bIns="0" rtlCol="0" anchor="t"/>
          <a:lstStyle/>
          <a:p>
            <a:pPr marL="0" indent="0" algn="l">
              <a:lnSpc>
                <a:spcPts val="2750"/>
              </a:lnSpc>
              <a:buNone/>
            </a:pPr>
            <a:r>
              <a:rPr lang="en-US" sz="2200" b="1" u="sng" dirty="0">
                <a:latin typeface="Noto Serif Medium" pitchFamily="34" charset="0"/>
                <a:ea typeface="Noto Serif Medium" pitchFamily="34" charset="-122"/>
                <a:cs typeface="Noto Serif Medium" pitchFamily="34" charset="-120"/>
              </a:rPr>
              <a:t>Personalized Care</a:t>
            </a:r>
            <a:endParaRPr lang="en-US" sz="2200" b="1" u="sng" dirty="0"/>
          </a:p>
        </p:txBody>
      </p:sp>
      <p:sp>
        <p:nvSpPr>
          <p:cNvPr id="14" name="Text 12"/>
          <p:cNvSpPr/>
          <p:nvPr/>
        </p:nvSpPr>
        <p:spPr>
          <a:xfrm>
            <a:off x="7436270" y="5768696"/>
            <a:ext cx="5939195" cy="725805"/>
          </a:xfrm>
          <a:prstGeom prst="rect">
            <a:avLst/>
          </a:prstGeom>
          <a:noFill/>
          <a:ln/>
        </p:spPr>
        <p:txBody>
          <a:bodyPr wrap="square" lIns="0" tIns="0" rIns="0" bIns="0" rtlCol="0" anchor="t"/>
          <a:lstStyle/>
          <a:p>
            <a:pPr marL="0" indent="0" algn="l">
              <a:lnSpc>
                <a:spcPts val="2850"/>
              </a:lnSpc>
              <a:buNone/>
            </a:pPr>
            <a:r>
              <a:rPr lang="en-US" sz="1750" dirty="0">
                <a:latin typeface="Noto Serif" pitchFamily="34" charset="0"/>
                <a:ea typeface="Noto Serif" pitchFamily="34" charset="-122"/>
                <a:cs typeface="Noto Serif" pitchFamily="34" charset="-120"/>
              </a:rPr>
              <a:t>Tailor post-remission strategies. This improves long-term outcomes.</a:t>
            </a:r>
            <a:endParaRPr lang="en-US" sz="17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3" name="Text 0"/>
          <p:cNvSpPr/>
          <p:nvPr/>
        </p:nvSpPr>
        <p:spPr>
          <a:xfrm>
            <a:off x="793790" y="2691527"/>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Genomics in Sickle Cell Disease</a:t>
            </a:r>
            <a:endParaRPr lang="en-US" sz="4450" dirty="0"/>
          </a:p>
        </p:txBody>
      </p:sp>
      <p:sp>
        <p:nvSpPr>
          <p:cNvPr id="4" name="Text 1"/>
          <p:cNvSpPr/>
          <p:nvPr/>
        </p:nvSpPr>
        <p:spPr>
          <a:xfrm>
            <a:off x="793790" y="444924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Genomic advancements are transforming sickle cell care. They offer insights for diagnosis and personalized treatments. This precision approach improves patient outcomes.</a:t>
            </a:r>
            <a:endParaRPr lang="en-US" sz="1750" dirty="0"/>
          </a:p>
        </p:txBody>
      </p:sp>
      <p:pic>
        <p:nvPicPr>
          <p:cNvPr id="17410" name="Picture 2">
            <a:extLst>
              <a:ext uri="{FF2B5EF4-FFF2-40B4-BE49-F238E27FC236}">
                <a16:creationId xmlns:a16="http://schemas.microsoft.com/office/drawing/2014/main" id="{F8FA63D8-C432-0DA6-F998-E3E5F0F3F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9132" y="1447008"/>
            <a:ext cx="5488819" cy="5324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691527"/>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Gene Editing for Sickle Cell Disease</a:t>
            </a:r>
            <a:endParaRPr lang="en-US" sz="4450" dirty="0"/>
          </a:p>
        </p:txBody>
      </p:sp>
      <p:sp>
        <p:nvSpPr>
          <p:cNvPr id="4" name="Text 1"/>
          <p:cNvSpPr/>
          <p:nvPr/>
        </p:nvSpPr>
        <p:spPr>
          <a:xfrm>
            <a:off x="793790" y="444924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Gene editing offers revolutionary potential. It directly targets the genetic cause of sickle cell. This approach could lead to curative therapies.</a:t>
            </a:r>
            <a:endParaRPr lang="en-US" sz="17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3291"/>
          </a:xfrm>
          <a:prstGeom prst="rect">
            <a:avLst/>
          </a:prstGeom>
        </p:spPr>
      </p:pic>
      <p:sp>
        <p:nvSpPr>
          <p:cNvPr id="3" name="Text 0"/>
          <p:cNvSpPr/>
          <p:nvPr/>
        </p:nvSpPr>
        <p:spPr>
          <a:xfrm>
            <a:off x="771049" y="605790"/>
            <a:ext cx="7601902" cy="1900238"/>
          </a:xfrm>
          <a:prstGeom prst="rect">
            <a:avLst/>
          </a:prstGeom>
          <a:noFill/>
          <a:ln/>
        </p:spPr>
        <p:txBody>
          <a:bodyPr wrap="square" lIns="0" tIns="0" rIns="0" bIns="0" rtlCol="0" anchor="t"/>
          <a:lstStyle/>
          <a:p>
            <a:pPr marL="0" indent="0" algn="l">
              <a:lnSpc>
                <a:spcPts val="7450"/>
              </a:lnSpc>
              <a:buNone/>
            </a:pPr>
            <a:r>
              <a:rPr lang="en-US" sz="5950" dirty="0">
                <a:solidFill>
                  <a:srgbClr val="3A3A3A"/>
                </a:solidFill>
                <a:latin typeface="Noto Serif Medium" pitchFamily="34" charset="0"/>
                <a:ea typeface="Noto Serif Medium" pitchFamily="34" charset="-122"/>
                <a:cs typeface="Noto Serif Medium" pitchFamily="34" charset="-120"/>
              </a:rPr>
              <a:t>Gene Therapy for Hemophilia</a:t>
            </a:r>
            <a:endParaRPr lang="en-US" sz="5950" dirty="0"/>
          </a:p>
        </p:txBody>
      </p:sp>
      <p:sp>
        <p:nvSpPr>
          <p:cNvPr id="4" name="Text 1"/>
          <p:cNvSpPr/>
          <p:nvPr/>
        </p:nvSpPr>
        <p:spPr>
          <a:xfrm>
            <a:off x="771049" y="2836426"/>
            <a:ext cx="7601902" cy="704850"/>
          </a:xfrm>
          <a:prstGeom prst="rect">
            <a:avLst/>
          </a:prstGeom>
          <a:noFill/>
          <a:ln/>
        </p:spPr>
        <p:txBody>
          <a:bodyPr wrap="square" lIns="0" tIns="0" rIns="0" bIns="0" rtlCol="0" anchor="t"/>
          <a:lstStyle/>
          <a:p>
            <a:pPr marL="0" indent="0" algn="l">
              <a:lnSpc>
                <a:spcPts val="2750"/>
              </a:lnSpc>
              <a:buNone/>
            </a:pPr>
            <a:r>
              <a:rPr lang="en-US" sz="1700" dirty="0">
                <a:latin typeface="Noto Serif" pitchFamily="34" charset="0"/>
                <a:ea typeface="Noto Serif" pitchFamily="34" charset="-122"/>
                <a:cs typeface="Noto Serif" pitchFamily="34" charset="-120"/>
              </a:rPr>
              <a:t>Gene therapy offers a promising new approach. It corrects the genetic defect. This provides long-term benefits.</a:t>
            </a:r>
            <a:endParaRPr lang="en-US" sz="1700" dirty="0"/>
          </a:p>
        </p:txBody>
      </p:sp>
      <p:sp>
        <p:nvSpPr>
          <p:cNvPr id="6" name="Text 3"/>
          <p:cNvSpPr/>
          <p:nvPr/>
        </p:nvSpPr>
        <p:spPr>
          <a:xfrm>
            <a:off x="998934" y="4016931"/>
            <a:ext cx="2753678" cy="344210"/>
          </a:xfrm>
          <a:prstGeom prst="rect">
            <a:avLst/>
          </a:prstGeom>
          <a:noFill/>
          <a:ln/>
        </p:spPr>
        <p:txBody>
          <a:bodyPr wrap="none" lIns="0" tIns="0" rIns="0" bIns="0" rtlCol="0" anchor="t"/>
          <a:lstStyle/>
          <a:p>
            <a:pPr marL="0" indent="0" algn="l">
              <a:lnSpc>
                <a:spcPts val="2700"/>
              </a:lnSpc>
              <a:buNone/>
            </a:pPr>
            <a:r>
              <a:rPr lang="en-US" sz="2150" dirty="0">
                <a:latin typeface="Noto Serif Medium" pitchFamily="34" charset="0"/>
                <a:ea typeface="Noto Serif Medium" pitchFamily="34" charset="-122"/>
                <a:cs typeface="Noto Serif Medium" pitchFamily="34" charset="-120"/>
              </a:rPr>
              <a:t>Targeted Correction</a:t>
            </a:r>
            <a:endParaRPr lang="en-US" sz="2150" dirty="0"/>
          </a:p>
        </p:txBody>
      </p:sp>
      <p:sp>
        <p:nvSpPr>
          <p:cNvPr id="7" name="Text 4"/>
          <p:cNvSpPr/>
          <p:nvPr/>
        </p:nvSpPr>
        <p:spPr>
          <a:xfrm>
            <a:off x="998934" y="4493300"/>
            <a:ext cx="3235047" cy="1057275"/>
          </a:xfrm>
          <a:prstGeom prst="rect">
            <a:avLst/>
          </a:prstGeom>
          <a:noFill/>
          <a:ln/>
        </p:spPr>
        <p:txBody>
          <a:bodyPr wrap="square" lIns="0" tIns="0" rIns="0" bIns="0" rtlCol="0" anchor="t"/>
          <a:lstStyle/>
          <a:p>
            <a:pPr marL="0" indent="0" algn="l">
              <a:lnSpc>
                <a:spcPts val="2750"/>
              </a:lnSpc>
              <a:buNone/>
            </a:pPr>
            <a:r>
              <a:rPr lang="en-US" sz="1700" dirty="0">
                <a:latin typeface="Noto Serif" pitchFamily="34" charset="0"/>
                <a:ea typeface="Noto Serif" pitchFamily="34" charset="-122"/>
                <a:cs typeface="Noto Serif" pitchFamily="34" charset="-120"/>
              </a:rPr>
              <a:t>Delivers functional gene copies. Addresses the genetic cause.</a:t>
            </a:r>
            <a:endParaRPr lang="en-US" sz="1700" dirty="0"/>
          </a:p>
        </p:txBody>
      </p:sp>
      <p:sp>
        <p:nvSpPr>
          <p:cNvPr id="9" name="Text 6"/>
          <p:cNvSpPr/>
          <p:nvPr/>
        </p:nvSpPr>
        <p:spPr>
          <a:xfrm>
            <a:off x="4910018" y="4016931"/>
            <a:ext cx="3235047" cy="688419"/>
          </a:xfrm>
          <a:prstGeom prst="rect">
            <a:avLst/>
          </a:prstGeom>
          <a:noFill/>
          <a:ln/>
        </p:spPr>
        <p:txBody>
          <a:bodyPr wrap="square" lIns="0" tIns="0" rIns="0" bIns="0" rtlCol="0" anchor="t"/>
          <a:lstStyle/>
          <a:p>
            <a:pPr marL="0" indent="0" algn="l">
              <a:lnSpc>
                <a:spcPts val="2700"/>
              </a:lnSpc>
              <a:buNone/>
            </a:pPr>
            <a:r>
              <a:rPr lang="en-US" sz="2150" dirty="0">
                <a:latin typeface="Noto Serif Medium" pitchFamily="34" charset="0"/>
                <a:ea typeface="Noto Serif Medium" pitchFamily="34" charset="-122"/>
                <a:cs typeface="Noto Serif Medium" pitchFamily="34" charset="-120"/>
              </a:rPr>
              <a:t>Sustained Factor Production</a:t>
            </a:r>
            <a:endParaRPr lang="en-US" sz="2150" dirty="0"/>
          </a:p>
        </p:txBody>
      </p:sp>
      <p:sp>
        <p:nvSpPr>
          <p:cNvPr id="10" name="Text 7"/>
          <p:cNvSpPr/>
          <p:nvPr/>
        </p:nvSpPr>
        <p:spPr>
          <a:xfrm>
            <a:off x="4910018" y="4837509"/>
            <a:ext cx="3235047" cy="1057275"/>
          </a:xfrm>
          <a:prstGeom prst="rect">
            <a:avLst/>
          </a:prstGeom>
          <a:noFill/>
          <a:ln/>
        </p:spPr>
        <p:txBody>
          <a:bodyPr wrap="square" lIns="0" tIns="0" rIns="0" bIns="0" rtlCol="0" anchor="t"/>
          <a:lstStyle/>
          <a:p>
            <a:pPr marL="0" indent="0" algn="l">
              <a:lnSpc>
                <a:spcPts val="2750"/>
              </a:lnSpc>
              <a:buNone/>
            </a:pPr>
            <a:r>
              <a:rPr lang="en-US" sz="1700" dirty="0">
                <a:latin typeface="Noto Serif" pitchFamily="34" charset="0"/>
                <a:ea typeface="Noto Serif" pitchFamily="34" charset="-122"/>
                <a:cs typeface="Noto Serif" pitchFamily="34" charset="-120"/>
              </a:rPr>
              <a:t>Enables continuous clotting factor production. Reduces frequent infusions.</a:t>
            </a:r>
            <a:endParaRPr lang="en-US" sz="1700" dirty="0"/>
          </a:p>
        </p:txBody>
      </p:sp>
      <p:sp>
        <p:nvSpPr>
          <p:cNvPr id="12" name="Text 9"/>
          <p:cNvSpPr/>
          <p:nvPr/>
        </p:nvSpPr>
        <p:spPr>
          <a:xfrm>
            <a:off x="998934" y="6570821"/>
            <a:ext cx="3296126" cy="344210"/>
          </a:xfrm>
          <a:prstGeom prst="rect">
            <a:avLst/>
          </a:prstGeom>
          <a:noFill/>
          <a:ln/>
        </p:spPr>
        <p:txBody>
          <a:bodyPr wrap="none" lIns="0" tIns="0" rIns="0" bIns="0" rtlCol="0" anchor="t"/>
          <a:lstStyle/>
          <a:p>
            <a:pPr marL="0" indent="0" algn="l">
              <a:lnSpc>
                <a:spcPts val="2700"/>
              </a:lnSpc>
              <a:buNone/>
            </a:pPr>
            <a:r>
              <a:rPr lang="en-US" sz="2150" dirty="0">
                <a:latin typeface="Noto Serif Medium" pitchFamily="34" charset="0"/>
                <a:ea typeface="Noto Serif Medium" pitchFamily="34" charset="-122"/>
                <a:cs typeface="Noto Serif Medium" pitchFamily="34" charset="-120"/>
              </a:rPr>
              <a:t>Improved Quality of Life</a:t>
            </a:r>
            <a:endParaRPr lang="en-US" sz="2150" dirty="0"/>
          </a:p>
        </p:txBody>
      </p:sp>
      <p:sp>
        <p:nvSpPr>
          <p:cNvPr id="13" name="Text 10"/>
          <p:cNvSpPr/>
          <p:nvPr/>
        </p:nvSpPr>
        <p:spPr>
          <a:xfrm>
            <a:off x="998934" y="7047190"/>
            <a:ext cx="7146131" cy="352425"/>
          </a:xfrm>
          <a:prstGeom prst="rect">
            <a:avLst/>
          </a:prstGeom>
          <a:noFill/>
          <a:ln/>
        </p:spPr>
        <p:txBody>
          <a:bodyPr wrap="none" lIns="0" tIns="0" rIns="0" bIns="0" rtlCol="0" anchor="t"/>
          <a:lstStyle/>
          <a:p>
            <a:pPr marL="0" indent="0" algn="l">
              <a:lnSpc>
                <a:spcPts val="2750"/>
              </a:lnSpc>
              <a:buNone/>
            </a:pPr>
            <a:r>
              <a:rPr lang="en-US" sz="1700" dirty="0">
                <a:latin typeface="Noto Serif" pitchFamily="34" charset="0"/>
                <a:ea typeface="Noto Serif" pitchFamily="34" charset="-122"/>
                <a:cs typeface="Noto Serif" pitchFamily="34" charset="-120"/>
              </a:rPr>
              <a:t>Minimizes bleeding episodes. Enhances patient daily living.</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11768"/>
            <a:ext cx="11014710" cy="708779"/>
          </a:xfrm>
          <a:prstGeom prst="rect">
            <a:avLst/>
          </a:prstGeom>
          <a:noFill/>
          <a:ln/>
        </p:spPr>
        <p:txBody>
          <a:bodyPr wrap="non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What I am planning to cover</a:t>
            </a:r>
            <a:endParaRPr lang="en-US" sz="4450" dirty="0"/>
          </a:p>
        </p:txBody>
      </p:sp>
      <p:sp>
        <p:nvSpPr>
          <p:cNvPr id="4" name="Text 1"/>
          <p:cNvSpPr/>
          <p:nvPr/>
        </p:nvSpPr>
        <p:spPr>
          <a:xfrm>
            <a:off x="2268022" y="220098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Why is there so much interest in genomics within cancer?</a:t>
            </a:r>
            <a:endParaRPr lang="en-US" sz="2200" dirty="0"/>
          </a:p>
        </p:txBody>
      </p:sp>
      <p:sp>
        <p:nvSpPr>
          <p:cNvPr id="7" name="Text 3"/>
          <p:cNvSpPr/>
          <p:nvPr/>
        </p:nvSpPr>
        <p:spPr>
          <a:xfrm>
            <a:off x="2268022" y="35618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What are the techniques used?</a:t>
            </a:r>
            <a:endParaRPr lang="en-US" sz="2200" dirty="0"/>
          </a:p>
        </p:txBody>
      </p:sp>
      <p:sp>
        <p:nvSpPr>
          <p:cNvPr id="10" name="Text 5"/>
          <p:cNvSpPr/>
          <p:nvPr/>
        </p:nvSpPr>
        <p:spPr>
          <a:xfrm>
            <a:off x="2268022" y="492275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How does this help in the actual patient management?</a:t>
            </a:r>
            <a:endParaRPr lang="en-US" sz="2200" dirty="0"/>
          </a:p>
        </p:txBody>
      </p:sp>
      <p:sp>
        <p:nvSpPr>
          <p:cNvPr id="13" name="Text 7"/>
          <p:cNvSpPr/>
          <p:nvPr/>
        </p:nvSpPr>
        <p:spPr>
          <a:xfrm>
            <a:off x="2268022" y="6283643"/>
            <a:ext cx="2990493"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Where do we see this going forward?</a:t>
            </a:r>
            <a:endParaRPr lang="en-US" sz="2200" dirty="0"/>
          </a:p>
        </p:txBody>
      </p:sp>
      <p:sp>
        <p:nvSpPr>
          <p:cNvPr id="15" name="Arrow: Down 14">
            <a:extLst>
              <a:ext uri="{FF2B5EF4-FFF2-40B4-BE49-F238E27FC236}">
                <a16:creationId xmlns:a16="http://schemas.microsoft.com/office/drawing/2014/main" id="{DE0AB00E-F056-D934-8558-5F4C431ECA5A}"/>
              </a:ext>
            </a:extLst>
          </p:cNvPr>
          <p:cNvSpPr/>
          <p:nvPr/>
        </p:nvSpPr>
        <p:spPr>
          <a:xfrm>
            <a:off x="1335640" y="2095928"/>
            <a:ext cx="452063" cy="7087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Down 15">
            <a:extLst>
              <a:ext uri="{FF2B5EF4-FFF2-40B4-BE49-F238E27FC236}">
                <a16:creationId xmlns:a16="http://schemas.microsoft.com/office/drawing/2014/main" id="{80EBB93F-117F-DFF5-9D87-053BA82243F6}"/>
              </a:ext>
            </a:extLst>
          </p:cNvPr>
          <p:cNvSpPr/>
          <p:nvPr/>
        </p:nvSpPr>
        <p:spPr>
          <a:xfrm>
            <a:off x="1359612" y="6127407"/>
            <a:ext cx="452063" cy="7087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Down 16">
            <a:extLst>
              <a:ext uri="{FF2B5EF4-FFF2-40B4-BE49-F238E27FC236}">
                <a16:creationId xmlns:a16="http://schemas.microsoft.com/office/drawing/2014/main" id="{95FC3871-5D9A-AF86-7ED8-DDE01B789905}"/>
              </a:ext>
            </a:extLst>
          </p:cNvPr>
          <p:cNvSpPr/>
          <p:nvPr/>
        </p:nvSpPr>
        <p:spPr>
          <a:xfrm>
            <a:off x="1349338" y="4745533"/>
            <a:ext cx="452063" cy="7087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Down 17">
            <a:extLst>
              <a:ext uri="{FF2B5EF4-FFF2-40B4-BE49-F238E27FC236}">
                <a16:creationId xmlns:a16="http://schemas.microsoft.com/office/drawing/2014/main" id="{0C6A96BC-7DA0-7F6D-0F71-010441E515FF}"/>
              </a:ext>
            </a:extLst>
          </p:cNvPr>
          <p:cNvSpPr/>
          <p:nvPr/>
        </p:nvSpPr>
        <p:spPr>
          <a:xfrm>
            <a:off x="1340777" y="3477802"/>
            <a:ext cx="452063" cy="7087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9321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793790" y="1295400"/>
            <a:ext cx="13042821" cy="1417558"/>
          </a:xfrm>
          <a:prstGeom prst="rect">
            <a:avLst/>
          </a:prstGeom>
          <a:noFill/>
          <a:ln/>
        </p:spPr>
        <p:txBody>
          <a:bodyPr wrap="squar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Genomics in Hematology: A Multifaceted Impact</a:t>
            </a:r>
            <a:endParaRPr lang="en-US" sz="4450" dirty="0"/>
          </a:p>
        </p:txBody>
      </p:sp>
      <p:sp>
        <p:nvSpPr>
          <p:cNvPr id="3" name="Shape 1"/>
          <p:cNvSpPr/>
          <p:nvPr/>
        </p:nvSpPr>
        <p:spPr>
          <a:xfrm>
            <a:off x="793790" y="3166586"/>
            <a:ext cx="510302" cy="510302"/>
          </a:xfrm>
          <a:prstGeom prst="roundRect">
            <a:avLst>
              <a:gd name="adj" fmla="val 18669"/>
            </a:avLst>
          </a:prstGeom>
          <a:solidFill>
            <a:srgbClr val="000000"/>
          </a:solidFill>
          <a:ln w="7620">
            <a:solidFill>
              <a:srgbClr val="CCC4B8"/>
            </a:solidFill>
            <a:prstDash val="solid"/>
          </a:ln>
          <a:effectLst>
            <a:outerShdw dist="20320" dir="2700000" algn="bl" rotWithShape="0">
              <a:srgbClr val="CCC4B8">
                <a:alpha val="100000"/>
              </a:srgbClr>
            </a:outerShdw>
          </a:effectLst>
        </p:spPr>
        <p:txBody>
          <a:bodyPr/>
          <a:lstStyle/>
          <a:p>
            <a:endParaRPr lang="en-GB"/>
          </a:p>
        </p:txBody>
      </p:sp>
      <p:sp>
        <p:nvSpPr>
          <p:cNvPr id="4" name="Text 2"/>
          <p:cNvSpPr/>
          <p:nvPr/>
        </p:nvSpPr>
        <p:spPr>
          <a:xfrm>
            <a:off x="1530906" y="324445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Precise Diagnosis</a:t>
            </a:r>
            <a:endParaRPr lang="en-US" sz="2200" dirty="0"/>
          </a:p>
        </p:txBody>
      </p:sp>
      <p:sp>
        <p:nvSpPr>
          <p:cNvPr id="5" name="Text 3"/>
          <p:cNvSpPr/>
          <p:nvPr/>
        </p:nvSpPr>
        <p:spPr>
          <a:xfrm>
            <a:off x="1530906" y="3734872"/>
            <a:ext cx="5642610" cy="1088708"/>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Identifies genetic markers for blood disorders. This enables earlier and more accurate disease identification.</a:t>
            </a:r>
            <a:endParaRPr lang="en-US" sz="1750" dirty="0"/>
          </a:p>
        </p:txBody>
      </p:sp>
      <p:sp>
        <p:nvSpPr>
          <p:cNvPr id="6" name="Shape 4"/>
          <p:cNvSpPr/>
          <p:nvPr/>
        </p:nvSpPr>
        <p:spPr>
          <a:xfrm>
            <a:off x="7457003" y="3166586"/>
            <a:ext cx="510302" cy="510302"/>
          </a:xfrm>
          <a:prstGeom prst="roundRect">
            <a:avLst>
              <a:gd name="adj" fmla="val 18669"/>
            </a:avLst>
          </a:prstGeom>
          <a:solidFill>
            <a:srgbClr val="000000"/>
          </a:solidFill>
          <a:ln w="7620">
            <a:solidFill>
              <a:srgbClr val="CCC4B8"/>
            </a:solidFill>
            <a:prstDash val="solid"/>
          </a:ln>
          <a:effectLst>
            <a:outerShdw dist="20320" dir="2700000" algn="bl" rotWithShape="0">
              <a:srgbClr val="CCC4B8">
                <a:alpha val="100000"/>
              </a:srgbClr>
            </a:outerShdw>
          </a:effectLst>
        </p:spPr>
        <p:txBody>
          <a:bodyPr/>
          <a:lstStyle/>
          <a:p>
            <a:endParaRPr lang="en-GB"/>
          </a:p>
        </p:txBody>
      </p:sp>
      <p:pic>
        <p:nvPicPr>
          <p:cNvPr id="7" name="Image 0" descr="preencoded.png"/>
          <p:cNvPicPr>
            <a:picLocks noChangeAspect="1"/>
          </p:cNvPicPr>
          <p:nvPr/>
        </p:nvPicPr>
        <p:blipFill>
          <a:blip r:embed="rId3"/>
          <a:stretch>
            <a:fillRect/>
          </a:stretch>
        </p:blipFill>
        <p:spPr>
          <a:xfrm>
            <a:off x="7542074" y="3209092"/>
            <a:ext cx="340162" cy="425291"/>
          </a:xfrm>
          <a:prstGeom prst="rect">
            <a:avLst/>
          </a:prstGeom>
        </p:spPr>
      </p:pic>
      <p:sp>
        <p:nvSpPr>
          <p:cNvPr id="8" name="Text 5"/>
          <p:cNvSpPr/>
          <p:nvPr/>
        </p:nvSpPr>
        <p:spPr>
          <a:xfrm>
            <a:off x="8194119" y="324445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Prognostic Insights</a:t>
            </a:r>
            <a:endParaRPr lang="en-US" sz="2200" dirty="0"/>
          </a:p>
        </p:txBody>
      </p:sp>
      <p:sp>
        <p:nvSpPr>
          <p:cNvPr id="9" name="Text 6"/>
          <p:cNvSpPr/>
          <p:nvPr/>
        </p:nvSpPr>
        <p:spPr>
          <a:xfrm>
            <a:off x="8194119" y="3734872"/>
            <a:ext cx="5642610" cy="725805"/>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Predicts disease progression and outcomes. It helps in assessing risk for personalized care planning.</a:t>
            </a:r>
            <a:endParaRPr lang="en-US" sz="1750" dirty="0"/>
          </a:p>
        </p:txBody>
      </p:sp>
      <p:sp>
        <p:nvSpPr>
          <p:cNvPr id="10" name="Shape 7"/>
          <p:cNvSpPr/>
          <p:nvPr/>
        </p:nvSpPr>
        <p:spPr>
          <a:xfrm>
            <a:off x="793790" y="5277207"/>
            <a:ext cx="510302" cy="510302"/>
          </a:xfrm>
          <a:prstGeom prst="roundRect">
            <a:avLst>
              <a:gd name="adj" fmla="val 18669"/>
            </a:avLst>
          </a:prstGeom>
          <a:solidFill>
            <a:srgbClr val="000000"/>
          </a:solidFill>
          <a:ln w="7620">
            <a:solidFill>
              <a:srgbClr val="CCC4B8"/>
            </a:solidFill>
            <a:prstDash val="solid"/>
          </a:ln>
          <a:effectLst>
            <a:outerShdw dist="20320" dir="2700000" algn="bl" rotWithShape="0">
              <a:srgbClr val="CCC4B8">
                <a:alpha val="100000"/>
              </a:srgbClr>
            </a:outerShdw>
          </a:effectLst>
        </p:spPr>
        <p:txBody>
          <a:bodyPr/>
          <a:lstStyle/>
          <a:p>
            <a:endParaRPr lang="en-GB"/>
          </a:p>
        </p:txBody>
      </p:sp>
      <p:pic>
        <p:nvPicPr>
          <p:cNvPr id="11" name="Image 1" descr="preencoded.png"/>
          <p:cNvPicPr>
            <a:picLocks noChangeAspect="1"/>
          </p:cNvPicPr>
          <p:nvPr/>
        </p:nvPicPr>
        <p:blipFill>
          <a:blip r:embed="rId4"/>
          <a:stretch>
            <a:fillRect/>
          </a:stretch>
        </p:blipFill>
        <p:spPr>
          <a:xfrm>
            <a:off x="878860" y="5319713"/>
            <a:ext cx="340162" cy="425291"/>
          </a:xfrm>
          <a:prstGeom prst="rect">
            <a:avLst/>
          </a:prstGeom>
        </p:spPr>
      </p:pic>
      <p:sp>
        <p:nvSpPr>
          <p:cNvPr id="12" name="Text 8"/>
          <p:cNvSpPr/>
          <p:nvPr/>
        </p:nvSpPr>
        <p:spPr>
          <a:xfrm>
            <a:off x="1530906" y="53550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Targeted Therapy</a:t>
            </a:r>
            <a:endParaRPr lang="en-US" sz="2200" dirty="0"/>
          </a:p>
        </p:txBody>
      </p:sp>
      <p:sp>
        <p:nvSpPr>
          <p:cNvPr id="13" name="Text 9"/>
          <p:cNvSpPr/>
          <p:nvPr/>
        </p:nvSpPr>
        <p:spPr>
          <a:xfrm>
            <a:off x="1530906" y="5845493"/>
            <a:ext cx="5642610" cy="725805"/>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Guides selection of specific treatments. Tailors therapies for optimal patient response and efficacy.</a:t>
            </a:r>
            <a:endParaRPr lang="en-US" sz="1750" dirty="0"/>
          </a:p>
        </p:txBody>
      </p:sp>
      <p:sp>
        <p:nvSpPr>
          <p:cNvPr id="14" name="Shape 10"/>
          <p:cNvSpPr/>
          <p:nvPr/>
        </p:nvSpPr>
        <p:spPr>
          <a:xfrm>
            <a:off x="7457003" y="5277207"/>
            <a:ext cx="510302" cy="510302"/>
          </a:xfrm>
          <a:prstGeom prst="roundRect">
            <a:avLst>
              <a:gd name="adj" fmla="val 18669"/>
            </a:avLst>
          </a:prstGeom>
          <a:solidFill>
            <a:srgbClr val="000000"/>
          </a:solidFill>
          <a:ln w="7620">
            <a:solidFill>
              <a:srgbClr val="CCC4B8"/>
            </a:solidFill>
            <a:prstDash val="solid"/>
          </a:ln>
          <a:effectLst>
            <a:outerShdw dist="20320" dir="2700000" algn="bl" rotWithShape="0">
              <a:srgbClr val="CCC4B8">
                <a:alpha val="100000"/>
              </a:srgbClr>
            </a:outerShdw>
          </a:effectLst>
        </p:spPr>
        <p:txBody>
          <a:bodyPr/>
          <a:lstStyle/>
          <a:p>
            <a:endParaRPr lang="en-GB"/>
          </a:p>
        </p:txBody>
      </p:sp>
      <p:pic>
        <p:nvPicPr>
          <p:cNvPr id="15" name="Image 2" descr="preencoded.png"/>
          <p:cNvPicPr>
            <a:picLocks noChangeAspect="1"/>
          </p:cNvPicPr>
          <p:nvPr/>
        </p:nvPicPr>
        <p:blipFill>
          <a:blip r:embed="rId5"/>
          <a:stretch>
            <a:fillRect/>
          </a:stretch>
        </p:blipFill>
        <p:spPr>
          <a:xfrm>
            <a:off x="7542074" y="5319713"/>
            <a:ext cx="340162" cy="425291"/>
          </a:xfrm>
          <a:prstGeom prst="rect">
            <a:avLst/>
          </a:prstGeom>
        </p:spPr>
      </p:pic>
      <p:sp>
        <p:nvSpPr>
          <p:cNvPr id="16" name="Text 11"/>
          <p:cNvSpPr/>
          <p:nvPr/>
        </p:nvSpPr>
        <p:spPr>
          <a:xfrm>
            <a:off x="8194119" y="5355074"/>
            <a:ext cx="3225879"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Research Advancement</a:t>
            </a:r>
            <a:endParaRPr lang="en-US" sz="2200" dirty="0"/>
          </a:p>
        </p:txBody>
      </p:sp>
      <p:sp>
        <p:nvSpPr>
          <p:cNvPr id="17" name="Text 12"/>
          <p:cNvSpPr/>
          <p:nvPr/>
        </p:nvSpPr>
        <p:spPr>
          <a:xfrm>
            <a:off x="8194119" y="5845493"/>
            <a:ext cx="5642610" cy="1088708"/>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Uncovers underlying disease mechanisms. Accelerates the development of novel interventions and cures.</a:t>
            </a:r>
            <a:endParaRPr lang="en-US" sz="17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51629" y="809030"/>
            <a:ext cx="7840742" cy="1163717"/>
          </a:xfrm>
          <a:prstGeom prst="rect">
            <a:avLst/>
          </a:prstGeom>
          <a:noFill/>
          <a:ln/>
        </p:spPr>
        <p:txBody>
          <a:bodyPr wrap="square" lIns="0" tIns="0" rIns="0" bIns="0" rtlCol="0" anchor="t"/>
          <a:lstStyle/>
          <a:p>
            <a:pPr marL="0" indent="0" algn="l">
              <a:lnSpc>
                <a:spcPts val="4550"/>
              </a:lnSpc>
              <a:buNone/>
            </a:pPr>
            <a:r>
              <a:rPr lang="en-US" sz="3650" dirty="0">
                <a:solidFill>
                  <a:srgbClr val="3A3A3A"/>
                </a:solidFill>
                <a:latin typeface="Noto Serif Medium" pitchFamily="34" charset="0"/>
                <a:ea typeface="Noto Serif Medium" pitchFamily="34" charset="-122"/>
                <a:cs typeface="Noto Serif Medium" pitchFamily="34" charset="-120"/>
              </a:rPr>
              <a:t>Ethical Considerations of Genomics in Haematology</a:t>
            </a:r>
            <a:endParaRPr lang="en-US" sz="3650" dirty="0"/>
          </a:p>
        </p:txBody>
      </p:sp>
      <p:sp>
        <p:nvSpPr>
          <p:cNvPr id="4" name="Text 1"/>
          <p:cNvSpPr/>
          <p:nvPr/>
        </p:nvSpPr>
        <p:spPr>
          <a:xfrm>
            <a:off x="651629" y="2251948"/>
            <a:ext cx="7840742" cy="595789"/>
          </a:xfrm>
          <a:prstGeom prst="rect">
            <a:avLst/>
          </a:prstGeom>
          <a:noFill/>
          <a:ln/>
        </p:spPr>
        <p:txBody>
          <a:bodyPr wrap="square" lIns="0" tIns="0" rIns="0" bIns="0" rtlCol="0" anchor="t"/>
          <a:lstStyle/>
          <a:p>
            <a:pPr marL="0" indent="0" algn="l">
              <a:lnSpc>
                <a:spcPts val="2300"/>
              </a:lnSpc>
              <a:buNone/>
            </a:pPr>
            <a:r>
              <a:rPr lang="en-US" sz="1450" dirty="0">
                <a:solidFill>
                  <a:srgbClr val="4C4C4C"/>
                </a:solidFill>
                <a:latin typeface="Noto Serif" pitchFamily="34" charset="0"/>
                <a:ea typeface="Noto Serif" pitchFamily="34" charset="-122"/>
                <a:cs typeface="Noto Serif" pitchFamily="34" charset="-120"/>
              </a:rPr>
              <a:t>Genomic advancements bring complex ethical challenges. Careful management ensures responsible innovation.</a:t>
            </a:r>
            <a:endParaRPr lang="en-US" sz="1450" dirty="0"/>
          </a:p>
        </p:txBody>
      </p:sp>
      <p:pic>
        <p:nvPicPr>
          <p:cNvPr id="5" name="Image 1" descr="preencoded.png"/>
          <p:cNvPicPr>
            <a:picLocks noChangeAspect="1"/>
          </p:cNvPicPr>
          <p:nvPr/>
        </p:nvPicPr>
        <p:blipFill>
          <a:blip r:embed="rId4"/>
          <a:stretch>
            <a:fillRect/>
          </a:stretch>
        </p:blipFill>
        <p:spPr>
          <a:xfrm>
            <a:off x="651629" y="3089672"/>
            <a:ext cx="465415" cy="465415"/>
          </a:xfrm>
          <a:prstGeom prst="rect">
            <a:avLst/>
          </a:prstGeom>
        </p:spPr>
      </p:pic>
      <p:sp>
        <p:nvSpPr>
          <p:cNvPr id="6" name="Text 2"/>
          <p:cNvSpPr/>
          <p:nvPr/>
        </p:nvSpPr>
        <p:spPr>
          <a:xfrm>
            <a:off x="1303139" y="3167658"/>
            <a:ext cx="1806892" cy="290870"/>
          </a:xfrm>
          <a:prstGeom prst="rect">
            <a:avLst/>
          </a:prstGeom>
          <a:noFill/>
          <a:ln/>
        </p:spPr>
        <p:txBody>
          <a:bodyPr wrap="none" lIns="0" tIns="0" rIns="0" bIns="0" rtlCol="0" anchor="t"/>
          <a:lstStyle/>
          <a:p>
            <a:pPr marL="0" indent="0" algn="l">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Data Privacy</a:t>
            </a:r>
            <a:endParaRPr lang="en-US" sz="1800" dirty="0"/>
          </a:p>
        </p:txBody>
      </p:sp>
      <p:sp>
        <p:nvSpPr>
          <p:cNvPr id="7" name="Text 3"/>
          <p:cNvSpPr/>
          <p:nvPr/>
        </p:nvSpPr>
        <p:spPr>
          <a:xfrm>
            <a:off x="1303139" y="3570208"/>
            <a:ext cx="1806892" cy="893683"/>
          </a:xfrm>
          <a:prstGeom prst="rect">
            <a:avLst/>
          </a:prstGeom>
          <a:noFill/>
          <a:ln/>
        </p:spPr>
        <p:txBody>
          <a:bodyPr wrap="square" lIns="0" tIns="0" rIns="0" bIns="0" rtlCol="0" anchor="t"/>
          <a:lstStyle/>
          <a:p>
            <a:pPr marL="0" indent="0" algn="l">
              <a:lnSpc>
                <a:spcPts val="2300"/>
              </a:lnSpc>
              <a:buNone/>
            </a:pPr>
            <a:r>
              <a:rPr lang="en-US" sz="1450" dirty="0">
                <a:solidFill>
                  <a:srgbClr val="4C4C4C"/>
                </a:solidFill>
                <a:latin typeface="Noto Serif" pitchFamily="34" charset="0"/>
                <a:ea typeface="Noto Serif" pitchFamily="34" charset="-122"/>
                <a:cs typeface="Noto Serif" pitchFamily="34" charset="-120"/>
              </a:rPr>
              <a:t>Protecting sensitive genetic information is paramount.</a:t>
            </a:r>
            <a:endParaRPr lang="en-US" sz="1450" dirty="0"/>
          </a:p>
        </p:txBody>
      </p:sp>
      <p:pic>
        <p:nvPicPr>
          <p:cNvPr id="8" name="Image 2" descr="preencoded.png"/>
          <p:cNvPicPr>
            <a:picLocks noChangeAspect="1"/>
          </p:cNvPicPr>
          <p:nvPr/>
        </p:nvPicPr>
        <p:blipFill>
          <a:blip r:embed="rId5"/>
          <a:stretch>
            <a:fillRect/>
          </a:stretch>
        </p:blipFill>
        <p:spPr>
          <a:xfrm>
            <a:off x="3342680" y="3089672"/>
            <a:ext cx="465415" cy="465415"/>
          </a:xfrm>
          <a:prstGeom prst="rect">
            <a:avLst/>
          </a:prstGeom>
        </p:spPr>
      </p:pic>
      <p:sp>
        <p:nvSpPr>
          <p:cNvPr id="9" name="Text 4"/>
          <p:cNvSpPr/>
          <p:nvPr/>
        </p:nvSpPr>
        <p:spPr>
          <a:xfrm>
            <a:off x="3994190" y="3167658"/>
            <a:ext cx="1807012" cy="581739"/>
          </a:xfrm>
          <a:prstGeom prst="rect">
            <a:avLst/>
          </a:prstGeom>
          <a:noFill/>
          <a:ln/>
        </p:spPr>
        <p:txBody>
          <a:bodyPr wrap="square" lIns="0" tIns="0" rIns="0" bIns="0" rtlCol="0" anchor="t"/>
          <a:lstStyle/>
          <a:p>
            <a:pPr marL="0" indent="0" algn="l">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Informed Consent</a:t>
            </a:r>
            <a:endParaRPr lang="en-US" sz="1800" dirty="0"/>
          </a:p>
        </p:txBody>
      </p:sp>
      <p:sp>
        <p:nvSpPr>
          <p:cNvPr id="10" name="Text 5"/>
          <p:cNvSpPr/>
          <p:nvPr/>
        </p:nvSpPr>
        <p:spPr>
          <a:xfrm>
            <a:off x="3994190" y="3861078"/>
            <a:ext cx="1807012" cy="1191577"/>
          </a:xfrm>
          <a:prstGeom prst="rect">
            <a:avLst/>
          </a:prstGeom>
          <a:noFill/>
          <a:ln/>
        </p:spPr>
        <p:txBody>
          <a:bodyPr wrap="square" lIns="0" tIns="0" rIns="0" bIns="0" rtlCol="0" anchor="t"/>
          <a:lstStyle/>
          <a:p>
            <a:pPr marL="0" indent="0" algn="l">
              <a:lnSpc>
                <a:spcPts val="2300"/>
              </a:lnSpc>
              <a:buNone/>
            </a:pPr>
            <a:r>
              <a:rPr lang="en-US" sz="1450" dirty="0">
                <a:solidFill>
                  <a:srgbClr val="4C4C4C"/>
                </a:solidFill>
                <a:latin typeface="Noto Serif" pitchFamily="34" charset="0"/>
                <a:ea typeface="Noto Serif" pitchFamily="34" charset="-122"/>
                <a:cs typeface="Noto Serif" pitchFamily="34" charset="-120"/>
              </a:rPr>
              <a:t>Patients must fully understand treatment implications.</a:t>
            </a:r>
            <a:endParaRPr lang="en-US" sz="1450" dirty="0"/>
          </a:p>
        </p:txBody>
      </p:sp>
      <p:pic>
        <p:nvPicPr>
          <p:cNvPr id="11" name="Image 3" descr="preencoded.png"/>
          <p:cNvPicPr>
            <a:picLocks noChangeAspect="1"/>
          </p:cNvPicPr>
          <p:nvPr/>
        </p:nvPicPr>
        <p:blipFill>
          <a:blip r:embed="rId6"/>
          <a:stretch>
            <a:fillRect/>
          </a:stretch>
        </p:blipFill>
        <p:spPr>
          <a:xfrm>
            <a:off x="6033849" y="3089672"/>
            <a:ext cx="465415" cy="465415"/>
          </a:xfrm>
          <a:prstGeom prst="rect">
            <a:avLst/>
          </a:prstGeom>
        </p:spPr>
      </p:pic>
      <p:sp>
        <p:nvSpPr>
          <p:cNvPr id="12" name="Text 6"/>
          <p:cNvSpPr/>
          <p:nvPr/>
        </p:nvSpPr>
        <p:spPr>
          <a:xfrm>
            <a:off x="6685359" y="3167658"/>
            <a:ext cx="1806892" cy="581739"/>
          </a:xfrm>
          <a:prstGeom prst="rect">
            <a:avLst/>
          </a:prstGeom>
          <a:noFill/>
          <a:ln/>
        </p:spPr>
        <p:txBody>
          <a:bodyPr wrap="square" lIns="0" tIns="0" rIns="0" bIns="0" rtlCol="0" anchor="t"/>
          <a:lstStyle/>
          <a:p>
            <a:pPr marL="0" indent="0" algn="l">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Equitable Access</a:t>
            </a:r>
            <a:endParaRPr lang="en-US" sz="1800" dirty="0"/>
          </a:p>
        </p:txBody>
      </p:sp>
      <p:sp>
        <p:nvSpPr>
          <p:cNvPr id="13" name="Text 7"/>
          <p:cNvSpPr/>
          <p:nvPr/>
        </p:nvSpPr>
        <p:spPr>
          <a:xfrm>
            <a:off x="6685359" y="3861078"/>
            <a:ext cx="1806892" cy="1191577"/>
          </a:xfrm>
          <a:prstGeom prst="rect">
            <a:avLst/>
          </a:prstGeom>
          <a:noFill/>
          <a:ln/>
        </p:spPr>
        <p:txBody>
          <a:bodyPr wrap="square" lIns="0" tIns="0" rIns="0" bIns="0" rtlCol="0" anchor="t"/>
          <a:lstStyle/>
          <a:p>
            <a:pPr marL="0" indent="0" algn="l">
              <a:lnSpc>
                <a:spcPts val="2300"/>
              </a:lnSpc>
              <a:buNone/>
            </a:pPr>
            <a:r>
              <a:rPr lang="en-US" sz="1450" dirty="0">
                <a:solidFill>
                  <a:srgbClr val="4C4C4C"/>
                </a:solidFill>
                <a:latin typeface="Noto Serif" pitchFamily="34" charset="0"/>
                <a:ea typeface="Noto Serif" pitchFamily="34" charset="-122"/>
                <a:cs typeface="Noto Serif" pitchFamily="34" charset="-120"/>
              </a:rPr>
              <a:t>Ensure fair distribution of advanced genomic therapies.</a:t>
            </a:r>
            <a:endParaRPr lang="en-US" sz="1450" dirty="0"/>
          </a:p>
        </p:txBody>
      </p:sp>
      <p:pic>
        <p:nvPicPr>
          <p:cNvPr id="14" name="Image 4" descr="preencoded.png"/>
          <p:cNvPicPr>
            <a:picLocks noChangeAspect="1"/>
          </p:cNvPicPr>
          <p:nvPr/>
        </p:nvPicPr>
        <p:blipFill>
          <a:blip r:embed="rId7"/>
          <a:stretch>
            <a:fillRect/>
          </a:stretch>
        </p:blipFill>
        <p:spPr>
          <a:xfrm>
            <a:off x="651629" y="5457468"/>
            <a:ext cx="465415" cy="465415"/>
          </a:xfrm>
          <a:prstGeom prst="rect">
            <a:avLst/>
          </a:prstGeom>
        </p:spPr>
      </p:pic>
      <p:sp>
        <p:nvSpPr>
          <p:cNvPr id="15" name="Text 8"/>
          <p:cNvSpPr/>
          <p:nvPr/>
        </p:nvSpPr>
        <p:spPr>
          <a:xfrm>
            <a:off x="1303139" y="5535454"/>
            <a:ext cx="1806892" cy="581739"/>
          </a:xfrm>
          <a:prstGeom prst="rect">
            <a:avLst/>
          </a:prstGeom>
          <a:noFill/>
          <a:ln/>
        </p:spPr>
        <p:txBody>
          <a:bodyPr wrap="square" lIns="0" tIns="0" rIns="0" bIns="0" rtlCol="0" anchor="t"/>
          <a:lstStyle/>
          <a:p>
            <a:pPr marL="0" indent="0" algn="l">
              <a:lnSpc>
                <a:spcPts val="2250"/>
              </a:lnSpc>
              <a:buNone/>
            </a:pPr>
            <a:r>
              <a:rPr lang="en-US" sz="1800" dirty="0">
                <a:solidFill>
                  <a:srgbClr val="4C4C4C"/>
                </a:solidFill>
                <a:latin typeface="Noto Serif Medium" pitchFamily="34" charset="0"/>
                <a:ea typeface="Noto Serif Medium" pitchFamily="34" charset="-122"/>
                <a:cs typeface="Noto Serif Medium" pitchFamily="34" charset="-120"/>
              </a:rPr>
              <a:t>Incidental Findings</a:t>
            </a:r>
            <a:endParaRPr lang="en-US" sz="1800" dirty="0"/>
          </a:p>
        </p:txBody>
      </p:sp>
      <p:sp>
        <p:nvSpPr>
          <p:cNvPr id="16" name="Text 9"/>
          <p:cNvSpPr/>
          <p:nvPr/>
        </p:nvSpPr>
        <p:spPr>
          <a:xfrm>
            <a:off x="1303139" y="6228874"/>
            <a:ext cx="1806892" cy="1191577"/>
          </a:xfrm>
          <a:prstGeom prst="rect">
            <a:avLst/>
          </a:prstGeom>
          <a:noFill/>
          <a:ln/>
        </p:spPr>
        <p:txBody>
          <a:bodyPr wrap="square" lIns="0" tIns="0" rIns="0" bIns="0" rtlCol="0" anchor="t"/>
          <a:lstStyle/>
          <a:p>
            <a:pPr marL="0" indent="0" algn="l">
              <a:lnSpc>
                <a:spcPts val="2300"/>
              </a:lnSpc>
              <a:buNone/>
            </a:pPr>
            <a:r>
              <a:rPr lang="en-US" sz="1450" dirty="0">
                <a:solidFill>
                  <a:srgbClr val="4C4C4C"/>
                </a:solidFill>
                <a:latin typeface="Noto Serif" pitchFamily="34" charset="0"/>
                <a:ea typeface="Noto Serif" pitchFamily="34" charset="-122"/>
                <a:cs typeface="Noto Serif" pitchFamily="34" charset="-120"/>
              </a:rPr>
              <a:t>Managing unexpected genetic discoveries requires clear protocols.</a:t>
            </a:r>
            <a:endParaRPr lang="en-US" sz="14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1426012"/>
            <a:ext cx="7788593" cy="708779"/>
          </a:xfrm>
          <a:prstGeom prst="rect">
            <a:avLst/>
          </a:prstGeom>
          <a:noFill/>
          <a:ln/>
        </p:spPr>
        <p:txBody>
          <a:bodyPr wrap="non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Personalized Medicine Costs</a:t>
            </a:r>
            <a:endParaRPr lang="en-US" sz="4450" dirty="0"/>
          </a:p>
        </p:txBody>
      </p:sp>
      <p:sp>
        <p:nvSpPr>
          <p:cNvPr id="3" name="Text 1"/>
          <p:cNvSpPr/>
          <p:nvPr/>
        </p:nvSpPr>
        <p:spPr>
          <a:xfrm>
            <a:off x="793790" y="2588419"/>
            <a:ext cx="13042821" cy="362903"/>
          </a:xfrm>
          <a:prstGeom prst="rect">
            <a:avLst/>
          </a:prstGeom>
          <a:noFill/>
          <a:ln/>
        </p:spPr>
        <p:txBody>
          <a:bodyPr wrap="none" lIns="0" tIns="0" rIns="0" bIns="0" rtlCol="0" anchor="t"/>
          <a:lstStyle/>
          <a:p>
            <a:pPr marL="0" indent="0" algn="l">
              <a:lnSpc>
                <a:spcPts val="2850"/>
              </a:lnSpc>
              <a:buNone/>
            </a:pPr>
            <a:r>
              <a:rPr lang="en-US" sz="1750" dirty="0">
                <a:latin typeface="Noto Serif" pitchFamily="34" charset="0"/>
                <a:ea typeface="Noto Serif" pitchFamily="34" charset="-122"/>
                <a:cs typeface="Noto Serif" pitchFamily="34" charset="-120"/>
              </a:rPr>
              <a:t>Personalized medicine offers transformative care. Its specialized nature brings unique economic considerations.</a:t>
            </a:r>
            <a:endParaRPr lang="en-US" sz="1750" dirty="0"/>
          </a:p>
        </p:txBody>
      </p:sp>
      <p:sp>
        <p:nvSpPr>
          <p:cNvPr id="5" name="Text 3"/>
          <p:cNvSpPr/>
          <p:nvPr/>
        </p:nvSpPr>
        <p:spPr>
          <a:xfrm>
            <a:off x="1028224" y="3440906"/>
            <a:ext cx="3445550" cy="354330"/>
          </a:xfrm>
          <a:prstGeom prst="rect">
            <a:avLst/>
          </a:prstGeom>
          <a:noFill/>
          <a:ln/>
        </p:spPr>
        <p:txBody>
          <a:bodyPr wrap="none" lIns="0" tIns="0" rIns="0" bIns="0" rtlCol="0" anchor="t"/>
          <a:lstStyle/>
          <a:p>
            <a:pPr marL="0" indent="0" algn="l">
              <a:lnSpc>
                <a:spcPts val="2750"/>
              </a:lnSpc>
              <a:buNone/>
            </a:pPr>
            <a:r>
              <a:rPr lang="en-US" sz="2200" dirty="0">
                <a:latin typeface="Noto Serif Medium" pitchFamily="34" charset="0"/>
                <a:ea typeface="Noto Serif Medium" pitchFamily="34" charset="-122"/>
                <a:cs typeface="Noto Serif Medium" pitchFamily="34" charset="-120"/>
              </a:rPr>
              <a:t>High Upfront Investment</a:t>
            </a:r>
            <a:endParaRPr lang="en-US" sz="2200" dirty="0"/>
          </a:p>
        </p:txBody>
      </p:sp>
      <p:sp>
        <p:nvSpPr>
          <p:cNvPr id="6" name="Text 4"/>
          <p:cNvSpPr/>
          <p:nvPr/>
        </p:nvSpPr>
        <p:spPr>
          <a:xfrm>
            <a:off x="1028224" y="3931325"/>
            <a:ext cx="5939195" cy="725805"/>
          </a:xfrm>
          <a:prstGeom prst="rect">
            <a:avLst/>
          </a:prstGeom>
          <a:noFill/>
          <a:ln/>
        </p:spPr>
        <p:txBody>
          <a:bodyPr wrap="square" lIns="0" tIns="0" rIns="0" bIns="0" rtlCol="0" anchor="t"/>
          <a:lstStyle/>
          <a:p>
            <a:pPr marL="0" indent="0" algn="l">
              <a:lnSpc>
                <a:spcPts val="2850"/>
              </a:lnSpc>
              <a:buNone/>
            </a:pPr>
            <a:r>
              <a:rPr lang="en-US" sz="1750" dirty="0">
                <a:latin typeface="Noto Serif" pitchFamily="34" charset="0"/>
                <a:ea typeface="Noto Serif" pitchFamily="34" charset="-122"/>
                <a:cs typeface="Noto Serif" pitchFamily="34" charset="-120"/>
              </a:rPr>
              <a:t>Research, development, and unique therapies are costly.</a:t>
            </a:r>
            <a:endParaRPr lang="en-US" sz="1750" dirty="0"/>
          </a:p>
        </p:txBody>
      </p:sp>
      <p:sp>
        <p:nvSpPr>
          <p:cNvPr id="8" name="Text 6"/>
          <p:cNvSpPr/>
          <p:nvPr/>
        </p:nvSpPr>
        <p:spPr>
          <a:xfrm>
            <a:off x="7663101" y="3440906"/>
            <a:ext cx="3266718" cy="354330"/>
          </a:xfrm>
          <a:prstGeom prst="rect">
            <a:avLst/>
          </a:prstGeom>
          <a:noFill/>
          <a:ln/>
        </p:spPr>
        <p:txBody>
          <a:bodyPr wrap="none" lIns="0" tIns="0" rIns="0" bIns="0" rtlCol="0" anchor="t"/>
          <a:lstStyle/>
          <a:p>
            <a:pPr marL="0" indent="0" algn="l">
              <a:lnSpc>
                <a:spcPts val="2750"/>
              </a:lnSpc>
              <a:buNone/>
            </a:pPr>
            <a:r>
              <a:rPr lang="en-US" sz="2200" dirty="0">
                <a:latin typeface="Noto Serif Medium" pitchFamily="34" charset="0"/>
                <a:ea typeface="Noto Serif Medium" pitchFamily="34" charset="-122"/>
                <a:cs typeface="Noto Serif Medium" pitchFamily="34" charset="-120"/>
              </a:rPr>
              <a:t>Accessibility Challenges</a:t>
            </a:r>
            <a:endParaRPr lang="en-US" sz="2200" dirty="0"/>
          </a:p>
        </p:txBody>
      </p:sp>
      <p:sp>
        <p:nvSpPr>
          <p:cNvPr id="9" name="Text 7"/>
          <p:cNvSpPr/>
          <p:nvPr/>
        </p:nvSpPr>
        <p:spPr>
          <a:xfrm>
            <a:off x="7663101" y="3931325"/>
            <a:ext cx="5939195" cy="362903"/>
          </a:xfrm>
          <a:prstGeom prst="rect">
            <a:avLst/>
          </a:prstGeom>
          <a:noFill/>
          <a:ln/>
        </p:spPr>
        <p:txBody>
          <a:bodyPr wrap="none" lIns="0" tIns="0" rIns="0" bIns="0" rtlCol="0" anchor="t"/>
          <a:lstStyle/>
          <a:p>
            <a:pPr marL="0" indent="0" algn="l">
              <a:lnSpc>
                <a:spcPts val="2850"/>
              </a:lnSpc>
              <a:buNone/>
            </a:pPr>
            <a:r>
              <a:rPr lang="en-US" sz="1750" dirty="0">
                <a:latin typeface="Noto Serif" pitchFamily="34" charset="0"/>
                <a:ea typeface="Noto Serif" pitchFamily="34" charset="-122"/>
                <a:cs typeface="Noto Serif" pitchFamily="34" charset="-120"/>
              </a:rPr>
              <a:t>High costs limit patient access globally.</a:t>
            </a:r>
            <a:endParaRPr lang="en-US" sz="1750" dirty="0"/>
          </a:p>
        </p:txBody>
      </p:sp>
      <p:sp>
        <p:nvSpPr>
          <p:cNvPr id="11" name="Text 9"/>
          <p:cNvSpPr/>
          <p:nvPr/>
        </p:nvSpPr>
        <p:spPr>
          <a:xfrm>
            <a:off x="1028224" y="5352812"/>
            <a:ext cx="2835235" cy="354330"/>
          </a:xfrm>
          <a:prstGeom prst="rect">
            <a:avLst/>
          </a:prstGeom>
          <a:noFill/>
          <a:ln/>
        </p:spPr>
        <p:txBody>
          <a:bodyPr wrap="none" lIns="0" tIns="0" rIns="0" bIns="0" rtlCol="0" anchor="t"/>
          <a:lstStyle/>
          <a:p>
            <a:pPr marL="0" indent="0" algn="l">
              <a:lnSpc>
                <a:spcPts val="2750"/>
              </a:lnSpc>
              <a:buNone/>
            </a:pPr>
            <a:r>
              <a:rPr lang="en-US" sz="2200" dirty="0">
                <a:latin typeface="Noto Serif Medium" pitchFamily="34" charset="0"/>
                <a:ea typeface="Noto Serif Medium" pitchFamily="34" charset="-122"/>
                <a:cs typeface="Noto Serif Medium" pitchFamily="34" charset="-120"/>
              </a:rPr>
              <a:t>Long-Term Value</a:t>
            </a:r>
            <a:endParaRPr lang="en-US" sz="2200" dirty="0"/>
          </a:p>
        </p:txBody>
      </p:sp>
      <p:sp>
        <p:nvSpPr>
          <p:cNvPr id="12" name="Text 10"/>
          <p:cNvSpPr/>
          <p:nvPr/>
        </p:nvSpPr>
        <p:spPr>
          <a:xfrm>
            <a:off x="1028224" y="5843230"/>
            <a:ext cx="5939195" cy="362903"/>
          </a:xfrm>
          <a:prstGeom prst="rect">
            <a:avLst/>
          </a:prstGeom>
          <a:noFill/>
          <a:ln/>
        </p:spPr>
        <p:txBody>
          <a:bodyPr wrap="none" lIns="0" tIns="0" rIns="0" bIns="0" rtlCol="0" anchor="t"/>
          <a:lstStyle/>
          <a:p>
            <a:pPr marL="0" indent="0" algn="l">
              <a:lnSpc>
                <a:spcPts val="2850"/>
              </a:lnSpc>
              <a:buNone/>
            </a:pPr>
            <a:r>
              <a:rPr lang="en-US" sz="1750" dirty="0">
                <a:latin typeface="Noto Serif" pitchFamily="34" charset="0"/>
                <a:ea typeface="Noto Serif" pitchFamily="34" charset="-122"/>
                <a:cs typeface="Noto Serif" pitchFamily="34" charset="-120"/>
              </a:rPr>
              <a:t>Initial expense can reduce overall healthcare burden.</a:t>
            </a:r>
            <a:endParaRPr lang="en-US" sz="1750" dirty="0"/>
          </a:p>
        </p:txBody>
      </p:sp>
      <p:sp>
        <p:nvSpPr>
          <p:cNvPr id="14" name="Text 12"/>
          <p:cNvSpPr/>
          <p:nvPr/>
        </p:nvSpPr>
        <p:spPr>
          <a:xfrm>
            <a:off x="7663101" y="5352812"/>
            <a:ext cx="2835235" cy="354330"/>
          </a:xfrm>
          <a:prstGeom prst="rect">
            <a:avLst/>
          </a:prstGeom>
          <a:noFill/>
          <a:ln/>
        </p:spPr>
        <p:txBody>
          <a:bodyPr wrap="none" lIns="0" tIns="0" rIns="0" bIns="0" rtlCol="0" anchor="t"/>
          <a:lstStyle/>
          <a:p>
            <a:pPr marL="0" indent="0" algn="l">
              <a:lnSpc>
                <a:spcPts val="2750"/>
              </a:lnSpc>
              <a:buNone/>
            </a:pPr>
            <a:r>
              <a:rPr lang="en-US" sz="2200" dirty="0">
                <a:latin typeface="Noto Serif Medium" pitchFamily="34" charset="0"/>
                <a:ea typeface="Noto Serif Medium" pitchFamily="34" charset="-122"/>
                <a:cs typeface="Noto Serif Medium" pitchFamily="34" charset="-120"/>
              </a:rPr>
              <a:t>Economic Models</a:t>
            </a:r>
            <a:endParaRPr lang="en-US" sz="2200" dirty="0"/>
          </a:p>
        </p:txBody>
      </p:sp>
      <p:sp>
        <p:nvSpPr>
          <p:cNvPr id="15" name="Text 13"/>
          <p:cNvSpPr/>
          <p:nvPr/>
        </p:nvSpPr>
        <p:spPr>
          <a:xfrm>
            <a:off x="7663101" y="5843230"/>
            <a:ext cx="5939195" cy="725805"/>
          </a:xfrm>
          <a:prstGeom prst="rect">
            <a:avLst/>
          </a:prstGeom>
          <a:noFill/>
          <a:ln/>
        </p:spPr>
        <p:txBody>
          <a:bodyPr wrap="square" lIns="0" tIns="0" rIns="0" bIns="0" rtlCol="0" anchor="t"/>
          <a:lstStyle/>
          <a:p>
            <a:pPr marL="0" indent="0" algn="l">
              <a:lnSpc>
                <a:spcPts val="2850"/>
              </a:lnSpc>
              <a:buNone/>
            </a:pPr>
            <a:r>
              <a:rPr lang="en-US" sz="1750" dirty="0">
                <a:latin typeface="Noto Serif" pitchFamily="34" charset="0"/>
                <a:ea typeface="Noto Serif" pitchFamily="34" charset="-122"/>
                <a:cs typeface="Noto Serif" pitchFamily="34" charset="-120"/>
              </a:rPr>
              <a:t>New payment strategies are evolving to support innovation.</a:t>
            </a:r>
            <a:endParaRPr lang="en-US" sz="17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760571"/>
            <a:ext cx="8997910" cy="708779"/>
          </a:xfrm>
          <a:prstGeom prst="rect">
            <a:avLst/>
          </a:prstGeom>
          <a:noFill/>
          <a:ln/>
        </p:spPr>
        <p:txBody>
          <a:bodyPr wrap="non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The Future of Genomic Medicine</a:t>
            </a:r>
            <a:endParaRPr lang="en-US" sz="4450" dirty="0"/>
          </a:p>
        </p:txBody>
      </p:sp>
      <p:sp>
        <p:nvSpPr>
          <p:cNvPr id="3" name="Text 1"/>
          <p:cNvSpPr/>
          <p:nvPr/>
        </p:nvSpPr>
        <p:spPr>
          <a:xfrm>
            <a:off x="793790" y="1922978"/>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Genomics will integrate into routine clinical practice. AI and machine learning will enhance data analysis. Personalized prevention and wellness strategies will emerge. Ethical, legal, and social implications (ELSI) remain vital considerations.</a:t>
            </a:r>
            <a:endParaRPr lang="en-US" sz="1750" dirty="0"/>
          </a:p>
        </p:txBody>
      </p:sp>
      <p:sp>
        <p:nvSpPr>
          <p:cNvPr id="4" name="Text 2"/>
          <p:cNvSpPr/>
          <p:nvPr/>
        </p:nvSpPr>
        <p:spPr>
          <a:xfrm>
            <a:off x="1857256" y="3351967"/>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Clinical Integration</a:t>
            </a:r>
            <a:endParaRPr lang="en-US" sz="2200" dirty="0"/>
          </a:p>
        </p:txBody>
      </p:sp>
      <p:sp>
        <p:nvSpPr>
          <p:cNvPr id="5" name="Text 3"/>
          <p:cNvSpPr/>
          <p:nvPr/>
        </p:nvSpPr>
        <p:spPr>
          <a:xfrm>
            <a:off x="793790" y="3842385"/>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4C4C4C"/>
                </a:solidFill>
                <a:latin typeface="Noto Serif" pitchFamily="34" charset="0"/>
                <a:ea typeface="Noto Serif" pitchFamily="34" charset="-122"/>
                <a:cs typeface="Noto Serif" pitchFamily="34" charset="-120"/>
              </a:rPr>
              <a:t>Genomics becoming a standard part of patient care.</a:t>
            </a:r>
            <a:endParaRPr lang="en-US" sz="1750" dirty="0"/>
          </a:p>
        </p:txBody>
      </p:sp>
      <p:pic>
        <p:nvPicPr>
          <p:cNvPr id="6" name="Image 0" descr="preencoded.png"/>
          <p:cNvPicPr>
            <a:picLocks noChangeAspect="1"/>
          </p:cNvPicPr>
          <p:nvPr/>
        </p:nvPicPr>
        <p:blipFill>
          <a:blip r:embed="rId3"/>
          <a:stretch>
            <a:fillRect/>
          </a:stretch>
        </p:blipFill>
        <p:spPr>
          <a:xfrm>
            <a:off x="5032653" y="2903934"/>
            <a:ext cx="4564975" cy="4564975"/>
          </a:xfrm>
          <a:prstGeom prst="rect">
            <a:avLst/>
          </a:prstGeom>
        </p:spPr>
      </p:pic>
      <p:pic>
        <p:nvPicPr>
          <p:cNvPr id="7" name="Image 1" descr="preencoded.png"/>
          <p:cNvPicPr>
            <a:picLocks noChangeAspect="1"/>
          </p:cNvPicPr>
          <p:nvPr/>
        </p:nvPicPr>
        <p:blipFill>
          <a:blip r:embed="rId4"/>
          <a:stretch>
            <a:fillRect/>
          </a:stretch>
        </p:blipFill>
        <p:spPr>
          <a:xfrm>
            <a:off x="6226731" y="3667006"/>
            <a:ext cx="339328" cy="424220"/>
          </a:xfrm>
          <a:prstGeom prst="rect">
            <a:avLst/>
          </a:prstGeom>
        </p:spPr>
      </p:pic>
      <p:sp>
        <p:nvSpPr>
          <p:cNvPr id="8" name="Text 4"/>
          <p:cNvSpPr/>
          <p:nvPr/>
        </p:nvSpPr>
        <p:spPr>
          <a:xfrm>
            <a:off x="9937790" y="335196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AI &amp; ML</a:t>
            </a:r>
            <a:endParaRPr lang="en-US" sz="2200" dirty="0"/>
          </a:p>
        </p:txBody>
      </p:sp>
      <p:sp>
        <p:nvSpPr>
          <p:cNvPr id="9" name="Text 5"/>
          <p:cNvSpPr/>
          <p:nvPr/>
        </p:nvSpPr>
        <p:spPr>
          <a:xfrm>
            <a:off x="9937790" y="3842385"/>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Advanced algorithms for genomic data interpretation.</a:t>
            </a:r>
            <a:endParaRPr lang="en-US" sz="1750" dirty="0"/>
          </a:p>
        </p:txBody>
      </p:sp>
      <p:pic>
        <p:nvPicPr>
          <p:cNvPr id="10" name="Image 2" descr="preencoded.png"/>
          <p:cNvPicPr>
            <a:picLocks noChangeAspect="1"/>
          </p:cNvPicPr>
          <p:nvPr/>
        </p:nvPicPr>
        <p:blipFill>
          <a:blip r:embed="rId5"/>
          <a:stretch>
            <a:fillRect/>
          </a:stretch>
        </p:blipFill>
        <p:spPr>
          <a:xfrm>
            <a:off x="5032653" y="2903934"/>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8452604" y="4055507"/>
            <a:ext cx="339328" cy="424220"/>
          </a:xfrm>
          <a:prstGeom prst="rect">
            <a:avLst/>
          </a:prstGeom>
        </p:spPr>
      </p:pic>
      <p:sp>
        <p:nvSpPr>
          <p:cNvPr id="12" name="Text 6"/>
          <p:cNvSpPr/>
          <p:nvPr/>
        </p:nvSpPr>
        <p:spPr>
          <a:xfrm>
            <a:off x="9937790" y="5804535"/>
            <a:ext cx="3061811" cy="354330"/>
          </a:xfrm>
          <a:prstGeom prst="rect">
            <a:avLst/>
          </a:prstGeom>
          <a:noFill/>
          <a:ln/>
        </p:spPr>
        <p:txBody>
          <a:bodyPr wrap="none" lIns="0" tIns="0" rIns="0" bIns="0" rtlCol="0" anchor="t"/>
          <a:lstStyle/>
          <a:p>
            <a:pPr marL="0" indent="0" algn="l">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Personalized Wellness</a:t>
            </a:r>
            <a:endParaRPr lang="en-US" sz="2200" dirty="0"/>
          </a:p>
        </p:txBody>
      </p:sp>
      <p:sp>
        <p:nvSpPr>
          <p:cNvPr id="13" name="Text 7"/>
          <p:cNvSpPr/>
          <p:nvPr/>
        </p:nvSpPr>
        <p:spPr>
          <a:xfrm>
            <a:off x="9937790" y="6294953"/>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4C4C4C"/>
                </a:solidFill>
                <a:latin typeface="Noto Serif" pitchFamily="34" charset="0"/>
                <a:ea typeface="Noto Serif" pitchFamily="34" charset="-122"/>
                <a:cs typeface="Noto Serif" pitchFamily="34" charset="-120"/>
              </a:rPr>
              <a:t>Custom health strategies based on individual genetic risks.</a:t>
            </a:r>
            <a:endParaRPr lang="en-US" sz="1750" dirty="0"/>
          </a:p>
        </p:txBody>
      </p:sp>
      <p:pic>
        <p:nvPicPr>
          <p:cNvPr id="14" name="Image 4" descr="preencoded.png"/>
          <p:cNvPicPr>
            <a:picLocks noChangeAspect="1"/>
          </p:cNvPicPr>
          <p:nvPr/>
        </p:nvPicPr>
        <p:blipFill>
          <a:blip r:embed="rId7"/>
          <a:stretch>
            <a:fillRect/>
          </a:stretch>
        </p:blipFill>
        <p:spPr>
          <a:xfrm>
            <a:off x="5032653" y="2903934"/>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8064103" y="6281380"/>
            <a:ext cx="339328" cy="424220"/>
          </a:xfrm>
          <a:prstGeom prst="rect">
            <a:avLst/>
          </a:prstGeom>
        </p:spPr>
      </p:pic>
      <p:sp>
        <p:nvSpPr>
          <p:cNvPr id="16" name="Text 8"/>
          <p:cNvSpPr/>
          <p:nvPr/>
        </p:nvSpPr>
        <p:spPr>
          <a:xfrm>
            <a:off x="1857256" y="5804535"/>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C4C4C"/>
                </a:solidFill>
                <a:latin typeface="Noto Serif Medium" pitchFamily="34" charset="0"/>
                <a:ea typeface="Noto Serif Medium" pitchFamily="34" charset="-122"/>
                <a:cs typeface="Noto Serif Medium" pitchFamily="34" charset="-120"/>
              </a:rPr>
              <a:t>ELSI</a:t>
            </a:r>
            <a:endParaRPr lang="en-US" sz="2200" dirty="0"/>
          </a:p>
        </p:txBody>
      </p:sp>
      <p:sp>
        <p:nvSpPr>
          <p:cNvPr id="17" name="Text 9"/>
          <p:cNvSpPr/>
          <p:nvPr/>
        </p:nvSpPr>
        <p:spPr>
          <a:xfrm>
            <a:off x="793790" y="6294953"/>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4C4C4C"/>
                </a:solidFill>
                <a:latin typeface="Noto Serif" pitchFamily="34" charset="0"/>
                <a:ea typeface="Noto Serif" pitchFamily="34" charset="-122"/>
                <a:cs typeface="Noto Serif" pitchFamily="34" charset="-120"/>
              </a:rPr>
              <a:t>Addressing ethical, legal, and social challenges.</a:t>
            </a:r>
            <a:endParaRPr lang="en-US" sz="1750" dirty="0"/>
          </a:p>
        </p:txBody>
      </p:sp>
      <p:pic>
        <p:nvPicPr>
          <p:cNvPr id="18" name="Image 6" descr="preencoded.png"/>
          <p:cNvPicPr>
            <a:picLocks noChangeAspect="1"/>
          </p:cNvPicPr>
          <p:nvPr/>
        </p:nvPicPr>
        <p:blipFill>
          <a:blip r:embed="rId9"/>
          <a:stretch>
            <a:fillRect/>
          </a:stretch>
        </p:blipFill>
        <p:spPr>
          <a:xfrm>
            <a:off x="5032653" y="2903934"/>
            <a:ext cx="4564975" cy="4564975"/>
          </a:xfrm>
          <a:prstGeom prst="rect">
            <a:avLst/>
          </a:prstGeom>
        </p:spPr>
      </p:pic>
      <p:pic>
        <p:nvPicPr>
          <p:cNvPr id="19" name="Image 7" descr="preencoded.png"/>
          <p:cNvPicPr>
            <a:picLocks noChangeAspect="1"/>
          </p:cNvPicPr>
          <p:nvPr/>
        </p:nvPicPr>
        <p:blipFill>
          <a:blip r:embed="rId10"/>
          <a:stretch>
            <a:fillRect/>
          </a:stretch>
        </p:blipFill>
        <p:spPr>
          <a:xfrm>
            <a:off x="5838230" y="5892879"/>
            <a:ext cx="339328" cy="424220"/>
          </a:xfrm>
          <a:prstGeom prst="rect">
            <a:avLst/>
          </a:prstGeom>
        </p:spPr>
      </p:pic>
    </p:spTree>
    <p:extLst>
      <p:ext uri="{BB962C8B-B14F-4D97-AF65-F5344CB8AC3E}">
        <p14:creationId xmlns:p14="http://schemas.microsoft.com/office/powerpoint/2010/main" val="3924269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 flowcharts. A. Genomics guided precision oncology includes molecular tumor profile of patients, diagnosis, treatment, and clinical decisions. B. Cancer outcomes for indigenous people include increased risk factors, inadequate prevention, delayed diagnosis, few treatment options, and outcomes.">
            <a:extLst>
              <a:ext uri="{FF2B5EF4-FFF2-40B4-BE49-F238E27FC236}">
                <a16:creationId xmlns:a16="http://schemas.microsoft.com/office/drawing/2014/main" id="{7C392642-A71A-74A6-3B03-286153BC5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346" y="2167849"/>
            <a:ext cx="7355168" cy="5529798"/>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a:extLst>
              <a:ext uri="{FF2B5EF4-FFF2-40B4-BE49-F238E27FC236}">
                <a16:creationId xmlns:a16="http://schemas.microsoft.com/office/drawing/2014/main" id="{317D2706-0DDC-25A7-2289-62D3F3A7D759}"/>
              </a:ext>
            </a:extLst>
          </p:cNvPr>
          <p:cNvSpPr/>
          <p:nvPr/>
        </p:nvSpPr>
        <p:spPr>
          <a:xfrm>
            <a:off x="1780109" y="781403"/>
            <a:ext cx="8997910" cy="708779"/>
          </a:xfrm>
          <a:prstGeom prst="rect">
            <a:avLst/>
          </a:prstGeom>
          <a:noFill/>
          <a:ln/>
        </p:spPr>
        <p:txBody>
          <a:bodyPr wrap="non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Does this widen existing health inequalities?</a:t>
            </a:r>
            <a:endParaRPr lang="en-US" sz="4450" dirty="0"/>
          </a:p>
        </p:txBody>
      </p:sp>
      <p:sp>
        <p:nvSpPr>
          <p:cNvPr id="3" name="Text 0">
            <a:extLst>
              <a:ext uri="{FF2B5EF4-FFF2-40B4-BE49-F238E27FC236}">
                <a16:creationId xmlns:a16="http://schemas.microsoft.com/office/drawing/2014/main" id="{5191F6FB-25C5-6E5C-186D-FDCC9D520CD3}"/>
              </a:ext>
            </a:extLst>
          </p:cNvPr>
          <p:cNvSpPr/>
          <p:nvPr/>
        </p:nvSpPr>
        <p:spPr>
          <a:xfrm>
            <a:off x="12103924" y="7477874"/>
            <a:ext cx="1673954" cy="708779"/>
          </a:xfrm>
          <a:prstGeom prst="rect">
            <a:avLst/>
          </a:prstGeom>
          <a:noFill/>
          <a:ln/>
        </p:spPr>
        <p:txBody>
          <a:bodyPr wrap="none" lIns="0" tIns="0" rIns="0" bIns="0" rtlCol="0" anchor="t"/>
          <a:lstStyle/>
          <a:p>
            <a:pPr marL="0" indent="0" algn="l">
              <a:lnSpc>
                <a:spcPts val="5550"/>
              </a:lnSpc>
              <a:buNone/>
            </a:pPr>
            <a:r>
              <a:rPr lang="en-US" dirty="0" err="1">
                <a:solidFill>
                  <a:srgbClr val="3A3A3A"/>
                </a:solidFill>
                <a:latin typeface="Noto Serif Medium" pitchFamily="34" charset="0"/>
                <a:ea typeface="Noto Serif Medium" pitchFamily="34" charset="-122"/>
                <a:cs typeface="Noto Serif Medium" pitchFamily="34" charset="-120"/>
              </a:rPr>
              <a:t>Kimiora</a:t>
            </a:r>
            <a:r>
              <a:rPr lang="en-US" dirty="0">
                <a:solidFill>
                  <a:srgbClr val="3A3A3A"/>
                </a:solidFill>
                <a:latin typeface="Noto Serif Medium" pitchFamily="34" charset="0"/>
                <a:ea typeface="Noto Serif Medium" pitchFamily="34" charset="-122"/>
                <a:cs typeface="Noto Serif Medium" pitchFamily="34" charset="-120"/>
              </a:rPr>
              <a:t> et al, 2024</a:t>
            </a:r>
            <a:endParaRPr lang="en-US" dirty="0"/>
          </a:p>
        </p:txBody>
      </p:sp>
    </p:spTree>
    <p:extLst>
      <p:ext uri="{BB962C8B-B14F-4D97-AF65-F5344CB8AC3E}">
        <p14:creationId xmlns:p14="http://schemas.microsoft.com/office/powerpoint/2010/main" val="182960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81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5639D1C-CFFC-3239-F38D-454225E40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285750"/>
            <a:ext cx="13811250" cy="7658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a:extLst>
              <a:ext uri="{FF2B5EF4-FFF2-40B4-BE49-F238E27FC236}">
                <a16:creationId xmlns:a16="http://schemas.microsoft.com/office/drawing/2014/main" id="{A971D6AB-D53C-D206-EA67-82CF1BA41C79}"/>
              </a:ext>
            </a:extLst>
          </p:cNvPr>
          <p:cNvSpPr/>
          <p:nvPr/>
        </p:nvSpPr>
        <p:spPr>
          <a:xfrm>
            <a:off x="9667509" y="7151380"/>
            <a:ext cx="4962891" cy="708779"/>
          </a:xfrm>
          <a:prstGeom prst="rect">
            <a:avLst/>
          </a:prstGeom>
          <a:noFill/>
          <a:ln/>
        </p:spPr>
        <p:txBody>
          <a:bodyPr wrap="none" lIns="0" tIns="0" rIns="0" bIns="0" rtlCol="0" anchor="t"/>
          <a:lstStyle/>
          <a:p>
            <a:pPr marL="0" indent="0" algn="l">
              <a:lnSpc>
                <a:spcPts val="5550"/>
              </a:lnSpc>
              <a:buNone/>
            </a:pPr>
            <a:r>
              <a:rPr lang="en-US" sz="2000" dirty="0">
                <a:solidFill>
                  <a:srgbClr val="3A3A3A"/>
                </a:solidFill>
                <a:latin typeface="Noto Serif Medium" pitchFamily="34" charset="0"/>
                <a:ea typeface="Noto Serif Medium" pitchFamily="34" charset="-122"/>
                <a:cs typeface="Noto Serif Medium" pitchFamily="34" charset="-120"/>
              </a:rPr>
              <a:t>Genomics Education programme ASH 2023</a:t>
            </a:r>
            <a:endParaRPr lang="en-US" sz="2000" dirty="0"/>
          </a:p>
        </p:txBody>
      </p:sp>
    </p:spTree>
    <p:extLst>
      <p:ext uri="{BB962C8B-B14F-4D97-AF65-F5344CB8AC3E}">
        <p14:creationId xmlns:p14="http://schemas.microsoft.com/office/powerpoint/2010/main" val="3880213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gure 1.">
            <a:extLst>
              <a:ext uri="{FF2B5EF4-FFF2-40B4-BE49-F238E27FC236}">
                <a16:creationId xmlns:a16="http://schemas.microsoft.com/office/drawing/2014/main" id="{92C55C62-162B-0A1B-40E1-61AF9A724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068" y="2075736"/>
            <a:ext cx="8352263" cy="4941756"/>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a:extLst>
              <a:ext uri="{FF2B5EF4-FFF2-40B4-BE49-F238E27FC236}">
                <a16:creationId xmlns:a16="http://schemas.microsoft.com/office/drawing/2014/main" id="{CB00463A-D6B6-9657-C7DB-072EE827D8B8}"/>
              </a:ext>
            </a:extLst>
          </p:cNvPr>
          <p:cNvSpPr/>
          <p:nvPr/>
        </p:nvSpPr>
        <p:spPr>
          <a:xfrm>
            <a:off x="9573161" y="6935700"/>
            <a:ext cx="2108688" cy="686514"/>
          </a:xfrm>
          <a:prstGeom prst="rect">
            <a:avLst/>
          </a:prstGeom>
          <a:noFill/>
          <a:ln/>
        </p:spPr>
        <p:txBody>
          <a:bodyPr wrap="none" lIns="0" tIns="0" rIns="0" bIns="0" rtlCol="0" anchor="t"/>
          <a:lstStyle/>
          <a:p>
            <a:pPr marL="0" indent="0" algn="l">
              <a:lnSpc>
                <a:spcPts val="5400"/>
              </a:lnSpc>
              <a:buNone/>
            </a:pPr>
            <a:r>
              <a:rPr lang="en-US" sz="1400" dirty="0">
                <a:solidFill>
                  <a:srgbClr val="3A3A3A"/>
                </a:solidFill>
                <a:latin typeface="Noto Serif Medium" pitchFamily="34" charset="0"/>
                <a:ea typeface="Noto Serif Medium" pitchFamily="34" charset="-122"/>
                <a:cs typeface="Noto Serif Medium" pitchFamily="34" charset="-120"/>
              </a:rPr>
              <a:t>Whole genome sequencing</a:t>
            </a:r>
            <a:endParaRPr lang="en-US" sz="1400" dirty="0"/>
          </a:p>
        </p:txBody>
      </p:sp>
      <p:sp>
        <p:nvSpPr>
          <p:cNvPr id="3" name="Text 0">
            <a:extLst>
              <a:ext uri="{FF2B5EF4-FFF2-40B4-BE49-F238E27FC236}">
                <a16:creationId xmlns:a16="http://schemas.microsoft.com/office/drawing/2014/main" id="{4A2B4B31-3C7E-F7A7-9C95-6FBD03E75FDE}"/>
              </a:ext>
            </a:extLst>
          </p:cNvPr>
          <p:cNvSpPr/>
          <p:nvPr/>
        </p:nvSpPr>
        <p:spPr>
          <a:xfrm>
            <a:off x="11328979" y="7401621"/>
            <a:ext cx="2978035" cy="686514"/>
          </a:xfrm>
          <a:prstGeom prst="rect">
            <a:avLst/>
          </a:prstGeom>
          <a:noFill/>
          <a:ln/>
        </p:spPr>
        <p:txBody>
          <a:bodyPr wrap="none" lIns="0" tIns="0" rIns="0" bIns="0" rtlCol="0" anchor="t"/>
          <a:lstStyle/>
          <a:p>
            <a:pPr marL="0" indent="0" algn="l">
              <a:lnSpc>
                <a:spcPts val="5400"/>
              </a:lnSpc>
              <a:buNone/>
            </a:pPr>
            <a:r>
              <a:rPr lang="en-US" dirty="0">
                <a:solidFill>
                  <a:srgbClr val="3A3A3A"/>
                </a:solidFill>
                <a:latin typeface="Noto Serif Medium" pitchFamily="34" charset="0"/>
                <a:ea typeface="Noto Serif Medium" pitchFamily="34" charset="-122"/>
                <a:cs typeface="Noto Serif Medium" pitchFamily="34" charset="-120"/>
              </a:rPr>
              <a:t>Charlotte Pawlyn, Blood 2018</a:t>
            </a:r>
            <a:endParaRPr lang="en-US" dirty="0"/>
          </a:p>
        </p:txBody>
      </p:sp>
      <p:sp>
        <p:nvSpPr>
          <p:cNvPr id="4" name="Text 0">
            <a:extLst>
              <a:ext uri="{FF2B5EF4-FFF2-40B4-BE49-F238E27FC236}">
                <a16:creationId xmlns:a16="http://schemas.microsoft.com/office/drawing/2014/main" id="{69C254E5-F1D8-E2F7-DA56-76AF1F204AD9}"/>
              </a:ext>
            </a:extLst>
          </p:cNvPr>
          <p:cNvSpPr/>
          <p:nvPr/>
        </p:nvSpPr>
        <p:spPr>
          <a:xfrm>
            <a:off x="2683939" y="792033"/>
            <a:ext cx="8997910" cy="708779"/>
          </a:xfrm>
          <a:prstGeom prst="rect">
            <a:avLst/>
          </a:prstGeom>
          <a:noFill/>
          <a:ln/>
        </p:spPr>
        <p:txBody>
          <a:bodyPr wrap="none" lIns="0" tIns="0" rIns="0" bIns="0" rtlCol="0" anchor="t"/>
          <a:lstStyle/>
          <a:p>
            <a:pPr marL="0" indent="0" algn="l">
              <a:lnSpc>
                <a:spcPts val="5550"/>
              </a:lnSpc>
              <a:buNone/>
            </a:pPr>
            <a:r>
              <a:rPr lang="en-US" sz="4450" dirty="0">
                <a:solidFill>
                  <a:srgbClr val="3A3A3A"/>
                </a:solidFill>
                <a:latin typeface="Noto Serif Medium" pitchFamily="34" charset="0"/>
                <a:ea typeface="Noto Serif Medium" pitchFamily="34" charset="-122"/>
                <a:cs typeface="Noto Serif Medium" pitchFamily="34" charset="-120"/>
              </a:rPr>
              <a:t>How has it evolved in the last 4 decades</a:t>
            </a:r>
            <a:endParaRPr lang="en-US" sz="4450" dirty="0"/>
          </a:p>
        </p:txBody>
      </p:sp>
      <p:sp>
        <p:nvSpPr>
          <p:cNvPr id="5" name="Text 0">
            <a:extLst>
              <a:ext uri="{FF2B5EF4-FFF2-40B4-BE49-F238E27FC236}">
                <a16:creationId xmlns:a16="http://schemas.microsoft.com/office/drawing/2014/main" id="{471C388D-BA3B-79B3-86C4-650E09E201AC}"/>
              </a:ext>
            </a:extLst>
          </p:cNvPr>
          <p:cNvSpPr/>
          <p:nvPr/>
        </p:nvSpPr>
        <p:spPr>
          <a:xfrm>
            <a:off x="8705590" y="6913434"/>
            <a:ext cx="892884" cy="708779"/>
          </a:xfrm>
          <a:prstGeom prst="rect">
            <a:avLst/>
          </a:prstGeom>
          <a:noFill/>
          <a:ln/>
        </p:spPr>
        <p:txBody>
          <a:bodyPr wrap="none" lIns="0" tIns="0" rIns="0" bIns="0" rtlCol="0" anchor="t"/>
          <a:lstStyle/>
          <a:p>
            <a:pPr marL="0" indent="0" algn="l">
              <a:lnSpc>
                <a:spcPts val="5550"/>
              </a:lnSpc>
              <a:buNone/>
            </a:pPr>
            <a:r>
              <a:rPr lang="en-US" sz="1200" dirty="0"/>
              <a:t>NGS</a:t>
            </a:r>
          </a:p>
        </p:txBody>
      </p:sp>
      <p:sp>
        <p:nvSpPr>
          <p:cNvPr id="6" name="Text 0">
            <a:extLst>
              <a:ext uri="{FF2B5EF4-FFF2-40B4-BE49-F238E27FC236}">
                <a16:creationId xmlns:a16="http://schemas.microsoft.com/office/drawing/2014/main" id="{F2576E02-140C-9EF6-723B-3AF62DB600F1}"/>
              </a:ext>
            </a:extLst>
          </p:cNvPr>
          <p:cNvSpPr/>
          <p:nvPr/>
        </p:nvSpPr>
        <p:spPr>
          <a:xfrm>
            <a:off x="6143202" y="6925938"/>
            <a:ext cx="1254191" cy="787831"/>
          </a:xfrm>
          <a:prstGeom prst="rect">
            <a:avLst/>
          </a:prstGeom>
          <a:noFill/>
          <a:ln/>
        </p:spPr>
        <p:txBody>
          <a:bodyPr wrap="none" lIns="0" tIns="0" rIns="0" bIns="0" rtlCol="0" anchor="t"/>
          <a:lstStyle/>
          <a:p>
            <a:pPr marL="0" indent="0" algn="l">
              <a:lnSpc>
                <a:spcPts val="5550"/>
              </a:lnSpc>
              <a:buNone/>
            </a:pPr>
            <a:r>
              <a:rPr lang="en-US" sz="1400" dirty="0">
                <a:solidFill>
                  <a:srgbClr val="3A3A3A"/>
                </a:solidFill>
                <a:latin typeface="Noto Serif Medium" pitchFamily="34" charset="0"/>
                <a:ea typeface="Noto Serif Medium" pitchFamily="34" charset="-122"/>
                <a:cs typeface="Noto Serif Medium" pitchFamily="34" charset="-120"/>
              </a:rPr>
              <a:t>Gene Expression profiling</a:t>
            </a:r>
            <a:endParaRPr lang="en-US" sz="1400" dirty="0"/>
          </a:p>
        </p:txBody>
      </p:sp>
      <p:sp>
        <p:nvSpPr>
          <p:cNvPr id="7" name="Text 0">
            <a:extLst>
              <a:ext uri="{FF2B5EF4-FFF2-40B4-BE49-F238E27FC236}">
                <a16:creationId xmlns:a16="http://schemas.microsoft.com/office/drawing/2014/main" id="{2C0884ED-57E7-80D9-58A0-B1A1618456B3}"/>
              </a:ext>
            </a:extLst>
          </p:cNvPr>
          <p:cNvSpPr/>
          <p:nvPr/>
        </p:nvSpPr>
        <p:spPr>
          <a:xfrm>
            <a:off x="5217372" y="6913435"/>
            <a:ext cx="998494" cy="708779"/>
          </a:xfrm>
          <a:prstGeom prst="rect">
            <a:avLst/>
          </a:prstGeom>
          <a:noFill/>
          <a:ln/>
        </p:spPr>
        <p:txBody>
          <a:bodyPr wrap="none" lIns="0" tIns="0" rIns="0" bIns="0" rtlCol="0" anchor="t"/>
          <a:lstStyle/>
          <a:p>
            <a:pPr marL="0" indent="0" algn="l">
              <a:lnSpc>
                <a:spcPts val="5550"/>
              </a:lnSpc>
              <a:buNone/>
            </a:pPr>
            <a:r>
              <a:rPr lang="en-US" sz="1100" dirty="0"/>
              <a:t>FISH</a:t>
            </a:r>
          </a:p>
        </p:txBody>
      </p:sp>
      <p:sp>
        <p:nvSpPr>
          <p:cNvPr id="8" name="Text 0">
            <a:extLst>
              <a:ext uri="{FF2B5EF4-FFF2-40B4-BE49-F238E27FC236}">
                <a16:creationId xmlns:a16="http://schemas.microsoft.com/office/drawing/2014/main" id="{11FA5DFE-2F88-12FE-C0EC-691443034D75}"/>
              </a:ext>
            </a:extLst>
          </p:cNvPr>
          <p:cNvSpPr/>
          <p:nvPr/>
        </p:nvSpPr>
        <p:spPr>
          <a:xfrm>
            <a:off x="3602059" y="6855167"/>
            <a:ext cx="589797" cy="708779"/>
          </a:xfrm>
          <a:prstGeom prst="rect">
            <a:avLst/>
          </a:prstGeom>
          <a:noFill/>
          <a:ln/>
        </p:spPr>
        <p:txBody>
          <a:bodyPr wrap="none" lIns="0" tIns="0" rIns="0" bIns="0" rtlCol="0" anchor="t"/>
          <a:lstStyle/>
          <a:p>
            <a:pPr marL="0" indent="0" algn="l">
              <a:lnSpc>
                <a:spcPts val="5550"/>
              </a:lnSpc>
              <a:buNone/>
            </a:pPr>
            <a:r>
              <a:rPr lang="en-US" sz="1100" dirty="0">
                <a:solidFill>
                  <a:srgbClr val="3A3A3A"/>
                </a:solidFill>
                <a:latin typeface="Noto Serif Medium" pitchFamily="34" charset="0"/>
                <a:ea typeface="Noto Serif Medium" pitchFamily="34" charset="-122"/>
                <a:cs typeface="Noto Serif Medium" pitchFamily="34" charset="-120"/>
              </a:rPr>
              <a:t>Karyotype</a:t>
            </a:r>
            <a:endParaRPr lang="en-US" sz="1100" dirty="0"/>
          </a:p>
        </p:txBody>
      </p:sp>
    </p:spTree>
    <p:extLst>
      <p:ext uri="{BB962C8B-B14F-4D97-AF65-F5344CB8AC3E}">
        <p14:creationId xmlns:p14="http://schemas.microsoft.com/office/powerpoint/2010/main" val="470462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68906" y="604123"/>
            <a:ext cx="6742509" cy="686514"/>
          </a:xfrm>
          <a:prstGeom prst="rect">
            <a:avLst/>
          </a:prstGeom>
          <a:noFill/>
          <a:ln/>
        </p:spPr>
        <p:txBody>
          <a:bodyPr wrap="none" lIns="0" tIns="0" rIns="0" bIns="0" rtlCol="0" anchor="t"/>
          <a:lstStyle/>
          <a:p>
            <a:pPr marL="0" indent="0" algn="l">
              <a:lnSpc>
                <a:spcPts val="5400"/>
              </a:lnSpc>
              <a:buNone/>
            </a:pPr>
            <a:r>
              <a:rPr lang="en-US" sz="4300" dirty="0">
                <a:solidFill>
                  <a:srgbClr val="3A3A3A"/>
                </a:solidFill>
                <a:latin typeface="Noto Serif Medium" pitchFamily="34" charset="0"/>
                <a:ea typeface="Noto Serif Medium" pitchFamily="34" charset="-122"/>
                <a:cs typeface="Noto Serif Medium" pitchFamily="34" charset="-120"/>
              </a:rPr>
              <a:t>Foundations of Genomics</a:t>
            </a:r>
            <a:endParaRPr lang="en-US" sz="4300" dirty="0"/>
          </a:p>
        </p:txBody>
      </p:sp>
      <p:sp>
        <p:nvSpPr>
          <p:cNvPr id="3" name="Text 1"/>
          <p:cNvSpPr/>
          <p:nvPr/>
        </p:nvSpPr>
        <p:spPr>
          <a:xfrm>
            <a:off x="768906" y="1729978"/>
            <a:ext cx="13092589" cy="702945"/>
          </a:xfrm>
          <a:prstGeom prst="rect">
            <a:avLst/>
          </a:prstGeom>
          <a:noFill/>
          <a:ln/>
        </p:spPr>
        <p:txBody>
          <a:bodyPr wrap="square" lIns="0" tIns="0" rIns="0" bIns="0" rtlCol="0" anchor="t"/>
          <a:lstStyle/>
          <a:p>
            <a:pPr marL="0" indent="0" algn="l">
              <a:lnSpc>
                <a:spcPts val="2750"/>
              </a:lnSpc>
              <a:buNone/>
            </a:pPr>
            <a:r>
              <a:rPr lang="en-US" sz="1700" dirty="0">
                <a:solidFill>
                  <a:srgbClr val="4C4C4C"/>
                </a:solidFill>
                <a:latin typeface="Noto Serif" pitchFamily="34" charset="0"/>
                <a:ea typeface="Noto Serif" pitchFamily="34" charset="-122"/>
                <a:cs typeface="Noto Serif" pitchFamily="34" charset="-120"/>
              </a:rPr>
              <a:t>The human genome has 3 billion base pairs. It contains 20,000-25,000 genes. Genes create proteins, influencing traits and disease. Genetic variations include SNPs and indels. Epigenetics modifies gene expression.</a:t>
            </a:r>
            <a:endParaRPr lang="en-US" sz="1700" dirty="0"/>
          </a:p>
        </p:txBody>
      </p:sp>
      <p:pic>
        <p:nvPicPr>
          <p:cNvPr id="4" name="Image 0" descr="preencoded.png"/>
          <p:cNvPicPr>
            <a:picLocks noChangeAspect="1"/>
          </p:cNvPicPr>
          <p:nvPr/>
        </p:nvPicPr>
        <p:blipFill>
          <a:blip r:embed="rId3"/>
          <a:stretch>
            <a:fillRect/>
          </a:stretch>
        </p:blipFill>
        <p:spPr>
          <a:xfrm>
            <a:off x="768906" y="2927032"/>
            <a:ext cx="4006334" cy="2741176"/>
          </a:xfrm>
          <a:prstGeom prst="rect">
            <a:avLst/>
          </a:prstGeom>
        </p:spPr>
      </p:pic>
      <p:sp>
        <p:nvSpPr>
          <p:cNvPr id="5" name="Text 2"/>
          <p:cNvSpPr/>
          <p:nvPr/>
        </p:nvSpPr>
        <p:spPr>
          <a:xfrm>
            <a:off x="768906" y="5915263"/>
            <a:ext cx="2746296" cy="343257"/>
          </a:xfrm>
          <a:prstGeom prst="rect">
            <a:avLst/>
          </a:prstGeom>
          <a:noFill/>
          <a:ln/>
        </p:spPr>
        <p:txBody>
          <a:bodyPr wrap="none" lIns="0" tIns="0" rIns="0" bIns="0" rtlCol="0" anchor="t"/>
          <a:lstStyle/>
          <a:p>
            <a:pPr marL="0" indent="0" algn="l">
              <a:lnSpc>
                <a:spcPts val="2700"/>
              </a:lnSpc>
              <a:buNone/>
            </a:pPr>
            <a:r>
              <a:rPr lang="en-US" sz="2150" dirty="0">
                <a:solidFill>
                  <a:srgbClr val="3A3A3A"/>
                </a:solidFill>
                <a:latin typeface="Noto Serif Medium" pitchFamily="34" charset="0"/>
                <a:ea typeface="Noto Serif Medium" pitchFamily="34" charset="-122"/>
                <a:cs typeface="Noto Serif Medium" pitchFamily="34" charset="-120"/>
              </a:rPr>
              <a:t>DNA Structure</a:t>
            </a:r>
            <a:endParaRPr lang="en-US" sz="2150" dirty="0"/>
          </a:p>
        </p:txBody>
      </p:sp>
      <p:sp>
        <p:nvSpPr>
          <p:cNvPr id="6" name="Text 3"/>
          <p:cNvSpPr/>
          <p:nvPr/>
        </p:nvSpPr>
        <p:spPr>
          <a:xfrm>
            <a:off x="768906" y="6478191"/>
            <a:ext cx="4006334" cy="1054418"/>
          </a:xfrm>
          <a:prstGeom prst="rect">
            <a:avLst/>
          </a:prstGeom>
          <a:noFill/>
          <a:ln/>
        </p:spPr>
        <p:txBody>
          <a:bodyPr wrap="square" lIns="0" tIns="0" rIns="0" bIns="0" rtlCol="0" anchor="t"/>
          <a:lstStyle/>
          <a:p>
            <a:pPr marL="0" indent="0" algn="l">
              <a:lnSpc>
                <a:spcPts val="2750"/>
              </a:lnSpc>
              <a:buNone/>
            </a:pPr>
            <a:r>
              <a:rPr lang="en-US" sz="1700" dirty="0">
                <a:solidFill>
                  <a:srgbClr val="4C4C4C"/>
                </a:solidFill>
                <a:latin typeface="Noto Serif" pitchFamily="34" charset="0"/>
                <a:ea typeface="Noto Serif" pitchFamily="34" charset="-122"/>
                <a:cs typeface="Noto Serif" pitchFamily="34" charset="-120"/>
              </a:rPr>
              <a:t>The blueprint of life, DNA holds all genetic instructions. It forms the core of genomic study.</a:t>
            </a:r>
            <a:endParaRPr lang="en-US" sz="1700" dirty="0"/>
          </a:p>
        </p:txBody>
      </p:sp>
      <p:pic>
        <p:nvPicPr>
          <p:cNvPr id="7" name="Image 1" descr="preencoded.png"/>
          <p:cNvPicPr>
            <a:picLocks noChangeAspect="1"/>
          </p:cNvPicPr>
          <p:nvPr/>
        </p:nvPicPr>
        <p:blipFill>
          <a:blip r:embed="rId4"/>
          <a:stretch>
            <a:fillRect/>
          </a:stretch>
        </p:blipFill>
        <p:spPr>
          <a:xfrm>
            <a:off x="5318879" y="2927032"/>
            <a:ext cx="4006334" cy="2741176"/>
          </a:xfrm>
          <a:prstGeom prst="rect">
            <a:avLst/>
          </a:prstGeom>
        </p:spPr>
      </p:pic>
      <p:sp>
        <p:nvSpPr>
          <p:cNvPr id="8" name="Text 4"/>
          <p:cNvSpPr/>
          <p:nvPr/>
        </p:nvSpPr>
        <p:spPr>
          <a:xfrm>
            <a:off x="5318879" y="5915263"/>
            <a:ext cx="2746296" cy="343257"/>
          </a:xfrm>
          <a:prstGeom prst="rect">
            <a:avLst/>
          </a:prstGeom>
          <a:noFill/>
          <a:ln/>
        </p:spPr>
        <p:txBody>
          <a:bodyPr wrap="none" lIns="0" tIns="0" rIns="0" bIns="0" rtlCol="0" anchor="t"/>
          <a:lstStyle/>
          <a:p>
            <a:pPr marL="0" indent="0" algn="l">
              <a:lnSpc>
                <a:spcPts val="2700"/>
              </a:lnSpc>
              <a:buNone/>
            </a:pPr>
            <a:r>
              <a:rPr lang="en-US" sz="2150" dirty="0">
                <a:solidFill>
                  <a:srgbClr val="3A3A3A"/>
                </a:solidFill>
                <a:latin typeface="Noto Serif Medium" pitchFamily="34" charset="0"/>
                <a:ea typeface="Noto Serif Medium" pitchFamily="34" charset="-122"/>
                <a:cs typeface="Noto Serif Medium" pitchFamily="34" charset="-120"/>
              </a:rPr>
              <a:t>Genetic Variations</a:t>
            </a:r>
            <a:endParaRPr lang="en-US" sz="2150" dirty="0"/>
          </a:p>
        </p:txBody>
      </p:sp>
      <p:sp>
        <p:nvSpPr>
          <p:cNvPr id="9" name="Text 5"/>
          <p:cNvSpPr/>
          <p:nvPr/>
        </p:nvSpPr>
        <p:spPr>
          <a:xfrm>
            <a:off x="5318879" y="6478191"/>
            <a:ext cx="4006334" cy="1054418"/>
          </a:xfrm>
          <a:prstGeom prst="rect">
            <a:avLst/>
          </a:prstGeom>
          <a:noFill/>
          <a:ln/>
        </p:spPr>
        <p:txBody>
          <a:bodyPr wrap="square" lIns="0" tIns="0" rIns="0" bIns="0" rtlCol="0" anchor="t"/>
          <a:lstStyle/>
          <a:p>
            <a:pPr marL="0" indent="0" algn="l">
              <a:lnSpc>
                <a:spcPts val="2750"/>
              </a:lnSpc>
              <a:buNone/>
            </a:pPr>
            <a:r>
              <a:rPr lang="en-US" sz="1700" dirty="0">
                <a:solidFill>
                  <a:srgbClr val="4C4C4C"/>
                </a:solidFill>
                <a:latin typeface="Noto Serif" pitchFamily="34" charset="0"/>
                <a:ea typeface="Noto Serif" pitchFamily="34" charset="-122"/>
                <a:cs typeface="Noto Serif" pitchFamily="34" charset="-120"/>
              </a:rPr>
              <a:t>Differences in DNA sequences lead to unique traits. These variations are key to personalized medicine.</a:t>
            </a:r>
            <a:endParaRPr lang="en-US" sz="1700" dirty="0"/>
          </a:p>
        </p:txBody>
      </p:sp>
      <p:pic>
        <p:nvPicPr>
          <p:cNvPr id="10" name="Image 2" descr="preencoded.png"/>
          <p:cNvPicPr>
            <a:picLocks noChangeAspect="1"/>
          </p:cNvPicPr>
          <p:nvPr/>
        </p:nvPicPr>
        <p:blipFill>
          <a:blip r:embed="rId5"/>
          <a:stretch>
            <a:fillRect/>
          </a:stretch>
        </p:blipFill>
        <p:spPr>
          <a:xfrm>
            <a:off x="9868852" y="2927032"/>
            <a:ext cx="4006334" cy="2741176"/>
          </a:xfrm>
          <a:prstGeom prst="rect">
            <a:avLst/>
          </a:prstGeom>
        </p:spPr>
      </p:pic>
      <p:sp>
        <p:nvSpPr>
          <p:cNvPr id="11" name="Text 6"/>
          <p:cNvSpPr/>
          <p:nvPr/>
        </p:nvSpPr>
        <p:spPr>
          <a:xfrm>
            <a:off x="9868852" y="5915263"/>
            <a:ext cx="2746296" cy="343257"/>
          </a:xfrm>
          <a:prstGeom prst="rect">
            <a:avLst/>
          </a:prstGeom>
          <a:noFill/>
          <a:ln/>
        </p:spPr>
        <p:txBody>
          <a:bodyPr wrap="none" lIns="0" tIns="0" rIns="0" bIns="0" rtlCol="0" anchor="t"/>
          <a:lstStyle/>
          <a:p>
            <a:pPr marL="0" indent="0" algn="l">
              <a:lnSpc>
                <a:spcPts val="2700"/>
              </a:lnSpc>
              <a:buNone/>
            </a:pPr>
            <a:r>
              <a:rPr lang="en-US" sz="2150" dirty="0">
                <a:solidFill>
                  <a:srgbClr val="3A3A3A"/>
                </a:solidFill>
                <a:latin typeface="Noto Serif Medium" pitchFamily="34" charset="0"/>
                <a:ea typeface="Noto Serif Medium" pitchFamily="34" charset="-122"/>
                <a:cs typeface="Noto Serif Medium" pitchFamily="34" charset="-120"/>
              </a:rPr>
              <a:t>Epigenetic Changes</a:t>
            </a:r>
            <a:endParaRPr lang="en-US" sz="2150" dirty="0"/>
          </a:p>
        </p:txBody>
      </p:sp>
      <p:sp>
        <p:nvSpPr>
          <p:cNvPr id="12" name="Text 7"/>
          <p:cNvSpPr/>
          <p:nvPr/>
        </p:nvSpPr>
        <p:spPr>
          <a:xfrm>
            <a:off x="9868852" y="6478191"/>
            <a:ext cx="4006334" cy="1054418"/>
          </a:xfrm>
          <a:prstGeom prst="rect">
            <a:avLst/>
          </a:prstGeom>
          <a:noFill/>
          <a:ln/>
        </p:spPr>
        <p:txBody>
          <a:bodyPr wrap="square" lIns="0" tIns="0" rIns="0" bIns="0" rtlCol="0" anchor="t"/>
          <a:lstStyle/>
          <a:p>
            <a:pPr marL="0" indent="0" algn="l">
              <a:lnSpc>
                <a:spcPts val="2750"/>
              </a:lnSpc>
              <a:buNone/>
            </a:pPr>
            <a:r>
              <a:rPr lang="en-US" sz="1700" dirty="0">
                <a:solidFill>
                  <a:srgbClr val="4C4C4C"/>
                </a:solidFill>
                <a:latin typeface="Noto Serif" pitchFamily="34" charset="0"/>
                <a:ea typeface="Noto Serif" pitchFamily="34" charset="-122"/>
                <a:cs typeface="Noto Serif" pitchFamily="34" charset="-120"/>
              </a:rPr>
              <a:t>Gene expression can change without altering DNA. This adds another layer of genetic control.</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748784" y="588288"/>
            <a:ext cx="7402116" cy="668536"/>
          </a:xfrm>
          <a:prstGeom prst="rect">
            <a:avLst/>
          </a:prstGeom>
          <a:noFill/>
          <a:ln/>
        </p:spPr>
        <p:txBody>
          <a:bodyPr wrap="none" lIns="0" tIns="0" rIns="0" bIns="0" rtlCol="0" anchor="t"/>
          <a:lstStyle/>
          <a:p>
            <a:pPr marL="0" indent="0" algn="l">
              <a:lnSpc>
                <a:spcPts val="5250"/>
              </a:lnSpc>
              <a:buNone/>
            </a:pPr>
            <a:r>
              <a:rPr lang="en-US" sz="4200" dirty="0">
                <a:solidFill>
                  <a:srgbClr val="3A3A3A"/>
                </a:solidFill>
                <a:latin typeface="Noto Serif Medium" pitchFamily="34" charset="0"/>
                <a:ea typeface="Noto Serif Medium" pitchFamily="34" charset="-122"/>
                <a:cs typeface="Noto Serif Medium" pitchFamily="34" charset="-120"/>
              </a:rPr>
              <a:t>Key Techniques in Genomics</a:t>
            </a:r>
            <a:endParaRPr lang="en-US" sz="4200" dirty="0"/>
          </a:p>
        </p:txBody>
      </p:sp>
      <p:sp>
        <p:nvSpPr>
          <p:cNvPr id="4" name="Text 1"/>
          <p:cNvSpPr/>
          <p:nvPr/>
        </p:nvSpPr>
        <p:spPr>
          <a:xfrm>
            <a:off x="748784" y="1577697"/>
            <a:ext cx="9475232" cy="1026914"/>
          </a:xfrm>
          <a:prstGeom prst="rect">
            <a:avLst/>
          </a:prstGeom>
          <a:noFill/>
          <a:ln/>
        </p:spPr>
        <p:txBody>
          <a:bodyPr wrap="square" lIns="0" tIns="0" rIns="0" bIns="0" rtlCol="0" anchor="t"/>
          <a:lstStyle/>
          <a:p>
            <a:pPr marL="0" indent="0" algn="l">
              <a:lnSpc>
                <a:spcPts val="2650"/>
              </a:lnSpc>
              <a:buNone/>
            </a:pPr>
            <a:r>
              <a:rPr lang="en-US" sz="1650" dirty="0">
                <a:solidFill>
                  <a:srgbClr val="4C4C4C"/>
                </a:solidFill>
                <a:latin typeface="Noto Serif" pitchFamily="34" charset="0"/>
                <a:ea typeface="Noto Serif" pitchFamily="34" charset="-122"/>
                <a:cs typeface="Noto Serif" pitchFamily="34" charset="-120"/>
              </a:rPr>
              <a:t>Genomics uses several powerful techniques. Next-Generation Sequencing reads DNA quickly. Microarrays detect gene expression. PCR amplifies DNA for analysis. CRISPR-Cas9 edits genes precisely.</a:t>
            </a:r>
            <a:endParaRPr lang="en-US" sz="1650" dirty="0"/>
          </a:p>
        </p:txBody>
      </p:sp>
      <p:sp>
        <p:nvSpPr>
          <p:cNvPr id="7" name="Text 3"/>
          <p:cNvSpPr/>
          <p:nvPr/>
        </p:nvSpPr>
        <p:spPr>
          <a:xfrm>
            <a:off x="1443990" y="2918698"/>
            <a:ext cx="2769751" cy="334208"/>
          </a:xfrm>
          <a:prstGeom prst="rect">
            <a:avLst/>
          </a:prstGeom>
          <a:noFill/>
          <a:ln/>
        </p:spPr>
        <p:txBody>
          <a:bodyPr wrap="none" lIns="0" tIns="0" rIns="0" bIns="0" rtlCol="0" anchor="t"/>
          <a:lstStyle/>
          <a:p>
            <a:pPr marL="0" indent="0" algn="l">
              <a:lnSpc>
                <a:spcPts val="2600"/>
              </a:lnSpc>
              <a:buNone/>
            </a:pPr>
            <a:r>
              <a:rPr lang="en-US" sz="2100" dirty="0">
                <a:solidFill>
                  <a:srgbClr val="4C4C4C"/>
                </a:solidFill>
                <a:latin typeface="Noto Serif Medium" pitchFamily="34" charset="0"/>
                <a:ea typeface="Noto Serif Medium" pitchFamily="34" charset="-122"/>
                <a:cs typeface="Noto Serif Medium" pitchFamily="34" charset="-120"/>
              </a:rPr>
              <a:t>Next-Gen Sequencing</a:t>
            </a:r>
            <a:endParaRPr lang="en-US" sz="2100" dirty="0"/>
          </a:p>
        </p:txBody>
      </p:sp>
      <p:sp>
        <p:nvSpPr>
          <p:cNvPr id="8" name="Text 4"/>
          <p:cNvSpPr/>
          <p:nvPr/>
        </p:nvSpPr>
        <p:spPr>
          <a:xfrm>
            <a:off x="1443990" y="3381256"/>
            <a:ext cx="8780026" cy="342305"/>
          </a:xfrm>
          <a:prstGeom prst="rect">
            <a:avLst/>
          </a:prstGeom>
          <a:noFill/>
          <a:ln/>
        </p:spPr>
        <p:txBody>
          <a:bodyPr wrap="none" lIns="0" tIns="0" rIns="0" bIns="0" rtlCol="0" anchor="t"/>
          <a:lstStyle/>
          <a:p>
            <a:pPr marL="0" indent="0" algn="l">
              <a:lnSpc>
                <a:spcPts val="2650"/>
              </a:lnSpc>
              <a:buNone/>
            </a:pPr>
            <a:r>
              <a:rPr lang="en-US" sz="1650" dirty="0">
                <a:solidFill>
                  <a:srgbClr val="4C4C4C"/>
                </a:solidFill>
                <a:latin typeface="Noto Serif" pitchFamily="34" charset="0"/>
                <a:ea typeface="Noto Serif" pitchFamily="34" charset="-122"/>
                <a:cs typeface="Noto Serif" pitchFamily="34" charset="-120"/>
              </a:rPr>
              <a:t>Massively parallel DNA sequencing offers high throughput.</a:t>
            </a:r>
            <a:endParaRPr lang="en-US" sz="1650" dirty="0"/>
          </a:p>
        </p:txBody>
      </p:sp>
      <p:sp>
        <p:nvSpPr>
          <p:cNvPr id="11" name="Text 6"/>
          <p:cNvSpPr/>
          <p:nvPr/>
        </p:nvSpPr>
        <p:spPr>
          <a:xfrm>
            <a:off x="1443990" y="4224814"/>
            <a:ext cx="2674382" cy="334208"/>
          </a:xfrm>
          <a:prstGeom prst="rect">
            <a:avLst/>
          </a:prstGeom>
          <a:noFill/>
          <a:ln/>
        </p:spPr>
        <p:txBody>
          <a:bodyPr wrap="none" lIns="0" tIns="0" rIns="0" bIns="0" rtlCol="0" anchor="t"/>
          <a:lstStyle/>
          <a:p>
            <a:pPr marL="0" indent="0" algn="l">
              <a:lnSpc>
                <a:spcPts val="2600"/>
              </a:lnSpc>
              <a:buNone/>
            </a:pPr>
            <a:r>
              <a:rPr lang="en-US" sz="2100" dirty="0">
                <a:solidFill>
                  <a:srgbClr val="4C4C4C"/>
                </a:solidFill>
                <a:latin typeface="Noto Serif Medium" pitchFamily="34" charset="0"/>
                <a:ea typeface="Noto Serif Medium" pitchFamily="34" charset="-122"/>
                <a:cs typeface="Noto Serif Medium" pitchFamily="34" charset="-120"/>
              </a:rPr>
              <a:t>Microarrays</a:t>
            </a:r>
            <a:endParaRPr lang="en-US" sz="2100" dirty="0"/>
          </a:p>
        </p:txBody>
      </p:sp>
      <p:sp>
        <p:nvSpPr>
          <p:cNvPr id="12" name="Text 7"/>
          <p:cNvSpPr/>
          <p:nvPr/>
        </p:nvSpPr>
        <p:spPr>
          <a:xfrm>
            <a:off x="1443990" y="4687372"/>
            <a:ext cx="8780026" cy="342305"/>
          </a:xfrm>
          <a:prstGeom prst="rect">
            <a:avLst/>
          </a:prstGeom>
          <a:noFill/>
          <a:ln/>
        </p:spPr>
        <p:txBody>
          <a:bodyPr wrap="none" lIns="0" tIns="0" rIns="0" bIns="0" rtlCol="0" anchor="t"/>
          <a:lstStyle/>
          <a:p>
            <a:pPr marL="0" indent="0" algn="l">
              <a:lnSpc>
                <a:spcPts val="2650"/>
              </a:lnSpc>
              <a:buNone/>
            </a:pPr>
            <a:r>
              <a:rPr lang="en-US" sz="1650" dirty="0">
                <a:solidFill>
                  <a:srgbClr val="4C4C4C"/>
                </a:solidFill>
                <a:latin typeface="Noto Serif" pitchFamily="34" charset="0"/>
                <a:ea typeface="Noto Serif" pitchFamily="34" charset="-122"/>
                <a:cs typeface="Noto Serif" pitchFamily="34" charset="-120"/>
              </a:rPr>
              <a:t>These detect gene expression and variations efficiently.</a:t>
            </a:r>
            <a:endParaRPr lang="en-US" sz="1650" dirty="0"/>
          </a:p>
        </p:txBody>
      </p:sp>
      <p:sp>
        <p:nvSpPr>
          <p:cNvPr id="14" name="Text 9"/>
          <p:cNvSpPr/>
          <p:nvPr/>
        </p:nvSpPr>
        <p:spPr>
          <a:xfrm>
            <a:off x="1443990" y="5530929"/>
            <a:ext cx="2674382" cy="334208"/>
          </a:xfrm>
          <a:prstGeom prst="rect">
            <a:avLst/>
          </a:prstGeom>
          <a:noFill/>
          <a:ln/>
        </p:spPr>
        <p:txBody>
          <a:bodyPr wrap="none" lIns="0" tIns="0" rIns="0" bIns="0" rtlCol="0" anchor="t"/>
          <a:lstStyle/>
          <a:p>
            <a:pPr marL="0" indent="0" algn="l">
              <a:lnSpc>
                <a:spcPts val="2600"/>
              </a:lnSpc>
              <a:buNone/>
            </a:pPr>
            <a:r>
              <a:rPr lang="en-US" sz="2100" dirty="0">
                <a:solidFill>
                  <a:srgbClr val="4C4C4C"/>
                </a:solidFill>
                <a:latin typeface="Noto Serif Medium" pitchFamily="34" charset="0"/>
                <a:ea typeface="Noto Serif Medium" pitchFamily="34" charset="-122"/>
                <a:cs typeface="Noto Serif Medium" pitchFamily="34" charset="-120"/>
              </a:rPr>
              <a:t>PCR</a:t>
            </a:r>
            <a:endParaRPr lang="en-US" sz="2100" dirty="0"/>
          </a:p>
        </p:txBody>
      </p:sp>
      <p:sp>
        <p:nvSpPr>
          <p:cNvPr id="15" name="Text 10"/>
          <p:cNvSpPr/>
          <p:nvPr/>
        </p:nvSpPr>
        <p:spPr>
          <a:xfrm>
            <a:off x="1443990" y="5993487"/>
            <a:ext cx="8780026" cy="342305"/>
          </a:xfrm>
          <a:prstGeom prst="rect">
            <a:avLst/>
          </a:prstGeom>
          <a:noFill/>
          <a:ln/>
        </p:spPr>
        <p:txBody>
          <a:bodyPr wrap="none" lIns="0" tIns="0" rIns="0" bIns="0" rtlCol="0" anchor="t"/>
          <a:lstStyle/>
          <a:p>
            <a:pPr marL="0" indent="0" algn="l">
              <a:lnSpc>
                <a:spcPts val="2650"/>
              </a:lnSpc>
              <a:buNone/>
            </a:pPr>
            <a:r>
              <a:rPr lang="en-US" sz="1650" dirty="0">
                <a:solidFill>
                  <a:srgbClr val="4C4C4C"/>
                </a:solidFill>
                <a:latin typeface="Noto Serif" pitchFamily="34" charset="0"/>
                <a:ea typeface="Noto Serif" pitchFamily="34" charset="-122"/>
                <a:cs typeface="Noto Serif" pitchFamily="34" charset="-120"/>
              </a:rPr>
              <a:t>Polymerase Chain Reaction amplifies DNA for study.</a:t>
            </a:r>
            <a:endParaRPr lang="en-US" sz="1650" dirty="0"/>
          </a:p>
        </p:txBody>
      </p:sp>
      <p:sp>
        <p:nvSpPr>
          <p:cNvPr id="18" name="Text 12"/>
          <p:cNvSpPr/>
          <p:nvPr/>
        </p:nvSpPr>
        <p:spPr>
          <a:xfrm>
            <a:off x="1443990" y="6837045"/>
            <a:ext cx="2674382" cy="334208"/>
          </a:xfrm>
          <a:prstGeom prst="rect">
            <a:avLst/>
          </a:prstGeom>
          <a:noFill/>
          <a:ln/>
        </p:spPr>
        <p:txBody>
          <a:bodyPr wrap="none" lIns="0" tIns="0" rIns="0" bIns="0" rtlCol="0" anchor="t"/>
          <a:lstStyle/>
          <a:p>
            <a:pPr marL="0" indent="0" algn="l">
              <a:lnSpc>
                <a:spcPts val="2600"/>
              </a:lnSpc>
              <a:buNone/>
            </a:pPr>
            <a:r>
              <a:rPr lang="en-US" sz="2100" dirty="0">
                <a:solidFill>
                  <a:srgbClr val="4C4C4C"/>
                </a:solidFill>
                <a:latin typeface="Noto Serif Medium" pitchFamily="34" charset="0"/>
                <a:ea typeface="Noto Serif Medium" pitchFamily="34" charset="-122"/>
                <a:cs typeface="Noto Serif Medium" pitchFamily="34" charset="-120"/>
              </a:rPr>
              <a:t>CRISPR-Cas9</a:t>
            </a:r>
            <a:endParaRPr lang="en-US" sz="2100" dirty="0"/>
          </a:p>
        </p:txBody>
      </p:sp>
      <p:sp>
        <p:nvSpPr>
          <p:cNvPr id="19" name="Text 13"/>
          <p:cNvSpPr/>
          <p:nvPr/>
        </p:nvSpPr>
        <p:spPr>
          <a:xfrm>
            <a:off x="1443990" y="7299603"/>
            <a:ext cx="8780026" cy="342305"/>
          </a:xfrm>
          <a:prstGeom prst="rect">
            <a:avLst/>
          </a:prstGeom>
          <a:noFill/>
          <a:ln/>
        </p:spPr>
        <p:txBody>
          <a:bodyPr wrap="none" lIns="0" tIns="0" rIns="0" bIns="0" rtlCol="0" anchor="t"/>
          <a:lstStyle/>
          <a:p>
            <a:pPr marL="0" indent="0" algn="l">
              <a:lnSpc>
                <a:spcPts val="2650"/>
              </a:lnSpc>
              <a:buNone/>
            </a:pPr>
            <a:r>
              <a:rPr lang="en-US" sz="1650" dirty="0">
                <a:solidFill>
                  <a:srgbClr val="4C4C4C"/>
                </a:solidFill>
                <a:latin typeface="Noto Serif" pitchFamily="34" charset="0"/>
                <a:ea typeface="Noto Serif" pitchFamily="34" charset="-122"/>
                <a:cs typeface="Noto Serif" pitchFamily="34" charset="-120"/>
              </a:rPr>
              <a:t>This tool enables precise and powerful gene editing.</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630555" y="1597070"/>
            <a:ext cx="7618333" cy="562927"/>
          </a:xfrm>
          <a:prstGeom prst="rect">
            <a:avLst/>
          </a:prstGeom>
          <a:noFill/>
          <a:ln/>
        </p:spPr>
        <p:txBody>
          <a:bodyPr wrap="none" lIns="0" tIns="0" rIns="0" bIns="0" rtlCol="0" anchor="t"/>
          <a:lstStyle/>
          <a:p>
            <a:pPr marL="0" indent="0" algn="l">
              <a:lnSpc>
                <a:spcPts val="4400"/>
              </a:lnSpc>
              <a:buNone/>
            </a:pPr>
            <a:r>
              <a:rPr lang="en-US" sz="3500" dirty="0">
                <a:solidFill>
                  <a:srgbClr val="3A3A3A"/>
                </a:solidFill>
                <a:latin typeface="Noto Serif Medium" pitchFamily="34" charset="0"/>
                <a:ea typeface="Noto Serif Medium" pitchFamily="34" charset="-122"/>
                <a:cs typeface="Noto Serif Medium" pitchFamily="34" charset="-120"/>
              </a:rPr>
              <a:t>Next-Generation Sequencing (NGS)</a:t>
            </a:r>
            <a:endParaRPr lang="en-US" sz="3500" dirty="0"/>
          </a:p>
        </p:txBody>
      </p:sp>
      <p:sp>
        <p:nvSpPr>
          <p:cNvPr id="4" name="Text 1"/>
          <p:cNvSpPr/>
          <p:nvPr/>
        </p:nvSpPr>
        <p:spPr>
          <a:xfrm>
            <a:off x="630555" y="2430150"/>
            <a:ext cx="13369290" cy="576263"/>
          </a:xfrm>
          <a:prstGeom prst="rect">
            <a:avLst/>
          </a:prstGeom>
          <a:noFill/>
          <a:ln/>
        </p:spPr>
        <p:txBody>
          <a:bodyPr wrap="square" lIns="0" tIns="0" rIns="0" bIns="0" rtlCol="0" anchor="t"/>
          <a:lstStyle/>
          <a:p>
            <a:pPr marL="0" indent="0" algn="l">
              <a:lnSpc>
                <a:spcPts val="2250"/>
              </a:lnSpc>
              <a:buNone/>
            </a:pPr>
            <a:r>
              <a:rPr lang="en-US" sz="1400" dirty="0">
                <a:solidFill>
                  <a:srgbClr val="4C4C4C"/>
                </a:solidFill>
                <a:latin typeface="Noto Serif" pitchFamily="34" charset="0"/>
                <a:ea typeface="Noto Serif" pitchFamily="34" charset="-122"/>
                <a:cs typeface="Noto Serif" pitchFamily="34" charset="-120"/>
              </a:rPr>
              <a:t>NGS uses platforms like Illumina and PacBio. It enables whole-genome sequencing (WGS). Whole-exome sequencing (WES) targets protein-coding regions. Targeted gene panels focus on specific diseases. RNA sequencing (RNA-Seq) analyzes gene activity.</a:t>
            </a:r>
            <a:endParaRPr lang="en-US" sz="1400" dirty="0"/>
          </a:p>
        </p:txBody>
      </p:sp>
      <p:sp>
        <p:nvSpPr>
          <p:cNvPr id="5" name="Shape 2"/>
          <p:cNvSpPr/>
          <p:nvPr/>
        </p:nvSpPr>
        <p:spPr>
          <a:xfrm>
            <a:off x="630555" y="4895577"/>
            <a:ext cx="13369290" cy="22860"/>
          </a:xfrm>
          <a:prstGeom prst="roundRect">
            <a:avLst>
              <a:gd name="adj" fmla="val 331025"/>
            </a:avLst>
          </a:prstGeom>
          <a:solidFill>
            <a:srgbClr val="000000">
              <a:alpha val="8000"/>
            </a:srgbClr>
          </a:solidFill>
          <a:ln/>
        </p:spPr>
        <p:txBody>
          <a:bodyPr/>
          <a:lstStyle/>
          <a:p>
            <a:endParaRPr lang="en-GB"/>
          </a:p>
        </p:txBody>
      </p:sp>
      <p:sp>
        <p:nvSpPr>
          <p:cNvPr id="6" name="Shape 3"/>
          <p:cNvSpPr/>
          <p:nvPr/>
        </p:nvSpPr>
        <p:spPr>
          <a:xfrm>
            <a:off x="3225403" y="4355153"/>
            <a:ext cx="22860" cy="540425"/>
          </a:xfrm>
          <a:prstGeom prst="roundRect">
            <a:avLst>
              <a:gd name="adj" fmla="val 331025"/>
            </a:avLst>
          </a:prstGeom>
          <a:solidFill>
            <a:srgbClr val="CCC4B8"/>
          </a:solidFill>
          <a:ln/>
        </p:spPr>
        <p:txBody>
          <a:bodyPr/>
          <a:lstStyle/>
          <a:p>
            <a:endParaRPr lang="en-GB"/>
          </a:p>
        </p:txBody>
      </p:sp>
      <p:sp>
        <p:nvSpPr>
          <p:cNvPr id="7" name="Shape 4"/>
          <p:cNvSpPr/>
          <p:nvPr/>
        </p:nvSpPr>
        <p:spPr>
          <a:xfrm>
            <a:off x="3034189" y="4692933"/>
            <a:ext cx="405289" cy="405289"/>
          </a:xfrm>
          <a:prstGeom prst="roundRect">
            <a:avLst>
              <a:gd name="adj" fmla="val 18671"/>
            </a:avLst>
          </a:prstGeom>
          <a:solidFill>
            <a:srgbClr val="000000"/>
          </a:solidFill>
          <a:ln w="7620">
            <a:solidFill>
              <a:srgbClr val="CCC4B8"/>
            </a:solidFill>
            <a:prstDash val="solid"/>
          </a:ln>
          <a:effectLst>
            <a:outerShdw dist="16510" dir="2700000" algn="bl" rotWithShape="0">
              <a:srgbClr val="CCC4B8">
                <a:alpha val="100000"/>
              </a:srgbClr>
            </a:outerShdw>
          </a:effectLst>
        </p:spPr>
        <p:txBody>
          <a:bodyPr/>
          <a:lstStyle/>
          <a:p>
            <a:endParaRPr lang="en-GB"/>
          </a:p>
        </p:txBody>
      </p:sp>
      <p:sp>
        <p:nvSpPr>
          <p:cNvPr id="8" name="Text 5"/>
          <p:cNvSpPr/>
          <p:nvPr/>
        </p:nvSpPr>
        <p:spPr>
          <a:xfrm>
            <a:off x="3101757" y="4726687"/>
            <a:ext cx="270153" cy="337780"/>
          </a:xfrm>
          <a:prstGeom prst="rect">
            <a:avLst/>
          </a:prstGeom>
          <a:noFill/>
          <a:ln/>
        </p:spPr>
        <p:txBody>
          <a:bodyPr wrap="none" lIns="0" tIns="0" rIns="0" bIns="0" rtlCol="0" anchor="t"/>
          <a:lstStyle/>
          <a:p>
            <a:pPr marL="0" indent="0" algn="ctr">
              <a:lnSpc>
                <a:spcPts val="2100"/>
              </a:lnSpc>
              <a:buNone/>
            </a:pPr>
            <a:r>
              <a:rPr lang="en-US" sz="2100" dirty="0">
                <a:solidFill>
                  <a:srgbClr val="000000"/>
                </a:solidFill>
                <a:latin typeface="Noto Serif Medium" pitchFamily="34" charset="0"/>
                <a:ea typeface="Noto Serif Medium" pitchFamily="34" charset="-122"/>
                <a:cs typeface="Noto Serif Medium" pitchFamily="34" charset="-120"/>
              </a:rPr>
              <a:t>1</a:t>
            </a:r>
            <a:endParaRPr lang="en-US" sz="2100" dirty="0"/>
          </a:p>
        </p:txBody>
      </p:sp>
      <p:sp>
        <p:nvSpPr>
          <p:cNvPr id="9" name="Text 6"/>
          <p:cNvSpPr/>
          <p:nvPr/>
        </p:nvSpPr>
        <p:spPr>
          <a:xfrm>
            <a:off x="1737122" y="3209057"/>
            <a:ext cx="2999422" cy="281583"/>
          </a:xfrm>
          <a:prstGeom prst="rect">
            <a:avLst/>
          </a:prstGeom>
          <a:noFill/>
          <a:ln/>
        </p:spPr>
        <p:txBody>
          <a:bodyPr wrap="none" lIns="0" tIns="0" rIns="0" bIns="0" rtlCol="0" anchor="t"/>
          <a:lstStyle/>
          <a:p>
            <a:pPr marL="0" indent="0" algn="ctr">
              <a:lnSpc>
                <a:spcPts val="2200"/>
              </a:lnSpc>
              <a:buNone/>
            </a:pPr>
            <a:r>
              <a:rPr lang="en-US" sz="1750" dirty="0">
                <a:solidFill>
                  <a:srgbClr val="4C4C4C"/>
                </a:solidFill>
                <a:latin typeface="Noto Serif Medium" pitchFamily="34" charset="0"/>
                <a:ea typeface="Noto Serif Medium" pitchFamily="34" charset="-122"/>
                <a:cs typeface="Noto Serif Medium" pitchFamily="34" charset="-120"/>
              </a:rPr>
              <a:t>Whole-Genome Sequencing</a:t>
            </a:r>
            <a:endParaRPr lang="en-US" sz="1750" dirty="0"/>
          </a:p>
        </p:txBody>
      </p:sp>
      <p:sp>
        <p:nvSpPr>
          <p:cNvPr id="10" name="Text 7"/>
          <p:cNvSpPr/>
          <p:nvPr/>
        </p:nvSpPr>
        <p:spPr>
          <a:xfrm>
            <a:off x="810697" y="3598629"/>
            <a:ext cx="4852273" cy="576263"/>
          </a:xfrm>
          <a:prstGeom prst="rect">
            <a:avLst/>
          </a:prstGeom>
          <a:noFill/>
          <a:ln/>
        </p:spPr>
        <p:txBody>
          <a:bodyPr wrap="square" lIns="0" tIns="0" rIns="0" bIns="0" rtlCol="0" anchor="t"/>
          <a:lstStyle/>
          <a:p>
            <a:pPr marL="0" indent="0" algn="ctr">
              <a:lnSpc>
                <a:spcPts val="2250"/>
              </a:lnSpc>
              <a:buNone/>
            </a:pPr>
            <a:r>
              <a:rPr lang="en-US" sz="1400" dirty="0">
                <a:solidFill>
                  <a:srgbClr val="4C4C4C"/>
                </a:solidFill>
                <a:latin typeface="Noto Serif" pitchFamily="34" charset="0"/>
                <a:ea typeface="Noto Serif" pitchFamily="34" charset="-122"/>
                <a:cs typeface="Noto Serif" pitchFamily="34" charset="-120"/>
              </a:rPr>
              <a:t>Sequencing an individual's entire genome for comprehensive insights.</a:t>
            </a:r>
            <a:endParaRPr lang="en-US" sz="1400" dirty="0"/>
          </a:p>
        </p:txBody>
      </p:sp>
      <p:sp>
        <p:nvSpPr>
          <p:cNvPr id="11" name="Shape 8"/>
          <p:cNvSpPr/>
          <p:nvPr/>
        </p:nvSpPr>
        <p:spPr>
          <a:xfrm>
            <a:off x="5944195" y="4895577"/>
            <a:ext cx="22860" cy="540425"/>
          </a:xfrm>
          <a:prstGeom prst="roundRect">
            <a:avLst>
              <a:gd name="adj" fmla="val 331025"/>
            </a:avLst>
          </a:prstGeom>
          <a:solidFill>
            <a:srgbClr val="CCC4B8"/>
          </a:solidFill>
          <a:ln/>
        </p:spPr>
        <p:txBody>
          <a:bodyPr/>
          <a:lstStyle/>
          <a:p>
            <a:endParaRPr lang="en-GB"/>
          </a:p>
        </p:txBody>
      </p:sp>
      <p:sp>
        <p:nvSpPr>
          <p:cNvPr id="12" name="Shape 9"/>
          <p:cNvSpPr/>
          <p:nvPr/>
        </p:nvSpPr>
        <p:spPr>
          <a:xfrm>
            <a:off x="5752981" y="4692933"/>
            <a:ext cx="405289" cy="405289"/>
          </a:xfrm>
          <a:prstGeom prst="roundRect">
            <a:avLst>
              <a:gd name="adj" fmla="val 18671"/>
            </a:avLst>
          </a:prstGeom>
          <a:solidFill>
            <a:srgbClr val="000000"/>
          </a:solidFill>
          <a:ln w="7620">
            <a:solidFill>
              <a:srgbClr val="CCC4B8"/>
            </a:solidFill>
            <a:prstDash val="solid"/>
          </a:ln>
          <a:effectLst>
            <a:outerShdw dist="16510" dir="2700000" algn="bl" rotWithShape="0">
              <a:srgbClr val="CCC4B8">
                <a:alpha val="100000"/>
              </a:srgbClr>
            </a:outerShdw>
          </a:effectLst>
        </p:spPr>
        <p:txBody>
          <a:bodyPr/>
          <a:lstStyle/>
          <a:p>
            <a:endParaRPr lang="en-GB"/>
          </a:p>
        </p:txBody>
      </p:sp>
      <p:sp>
        <p:nvSpPr>
          <p:cNvPr id="13" name="Text 10"/>
          <p:cNvSpPr/>
          <p:nvPr/>
        </p:nvSpPr>
        <p:spPr>
          <a:xfrm>
            <a:off x="5820549" y="4726687"/>
            <a:ext cx="270153" cy="337780"/>
          </a:xfrm>
          <a:prstGeom prst="rect">
            <a:avLst/>
          </a:prstGeom>
          <a:noFill/>
          <a:ln/>
        </p:spPr>
        <p:txBody>
          <a:bodyPr wrap="none" lIns="0" tIns="0" rIns="0" bIns="0" rtlCol="0" anchor="t"/>
          <a:lstStyle/>
          <a:p>
            <a:pPr marL="0" indent="0" algn="ctr">
              <a:lnSpc>
                <a:spcPts val="2100"/>
              </a:lnSpc>
              <a:buNone/>
            </a:pPr>
            <a:r>
              <a:rPr lang="en-US" sz="2100" dirty="0">
                <a:solidFill>
                  <a:srgbClr val="000000"/>
                </a:solidFill>
                <a:latin typeface="Noto Serif Medium" pitchFamily="34" charset="0"/>
                <a:ea typeface="Noto Serif Medium" pitchFamily="34" charset="-122"/>
                <a:cs typeface="Noto Serif Medium" pitchFamily="34" charset="-120"/>
              </a:rPr>
              <a:t>2</a:t>
            </a:r>
            <a:endParaRPr lang="en-US" sz="2100" dirty="0"/>
          </a:p>
        </p:txBody>
      </p:sp>
      <p:sp>
        <p:nvSpPr>
          <p:cNvPr id="14" name="Text 11"/>
          <p:cNvSpPr/>
          <p:nvPr/>
        </p:nvSpPr>
        <p:spPr>
          <a:xfrm>
            <a:off x="4534376" y="5616263"/>
            <a:ext cx="2842498" cy="281583"/>
          </a:xfrm>
          <a:prstGeom prst="rect">
            <a:avLst/>
          </a:prstGeom>
          <a:noFill/>
          <a:ln/>
        </p:spPr>
        <p:txBody>
          <a:bodyPr wrap="none" lIns="0" tIns="0" rIns="0" bIns="0" rtlCol="0" anchor="t"/>
          <a:lstStyle/>
          <a:p>
            <a:pPr marL="0" indent="0" algn="ctr">
              <a:lnSpc>
                <a:spcPts val="2200"/>
              </a:lnSpc>
              <a:buNone/>
            </a:pPr>
            <a:r>
              <a:rPr lang="en-US" sz="1750" dirty="0">
                <a:solidFill>
                  <a:srgbClr val="4C4C4C"/>
                </a:solidFill>
                <a:latin typeface="Noto Serif Medium" pitchFamily="34" charset="0"/>
                <a:ea typeface="Noto Serif Medium" pitchFamily="34" charset="-122"/>
                <a:cs typeface="Noto Serif Medium" pitchFamily="34" charset="-120"/>
              </a:rPr>
              <a:t>Whole-Exome Sequencing</a:t>
            </a:r>
            <a:endParaRPr lang="en-US" sz="1750" dirty="0"/>
          </a:p>
        </p:txBody>
      </p:sp>
      <p:sp>
        <p:nvSpPr>
          <p:cNvPr id="15" name="Text 12"/>
          <p:cNvSpPr/>
          <p:nvPr/>
        </p:nvSpPr>
        <p:spPr>
          <a:xfrm>
            <a:off x="3529489" y="6005835"/>
            <a:ext cx="4852392" cy="576263"/>
          </a:xfrm>
          <a:prstGeom prst="rect">
            <a:avLst/>
          </a:prstGeom>
          <a:noFill/>
          <a:ln/>
        </p:spPr>
        <p:txBody>
          <a:bodyPr wrap="square" lIns="0" tIns="0" rIns="0" bIns="0" rtlCol="0" anchor="t"/>
          <a:lstStyle/>
          <a:p>
            <a:pPr marL="0" indent="0" algn="ctr">
              <a:lnSpc>
                <a:spcPts val="2250"/>
              </a:lnSpc>
              <a:buNone/>
            </a:pPr>
            <a:r>
              <a:rPr lang="en-US" sz="1400" dirty="0">
                <a:solidFill>
                  <a:srgbClr val="4C4C4C"/>
                </a:solidFill>
                <a:latin typeface="Noto Serif" pitchFamily="34" charset="0"/>
                <a:ea typeface="Noto Serif" pitchFamily="34" charset="-122"/>
                <a:cs typeface="Noto Serif" pitchFamily="34" charset="-120"/>
              </a:rPr>
              <a:t>Focuses on protein-coding regions, which cause most genetic diseases.</a:t>
            </a:r>
            <a:endParaRPr lang="en-US" sz="1400" dirty="0"/>
          </a:p>
        </p:txBody>
      </p:sp>
      <p:sp>
        <p:nvSpPr>
          <p:cNvPr id="16" name="Shape 13"/>
          <p:cNvSpPr/>
          <p:nvPr/>
        </p:nvSpPr>
        <p:spPr>
          <a:xfrm>
            <a:off x="8663107" y="4355153"/>
            <a:ext cx="22860" cy="540425"/>
          </a:xfrm>
          <a:prstGeom prst="roundRect">
            <a:avLst>
              <a:gd name="adj" fmla="val 331025"/>
            </a:avLst>
          </a:prstGeom>
          <a:solidFill>
            <a:srgbClr val="CCC4B8"/>
          </a:solidFill>
          <a:ln/>
        </p:spPr>
        <p:txBody>
          <a:bodyPr/>
          <a:lstStyle/>
          <a:p>
            <a:endParaRPr lang="en-GB"/>
          </a:p>
        </p:txBody>
      </p:sp>
      <p:sp>
        <p:nvSpPr>
          <p:cNvPr id="17" name="Shape 14"/>
          <p:cNvSpPr/>
          <p:nvPr/>
        </p:nvSpPr>
        <p:spPr>
          <a:xfrm>
            <a:off x="8471892" y="4692933"/>
            <a:ext cx="405289" cy="405289"/>
          </a:xfrm>
          <a:prstGeom prst="roundRect">
            <a:avLst>
              <a:gd name="adj" fmla="val 18671"/>
            </a:avLst>
          </a:prstGeom>
          <a:solidFill>
            <a:srgbClr val="000000"/>
          </a:solidFill>
          <a:ln w="7620">
            <a:solidFill>
              <a:srgbClr val="CCC4B8"/>
            </a:solidFill>
            <a:prstDash val="solid"/>
          </a:ln>
          <a:effectLst>
            <a:outerShdw dist="16510" dir="2700000" algn="bl" rotWithShape="0">
              <a:srgbClr val="CCC4B8">
                <a:alpha val="100000"/>
              </a:srgbClr>
            </a:outerShdw>
          </a:effectLst>
        </p:spPr>
        <p:txBody>
          <a:bodyPr/>
          <a:lstStyle/>
          <a:p>
            <a:endParaRPr lang="en-GB"/>
          </a:p>
        </p:txBody>
      </p:sp>
      <p:pic>
        <p:nvPicPr>
          <p:cNvPr id="18" name="Image 1" descr="preencoded.png"/>
          <p:cNvPicPr>
            <a:picLocks noChangeAspect="1"/>
          </p:cNvPicPr>
          <p:nvPr/>
        </p:nvPicPr>
        <p:blipFill>
          <a:blip r:embed="rId3"/>
          <a:stretch>
            <a:fillRect/>
          </a:stretch>
        </p:blipFill>
        <p:spPr>
          <a:xfrm>
            <a:off x="8539460" y="4726687"/>
            <a:ext cx="270153" cy="337780"/>
          </a:xfrm>
          <a:prstGeom prst="rect">
            <a:avLst/>
          </a:prstGeom>
        </p:spPr>
      </p:pic>
      <p:sp>
        <p:nvSpPr>
          <p:cNvPr id="19" name="Text 15"/>
          <p:cNvSpPr/>
          <p:nvPr/>
        </p:nvSpPr>
        <p:spPr>
          <a:xfrm>
            <a:off x="7534751" y="3209057"/>
            <a:ext cx="2279690" cy="281583"/>
          </a:xfrm>
          <a:prstGeom prst="rect">
            <a:avLst/>
          </a:prstGeom>
          <a:noFill/>
          <a:ln/>
        </p:spPr>
        <p:txBody>
          <a:bodyPr wrap="none" lIns="0" tIns="0" rIns="0" bIns="0" rtlCol="0" anchor="t"/>
          <a:lstStyle/>
          <a:p>
            <a:pPr marL="0" indent="0" algn="ctr">
              <a:lnSpc>
                <a:spcPts val="2200"/>
              </a:lnSpc>
              <a:buNone/>
            </a:pPr>
            <a:r>
              <a:rPr lang="en-US" sz="1750" dirty="0">
                <a:solidFill>
                  <a:srgbClr val="4C4C4C"/>
                </a:solidFill>
                <a:latin typeface="Noto Serif Medium" pitchFamily="34" charset="0"/>
                <a:ea typeface="Noto Serif Medium" pitchFamily="34" charset="-122"/>
                <a:cs typeface="Noto Serif Medium" pitchFamily="34" charset="-120"/>
              </a:rPr>
              <a:t>Targeted Sequencing</a:t>
            </a:r>
            <a:endParaRPr lang="en-US" sz="1750" dirty="0"/>
          </a:p>
        </p:txBody>
      </p:sp>
      <p:sp>
        <p:nvSpPr>
          <p:cNvPr id="20" name="Text 16"/>
          <p:cNvSpPr/>
          <p:nvPr/>
        </p:nvSpPr>
        <p:spPr>
          <a:xfrm>
            <a:off x="6248400" y="3598629"/>
            <a:ext cx="4852392" cy="576263"/>
          </a:xfrm>
          <a:prstGeom prst="rect">
            <a:avLst/>
          </a:prstGeom>
          <a:noFill/>
          <a:ln/>
        </p:spPr>
        <p:txBody>
          <a:bodyPr wrap="square" lIns="0" tIns="0" rIns="0" bIns="0" rtlCol="0" anchor="t"/>
          <a:lstStyle/>
          <a:p>
            <a:pPr marL="0" indent="0" algn="ctr">
              <a:lnSpc>
                <a:spcPts val="2250"/>
              </a:lnSpc>
              <a:buNone/>
            </a:pPr>
            <a:r>
              <a:rPr lang="en-US" sz="1400" dirty="0">
                <a:solidFill>
                  <a:srgbClr val="4C4C4C"/>
                </a:solidFill>
                <a:latin typeface="Noto Serif" pitchFamily="34" charset="0"/>
                <a:ea typeface="Noto Serif" pitchFamily="34" charset="-122"/>
                <a:cs typeface="Noto Serif" pitchFamily="34" charset="-120"/>
              </a:rPr>
              <a:t>Analyzes specific genes or regions related to particular diseases.</a:t>
            </a:r>
            <a:endParaRPr lang="en-US" sz="1400" dirty="0"/>
          </a:p>
        </p:txBody>
      </p:sp>
      <p:sp>
        <p:nvSpPr>
          <p:cNvPr id="21" name="Shape 17"/>
          <p:cNvSpPr/>
          <p:nvPr/>
        </p:nvSpPr>
        <p:spPr>
          <a:xfrm>
            <a:off x="11382018" y="4895577"/>
            <a:ext cx="22860" cy="540425"/>
          </a:xfrm>
          <a:prstGeom prst="roundRect">
            <a:avLst>
              <a:gd name="adj" fmla="val 331025"/>
            </a:avLst>
          </a:prstGeom>
          <a:solidFill>
            <a:srgbClr val="CCC4B8"/>
          </a:solidFill>
          <a:ln/>
        </p:spPr>
        <p:txBody>
          <a:bodyPr/>
          <a:lstStyle/>
          <a:p>
            <a:endParaRPr lang="en-GB"/>
          </a:p>
        </p:txBody>
      </p:sp>
      <p:sp>
        <p:nvSpPr>
          <p:cNvPr id="22" name="Shape 18"/>
          <p:cNvSpPr/>
          <p:nvPr/>
        </p:nvSpPr>
        <p:spPr>
          <a:xfrm>
            <a:off x="11190803" y="4692933"/>
            <a:ext cx="405289" cy="405289"/>
          </a:xfrm>
          <a:prstGeom prst="roundRect">
            <a:avLst>
              <a:gd name="adj" fmla="val 18671"/>
            </a:avLst>
          </a:prstGeom>
          <a:solidFill>
            <a:srgbClr val="000000"/>
          </a:solidFill>
          <a:ln w="7620">
            <a:solidFill>
              <a:srgbClr val="CCC4B8"/>
            </a:solidFill>
            <a:prstDash val="solid"/>
          </a:ln>
          <a:effectLst>
            <a:outerShdw dist="16510" dir="2700000" algn="bl" rotWithShape="0">
              <a:srgbClr val="CCC4B8">
                <a:alpha val="100000"/>
              </a:srgbClr>
            </a:outerShdw>
          </a:effectLst>
        </p:spPr>
        <p:txBody>
          <a:bodyPr/>
          <a:lstStyle/>
          <a:p>
            <a:endParaRPr lang="en-GB"/>
          </a:p>
        </p:txBody>
      </p:sp>
      <p:pic>
        <p:nvPicPr>
          <p:cNvPr id="23" name="Image 2" descr="preencoded.png"/>
          <p:cNvPicPr>
            <a:picLocks noChangeAspect="1"/>
          </p:cNvPicPr>
          <p:nvPr/>
        </p:nvPicPr>
        <p:blipFill>
          <a:blip r:embed="rId4"/>
          <a:stretch>
            <a:fillRect/>
          </a:stretch>
        </p:blipFill>
        <p:spPr>
          <a:xfrm>
            <a:off x="11258371" y="4726687"/>
            <a:ext cx="270153" cy="337780"/>
          </a:xfrm>
          <a:prstGeom prst="rect">
            <a:avLst/>
          </a:prstGeom>
        </p:spPr>
      </p:pic>
      <p:sp>
        <p:nvSpPr>
          <p:cNvPr id="24" name="Text 19"/>
          <p:cNvSpPr/>
          <p:nvPr/>
        </p:nvSpPr>
        <p:spPr>
          <a:xfrm>
            <a:off x="10267474" y="5616263"/>
            <a:ext cx="2252067" cy="281583"/>
          </a:xfrm>
          <a:prstGeom prst="rect">
            <a:avLst/>
          </a:prstGeom>
          <a:noFill/>
          <a:ln/>
        </p:spPr>
        <p:txBody>
          <a:bodyPr wrap="none" lIns="0" tIns="0" rIns="0" bIns="0" rtlCol="0" anchor="t"/>
          <a:lstStyle/>
          <a:p>
            <a:pPr marL="0" indent="0" algn="ctr">
              <a:lnSpc>
                <a:spcPts val="2200"/>
              </a:lnSpc>
              <a:buNone/>
            </a:pPr>
            <a:r>
              <a:rPr lang="en-US" sz="1750" dirty="0">
                <a:solidFill>
                  <a:srgbClr val="4C4C4C"/>
                </a:solidFill>
                <a:latin typeface="Noto Serif Medium" pitchFamily="34" charset="0"/>
                <a:ea typeface="Noto Serif Medium" pitchFamily="34" charset="-122"/>
                <a:cs typeface="Noto Serif Medium" pitchFamily="34" charset="-120"/>
              </a:rPr>
              <a:t>RNA Sequencing</a:t>
            </a:r>
            <a:endParaRPr lang="en-US" sz="1750" dirty="0"/>
          </a:p>
        </p:txBody>
      </p:sp>
      <p:sp>
        <p:nvSpPr>
          <p:cNvPr id="25" name="Text 20"/>
          <p:cNvSpPr/>
          <p:nvPr/>
        </p:nvSpPr>
        <p:spPr>
          <a:xfrm>
            <a:off x="8967311" y="6005835"/>
            <a:ext cx="4852392" cy="576263"/>
          </a:xfrm>
          <a:prstGeom prst="rect">
            <a:avLst/>
          </a:prstGeom>
          <a:noFill/>
          <a:ln/>
        </p:spPr>
        <p:txBody>
          <a:bodyPr wrap="square" lIns="0" tIns="0" rIns="0" bIns="0" rtlCol="0" anchor="t"/>
          <a:lstStyle/>
          <a:p>
            <a:pPr marL="0" indent="0" algn="ctr">
              <a:lnSpc>
                <a:spcPts val="2250"/>
              </a:lnSpc>
              <a:buNone/>
            </a:pPr>
            <a:r>
              <a:rPr lang="en-US" sz="1400" dirty="0">
                <a:solidFill>
                  <a:srgbClr val="4C4C4C"/>
                </a:solidFill>
                <a:latin typeface="Noto Serif" pitchFamily="34" charset="0"/>
                <a:ea typeface="Noto Serif" pitchFamily="34" charset="-122"/>
                <a:cs typeface="Noto Serif" pitchFamily="34" charset="-120"/>
              </a:rPr>
              <a:t>Measures gene expression levels and identifies RNA variants.</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14018" y="723305"/>
            <a:ext cx="5100876" cy="637580"/>
          </a:xfrm>
          <a:prstGeom prst="rect">
            <a:avLst/>
          </a:prstGeom>
          <a:noFill/>
          <a:ln/>
        </p:spPr>
        <p:txBody>
          <a:bodyPr wrap="none" lIns="0" tIns="0" rIns="0" bIns="0" rtlCol="0" anchor="t"/>
          <a:lstStyle/>
          <a:p>
            <a:pPr marL="0" indent="0" algn="l">
              <a:lnSpc>
                <a:spcPts val="5000"/>
              </a:lnSpc>
              <a:buNone/>
            </a:pPr>
            <a:r>
              <a:rPr lang="en-US" sz="4000" dirty="0">
                <a:solidFill>
                  <a:srgbClr val="3A3A3A"/>
                </a:solidFill>
                <a:latin typeface="Noto Serif Medium" pitchFamily="34" charset="0"/>
                <a:ea typeface="Noto Serif Medium" pitchFamily="34" charset="-122"/>
                <a:cs typeface="Noto Serif Medium" pitchFamily="34" charset="-120"/>
              </a:rPr>
              <a:t>Microarrays</a:t>
            </a:r>
            <a:endParaRPr lang="en-US" sz="4000" dirty="0"/>
          </a:p>
        </p:txBody>
      </p:sp>
      <p:sp>
        <p:nvSpPr>
          <p:cNvPr id="3" name="Text 1"/>
          <p:cNvSpPr/>
          <p:nvPr/>
        </p:nvSpPr>
        <p:spPr>
          <a:xfrm>
            <a:off x="714018" y="1768912"/>
            <a:ext cx="13202364" cy="652939"/>
          </a:xfrm>
          <a:prstGeom prst="rect">
            <a:avLst/>
          </a:prstGeom>
          <a:noFill/>
          <a:ln/>
        </p:spPr>
        <p:txBody>
          <a:bodyPr wrap="square" lIns="0" tIns="0" rIns="0" bIns="0" rtlCol="0" anchor="t"/>
          <a:lstStyle/>
          <a:p>
            <a:pPr marL="0" indent="0" algn="l">
              <a:lnSpc>
                <a:spcPts val="2550"/>
              </a:lnSpc>
              <a:buNone/>
            </a:pPr>
            <a:r>
              <a:rPr lang="en-US" sz="1600" dirty="0">
                <a:solidFill>
                  <a:srgbClr val="4C4C4C"/>
                </a:solidFill>
                <a:latin typeface="Noto Serif" pitchFamily="34" charset="0"/>
                <a:ea typeface="Noto Serif" pitchFamily="34" charset="-122"/>
                <a:cs typeface="Noto Serif" pitchFamily="34" charset="-120"/>
              </a:rPr>
              <a:t>Microarrays measure gene expression across the genome. They detect single nucleotide polymorphisms (SNPs). Applications include cancer subtyping and drug response prediction. Limitations include lower sensitivity compared to NGS. They are also probe-dependent.</a:t>
            </a:r>
            <a:endParaRPr lang="en-US" sz="1600" dirty="0"/>
          </a:p>
        </p:txBody>
      </p:sp>
      <p:pic>
        <p:nvPicPr>
          <p:cNvPr id="4" name="Image 0" descr="preencoded.png"/>
          <p:cNvPicPr>
            <a:picLocks noChangeAspect="1"/>
          </p:cNvPicPr>
          <p:nvPr/>
        </p:nvPicPr>
        <p:blipFill>
          <a:blip r:embed="rId3"/>
          <a:stretch>
            <a:fillRect/>
          </a:stretch>
        </p:blipFill>
        <p:spPr>
          <a:xfrm>
            <a:off x="3197662" y="2651284"/>
            <a:ext cx="1633776" cy="1175504"/>
          </a:xfrm>
          <a:prstGeom prst="rect">
            <a:avLst/>
          </a:prstGeom>
        </p:spPr>
      </p:pic>
      <p:pic>
        <p:nvPicPr>
          <p:cNvPr id="5" name="Image 1" descr="preencoded.png"/>
          <p:cNvPicPr>
            <a:picLocks noChangeAspect="1"/>
          </p:cNvPicPr>
          <p:nvPr/>
        </p:nvPicPr>
        <p:blipFill>
          <a:blip r:embed="rId4"/>
          <a:stretch>
            <a:fillRect/>
          </a:stretch>
        </p:blipFill>
        <p:spPr>
          <a:xfrm>
            <a:off x="3871079" y="3205401"/>
            <a:ext cx="286822" cy="358616"/>
          </a:xfrm>
          <a:prstGeom prst="rect">
            <a:avLst/>
          </a:prstGeom>
        </p:spPr>
      </p:pic>
      <p:sp>
        <p:nvSpPr>
          <p:cNvPr id="6" name="Text 2"/>
          <p:cNvSpPr/>
          <p:nvPr/>
        </p:nvSpPr>
        <p:spPr>
          <a:xfrm>
            <a:off x="5035391" y="2855238"/>
            <a:ext cx="2550438" cy="318730"/>
          </a:xfrm>
          <a:prstGeom prst="rect">
            <a:avLst/>
          </a:prstGeom>
          <a:noFill/>
          <a:ln/>
        </p:spPr>
        <p:txBody>
          <a:bodyPr wrap="none" lIns="0" tIns="0" rIns="0" bIns="0" rtlCol="0" anchor="t"/>
          <a:lstStyle/>
          <a:p>
            <a:pPr marL="0" indent="0" algn="l">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Gene Expression</a:t>
            </a:r>
            <a:endParaRPr lang="en-US" sz="2000" dirty="0"/>
          </a:p>
        </p:txBody>
      </p:sp>
      <p:sp>
        <p:nvSpPr>
          <p:cNvPr id="7" name="Text 3"/>
          <p:cNvSpPr/>
          <p:nvPr/>
        </p:nvSpPr>
        <p:spPr>
          <a:xfrm>
            <a:off x="5035391" y="3296364"/>
            <a:ext cx="5344478" cy="326469"/>
          </a:xfrm>
          <a:prstGeom prst="rect">
            <a:avLst/>
          </a:prstGeom>
          <a:noFill/>
          <a:ln/>
        </p:spPr>
        <p:txBody>
          <a:bodyPr wrap="none" lIns="0" tIns="0" rIns="0" bIns="0" rtlCol="0" anchor="t"/>
          <a:lstStyle/>
          <a:p>
            <a:pPr marL="0" indent="0" algn="l">
              <a:lnSpc>
                <a:spcPts val="2550"/>
              </a:lnSpc>
              <a:buNone/>
            </a:pPr>
            <a:r>
              <a:rPr lang="en-US" sz="1600" dirty="0">
                <a:solidFill>
                  <a:srgbClr val="4C4C4C"/>
                </a:solidFill>
                <a:latin typeface="Noto Serif" pitchFamily="34" charset="0"/>
                <a:ea typeface="Noto Serif" pitchFamily="34" charset="-122"/>
                <a:cs typeface="Noto Serif" pitchFamily="34" charset="-120"/>
              </a:rPr>
              <a:t>Measure activity of thousands of genes simultaneously.</a:t>
            </a:r>
            <a:endParaRPr lang="en-US" sz="1600" dirty="0"/>
          </a:p>
        </p:txBody>
      </p:sp>
      <p:sp>
        <p:nvSpPr>
          <p:cNvPr id="8" name="Shape 4"/>
          <p:cNvSpPr/>
          <p:nvPr/>
        </p:nvSpPr>
        <p:spPr>
          <a:xfrm>
            <a:off x="4882396" y="3842742"/>
            <a:ext cx="8983028" cy="11430"/>
          </a:xfrm>
          <a:prstGeom prst="roundRect">
            <a:avLst>
              <a:gd name="adj" fmla="val 749738"/>
            </a:avLst>
          </a:prstGeom>
          <a:solidFill>
            <a:srgbClr val="E6DED2"/>
          </a:solidFill>
          <a:ln/>
        </p:spPr>
        <p:txBody>
          <a:bodyPr/>
          <a:lstStyle/>
          <a:p>
            <a:endParaRPr lang="en-GB"/>
          </a:p>
        </p:txBody>
      </p:sp>
      <p:pic>
        <p:nvPicPr>
          <p:cNvPr id="9" name="Image 2" descr="preencoded.png"/>
          <p:cNvPicPr>
            <a:picLocks noChangeAspect="1"/>
          </p:cNvPicPr>
          <p:nvPr/>
        </p:nvPicPr>
        <p:blipFill>
          <a:blip r:embed="rId5"/>
          <a:stretch>
            <a:fillRect/>
          </a:stretch>
        </p:blipFill>
        <p:spPr>
          <a:xfrm>
            <a:off x="2380774" y="3877747"/>
            <a:ext cx="3267551" cy="1175504"/>
          </a:xfrm>
          <a:prstGeom prst="rect">
            <a:avLst/>
          </a:prstGeom>
        </p:spPr>
      </p:pic>
      <p:sp>
        <p:nvSpPr>
          <p:cNvPr id="10" name="Text 5"/>
          <p:cNvSpPr/>
          <p:nvPr/>
        </p:nvSpPr>
        <p:spPr>
          <a:xfrm>
            <a:off x="3871079" y="4286131"/>
            <a:ext cx="286822" cy="358616"/>
          </a:xfrm>
          <a:prstGeom prst="rect">
            <a:avLst/>
          </a:prstGeom>
          <a:noFill/>
          <a:ln/>
        </p:spPr>
        <p:txBody>
          <a:bodyPr wrap="none" lIns="0" tIns="0" rIns="0" bIns="0" rtlCol="0" anchor="t"/>
          <a:lstStyle/>
          <a:p>
            <a:pPr marL="0" indent="0" algn="ctr">
              <a:lnSpc>
                <a:spcPts val="3600"/>
              </a:lnSpc>
              <a:buNone/>
            </a:pPr>
            <a:r>
              <a:rPr lang="en-US" sz="2250" dirty="0">
                <a:solidFill>
                  <a:srgbClr val="000000"/>
                </a:solidFill>
                <a:latin typeface="Noto Serif Medium" pitchFamily="34" charset="0"/>
                <a:ea typeface="Noto Serif Medium" pitchFamily="34" charset="-122"/>
                <a:cs typeface="Noto Serif Medium" pitchFamily="34" charset="-120"/>
              </a:rPr>
              <a:t>2</a:t>
            </a:r>
            <a:endParaRPr lang="en-US" sz="2250" dirty="0"/>
          </a:p>
        </p:txBody>
      </p:sp>
      <p:sp>
        <p:nvSpPr>
          <p:cNvPr id="11" name="Text 6"/>
          <p:cNvSpPr/>
          <p:nvPr/>
        </p:nvSpPr>
        <p:spPr>
          <a:xfrm>
            <a:off x="5852279" y="4081701"/>
            <a:ext cx="2550438" cy="318730"/>
          </a:xfrm>
          <a:prstGeom prst="rect">
            <a:avLst/>
          </a:prstGeom>
          <a:noFill/>
          <a:ln/>
        </p:spPr>
        <p:txBody>
          <a:bodyPr wrap="none" lIns="0" tIns="0" rIns="0" bIns="0" rtlCol="0" anchor="t"/>
          <a:lstStyle/>
          <a:p>
            <a:pPr marL="0" indent="0" algn="l">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Variant Detection</a:t>
            </a:r>
            <a:endParaRPr lang="en-US" sz="2000" dirty="0"/>
          </a:p>
        </p:txBody>
      </p:sp>
      <p:sp>
        <p:nvSpPr>
          <p:cNvPr id="12" name="Text 7"/>
          <p:cNvSpPr/>
          <p:nvPr/>
        </p:nvSpPr>
        <p:spPr>
          <a:xfrm>
            <a:off x="5852279" y="4522827"/>
            <a:ext cx="5261253" cy="326469"/>
          </a:xfrm>
          <a:prstGeom prst="rect">
            <a:avLst/>
          </a:prstGeom>
          <a:noFill/>
          <a:ln/>
        </p:spPr>
        <p:txBody>
          <a:bodyPr wrap="none" lIns="0" tIns="0" rIns="0" bIns="0" rtlCol="0" anchor="t"/>
          <a:lstStyle/>
          <a:p>
            <a:pPr marL="0" indent="0" algn="l">
              <a:lnSpc>
                <a:spcPts val="2550"/>
              </a:lnSpc>
              <a:buNone/>
            </a:pPr>
            <a:r>
              <a:rPr lang="en-US" sz="1600" dirty="0">
                <a:solidFill>
                  <a:srgbClr val="4C4C4C"/>
                </a:solidFill>
                <a:latin typeface="Noto Serif" pitchFamily="34" charset="0"/>
                <a:ea typeface="Noto Serif" pitchFamily="34" charset="-122"/>
                <a:cs typeface="Noto Serif" pitchFamily="34" charset="-120"/>
              </a:rPr>
              <a:t>Identify single nucleotide changes for genetic insights.</a:t>
            </a:r>
            <a:endParaRPr lang="en-US" sz="1600" dirty="0"/>
          </a:p>
        </p:txBody>
      </p:sp>
      <p:sp>
        <p:nvSpPr>
          <p:cNvPr id="13" name="Shape 8"/>
          <p:cNvSpPr/>
          <p:nvPr/>
        </p:nvSpPr>
        <p:spPr>
          <a:xfrm>
            <a:off x="5699284" y="5069205"/>
            <a:ext cx="8166140" cy="11430"/>
          </a:xfrm>
          <a:prstGeom prst="roundRect">
            <a:avLst>
              <a:gd name="adj" fmla="val 749738"/>
            </a:avLst>
          </a:prstGeom>
          <a:solidFill>
            <a:srgbClr val="E6DED2"/>
          </a:solidFill>
          <a:ln/>
        </p:spPr>
        <p:txBody>
          <a:bodyPr/>
          <a:lstStyle/>
          <a:p>
            <a:endParaRPr lang="en-GB"/>
          </a:p>
        </p:txBody>
      </p:sp>
      <p:pic>
        <p:nvPicPr>
          <p:cNvPr id="14" name="Image 3" descr="preencoded.png"/>
          <p:cNvPicPr>
            <a:picLocks noChangeAspect="1"/>
          </p:cNvPicPr>
          <p:nvPr/>
        </p:nvPicPr>
        <p:blipFill>
          <a:blip r:embed="rId6"/>
          <a:stretch>
            <a:fillRect/>
          </a:stretch>
        </p:blipFill>
        <p:spPr>
          <a:xfrm>
            <a:off x="1563886" y="5104209"/>
            <a:ext cx="4901327" cy="1175504"/>
          </a:xfrm>
          <a:prstGeom prst="rect">
            <a:avLst/>
          </a:prstGeom>
        </p:spPr>
      </p:pic>
      <p:pic>
        <p:nvPicPr>
          <p:cNvPr id="15" name="Image 4" descr="preencoded.png"/>
          <p:cNvPicPr>
            <a:picLocks noChangeAspect="1"/>
          </p:cNvPicPr>
          <p:nvPr/>
        </p:nvPicPr>
        <p:blipFill>
          <a:blip r:embed="rId7"/>
          <a:stretch>
            <a:fillRect/>
          </a:stretch>
        </p:blipFill>
        <p:spPr>
          <a:xfrm>
            <a:off x="3871079" y="5512594"/>
            <a:ext cx="286822" cy="358616"/>
          </a:xfrm>
          <a:prstGeom prst="rect">
            <a:avLst/>
          </a:prstGeom>
        </p:spPr>
      </p:pic>
      <p:sp>
        <p:nvSpPr>
          <p:cNvPr id="16" name="Text 9"/>
          <p:cNvSpPr/>
          <p:nvPr/>
        </p:nvSpPr>
        <p:spPr>
          <a:xfrm>
            <a:off x="6669167" y="5308163"/>
            <a:ext cx="2550438" cy="318730"/>
          </a:xfrm>
          <a:prstGeom prst="rect">
            <a:avLst/>
          </a:prstGeom>
          <a:noFill/>
          <a:ln/>
        </p:spPr>
        <p:txBody>
          <a:bodyPr wrap="none" lIns="0" tIns="0" rIns="0" bIns="0" rtlCol="0" anchor="t"/>
          <a:lstStyle/>
          <a:p>
            <a:pPr marL="0" indent="0" algn="l">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Cancer Subtyping</a:t>
            </a:r>
            <a:endParaRPr lang="en-US" sz="2000" dirty="0"/>
          </a:p>
        </p:txBody>
      </p:sp>
      <p:sp>
        <p:nvSpPr>
          <p:cNvPr id="17" name="Text 10"/>
          <p:cNvSpPr/>
          <p:nvPr/>
        </p:nvSpPr>
        <p:spPr>
          <a:xfrm>
            <a:off x="6669167" y="5749290"/>
            <a:ext cx="5672257" cy="326469"/>
          </a:xfrm>
          <a:prstGeom prst="rect">
            <a:avLst/>
          </a:prstGeom>
          <a:noFill/>
          <a:ln/>
        </p:spPr>
        <p:txBody>
          <a:bodyPr wrap="none" lIns="0" tIns="0" rIns="0" bIns="0" rtlCol="0" anchor="t"/>
          <a:lstStyle/>
          <a:p>
            <a:pPr marL="0" indent="0" algn="l">
              <a:lnSpc>
                <a:spcPts val="2550"/>
              </a:lnSpc>
              <a:buNone/>
            </a:pPr>
            <a:r>
              <a:rPr lang="en-US" sz="1600" dirty="0">
                <a:solidFill>
                  <a:srgbClr val="4C4C4C"/>
                </a:solidFill>
                <a:latin typeface="Noto Serif" pitchFamily="34" charset="0"/>
                <a:ea typeface="Noto Serif" pitchFamily="34" charset="-122"/>
                <a:cs typeface="Noto Serif" pitchFamily="34" charset="-120"/>
              </a:rPr>
              <a:t>Classify tumor types for personalized treatment strategies.</a:t>
            </a:r>
            <a:endParaRPr lang="en-US" sz="1600" dirty="0"/>
          </a:p>
        </p:txBody>
      </p:sp>
      <p:sp>
        <p:nvSpPr>
          <p:cNvPr id="18" name="Shape 11"/>
          <p:cNvSpPr/>
          <p:nvPr/>
        </p:nvSpPr>
        <p:spPr>
          <a:xfrm>
            <a:off x="6516172" y="6295668"/>
            <a:ext cx="7349252" cy="11430"/>
          </a:xfrm>
          <a:prstGeom prst="roundRect">
            <a:avLst>
              <a:gd name="adj" fmla="val 749738"/>
            </a:avLst>
          </a:prstGeom>
          <a:solidFill>
            <a:srgbClr val="E6DED2"/>
          </a:solidFill>
          <a:ln/>
        </p:spPr>
        <p:txBody>
          <a:bodyPr/>
          <a:lstStyle/>
          <a:p>
            <a:endParaRPr lang="en-GB"/>
          </a:p>
        </p:txBody>
      </p:sp>
      <p:pic>
        <p:nvPicPr>
          <p:cNvPr id="19" name="Image 5" descr="preencoded.png"/>
          <p:cNvPicPr>
            <a:picLocks noChangeAspect="1"/>
          </p:cNvPicPr>
          <p:nvPr/>
        </p:nvPicPr>
        <p:blipFill>
          <a:blip r:embed="rId8"/>
          <a:stretch>
            <a:fillRect/>
          </a:stretch>
        </p:blipFill>
        <p:spPr>
          <a:xfrm>
            <a:off x="746998" y="6330672"/>
            <a:ext cx="6535103" cy="1175504"/>
          </a:xfrm>
          <a:prstGeom prst="rect">
            <a:avLst/>
          </a:prstGeom>
        </p:spPr>
      </p:pic>
      <p:pic>
        <p:nvPicPr>
          <p:cNvPr id="20" name="Image 6" descr="preencoded.png"/>
          <p:cNvPicPr>
            <a:picLocks noChangeAspect="1"/>
          </p:cNvPicPr>
          <p:nvPr/>
        </p:nvPicPr>
        <p:blipFill>
          <a:blip r:embed="rId9"/>
          <a:stretch>
            <a:fillRect/>
          </a:stretch>
        </p:blipFill>
        <p:spPr>
          <a:xfrm>
            <a:off x="3871079" y="6739057"/>
            <a:ext cx="286822" cy="358616"/>
          </a:xfrm>
          <a:prstGeom prst="rect">
            <a:avLst/>
          </a:prstGeom>
        </p:spPr>
      </p:pic>
      <p:sp>
        <p:nvSpPr>
          <p:cNvPr id="21" name="Text 12"/>
          <p:cNvSpPr/>
          <p:nvPr/>
        </p:nvSpPr>
        <p:spPr>
          <a:xfrm>
            <a:off x="7486055" y="6534626"/>
            <a:ext cx="2550438" cy="318730"/>
          </a:xfrm>
          <a:prstGeom prst="rect">
            <a:avLst/>
          </a:prstGeom>
          <a:noFill/>
          <a:ln/>
        </p:spPr>
        <p:txBody>
          <a:bodyPr wrap="none" lIns="0" tIns="0" rIns="0" bIns="0" rtlCol="0" anchor="t"/>
          <a:lstStyle/>
          <a:p>
            <a:pPr marL="0" indent="0" algn="l">
              <a:lnSpc>
                <a:spcPts val="2500"/>
              </a:lnSpc>
              <a:buNone/>
            </a:pPr>
            <a:r>
              <a:rPr lang="en-US" sz="2000" dirty="0">
                <a:solidFill>
                  <a:srgbClr val="4C4C4C"/>
                </a:solidFill>
                <a:latin typeface="Noto Serif Medium" pitchFamily="34" charset="0"/>
                <a:ea typeface="Noto Serif Medium" pitchFamily="34" charset="-122"/>
                <a:cs typeface="Noto Serif Medium" pitchFamily="34" charset="-120"/>
              </a:rPr>
              <a:t>Drug Response</a:t>
            </a:r>
            <a:endParaRPr lang="en-US" sz="2000" dirty="0"/>
          </a:p>
        </p:txBody>
      </p:sp>
      <p:sp>
        <p:nvSpPr>
          <p:cNvPr id="22" name="Text 13"/>
          <p:cNvSpPr/>
          <p:nvPr/>
        </p:nvSpPr>
        <p:spPr>
          <a:xfrm>
            <a:off x="7486055" y="6975753"/>
            <a:ext cx="5285542" cy="326469"/>
          </a:xfrm>
          <a:prstGeom prst="rect">
            <a:avLst/>
          </a:prstGeom>
          <a:noFill/>
          <a:ln/>
        </p:spPr>
        <p:txBody>
          <a:bodyPr wrap="none" lIns="0" tIns="0" rIns="0" bIns="0" rtlCol="0" anchor="t"/>
          <a:lstStyle/>
          <a:p>
            <a:pPr marL="0" indent="0" algn="l">
              <a:lnSpc>
                <a:spcPts val="2550"/>
              </a:lnSpc>
              <a:buNone/>
            </a:pPr>
            <a:r>
              <a:rPr lang="en-US" sz="1600" dirty="0">
                <a:solidFill>
                  <a:srgbClr val="4C4C4C"/>
                </a:solidFill>
                <a:latin typeface="Noto Serif" pitchFamily="34" charset="0"/>
                <a:ea typeface="Noto Serif" pitchFamily="34" charset="-122"/>
                <a:cs typeface="Noto Serif" pitchFamily="34" charset="-120"/>
              </a:rPr>
              <a:t>Predict how patients will react to specific medications.</a:t>
            </a:r>
            <a:endParaRPr lang="en-US" sz="1600" dirty="0"/>
          </a:p>
        </p:txBody>
      </p:sp>
    </p:spTree>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04F4D31D1DD7459826A56FBCF0B2A6" ma:contentTypeVersion="18" ma:contentTypeDescription="Create a new document." ma:contentTypeScope="" ma:versionID="12308b507e924f5c4a80a9018231d1a7">
  <xsd:schema xmlns:xsd="http://www.w3.org/2001/XMLSchema" xmlns:xs="http://www.w3.org/2001/XMLSchema" xmlns:p="http://schemas.microsoft.com/office/2006/metadata/properties" xmlns:ns1="http://schemas.microsoft.com/sharepoint/v3" xmlns:ns2="5d51f2a1-df1b-4c68-bc66-5a87d057fe01" xmlns:ns3="33905c23-1906-4c9e-bfef-75f978e5dda6" targetNamespace="http://schemas.microsoft.com/office/2006/metadata/properties" ma:root="true" ma:fieldsID="1bafe00a759bea86be8083d4e15bd18d" ns1:_="" ns2:_="" ns3:_="">
    <xsd:import namespace="http://schemas.microsoft.com/sharepoint/v3"/>
    <xsd:import namespace="5d51f2a1-df1b-4c68-bc66-5a87d057fe01"/>
    <xsd:import namespace="33905c23-1906-4c9e-bfef-75f978e5dda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51f2a1-df1b-4c68-bc66-5a87d057f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905c23-1906-4c9e-bfef-75f978e5dda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0112651-25b8-4f65-a32e-b24ca3aab005}" ma:internalName="TaxCatchAll" ma:showField="CatchAllData" ma:web="33905c23-1906-4c9e-bfef-75f978e5dd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5d51f2a1-df1b-4c68-bc66-5a87d057fe01">
      <Terms xmlns="http://schemas.microsoft.com/office/infopath/2007/PartnerControls"/>
    </lcf76f155ced4ddcb4097134ff3c332f>
    <TaxCatchAll xmlns="33905c23-1906-4c9e-bfef-75f978e5dda6" xsi:nil="true"/>
  </documentManagement>
</p:properties>
</file>

<file path=customXml/itemProps1.xml><?xml version="1.0" encoding="utf-8"?>
<ds:datastoreItem xmlns:ds="http://schemas.openxmlformats.org/officeDocument/2006/customXml" ds:itemID="{18E2830B-4C1B-40D1-B800-451ABF069643}"/>
</file>

<file path=customXml/itemProps2.xml><?xml version="1.0" encoding="utf-8"?>
<ds:datastoreItem xmlns:ds="http://schemas.openxmlformats.org/officeDocument/2006/customXml" ds:itemID="{92F65170-7857-4B73-8842-C53F088C629E}"/>
</file>

<file path=customXml/itemProps3.xml><?xml version="1.0" encoding="utf-8"?>
<ds:datastoreItem xmlns:ds="http://schemas.openxmlformats.org/officeDocument/2006/customXml" ds:itemID="{34C6EC04-4ED0-42E6-98B1-B3832073E40A}"/>
</file>

<file path=docProps/app.xml><?xml version="1.0" encoding="utf-8"?>
<Properties xmlns="http://schemas.openxmlformats.org/officeDocument/2006/extended-properties" xmlns:vt="http://schemas.openxmlformats.org/officeDocument/2006/docPropsVTypes">
  <Template>Office 2013 - 2022 Theme</Template>
  <TotalTime>4676</TotalTime>
  <Words>1804</Words>
  <Application>Microsoft Office PowerPoint</Application>
  <PresentationFormat>Custom</PresentationFormat>
  <Paragraphs>256</Paragraphs>
  <Slides>35</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Noto Serif</vt:lpstr>
      <vt:lpstr>Noto Serif Bold</vt:lpstr>
      <vt:lpstr>Noto Serif Medium</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RICHARDSON, Jennifer (GREAT WESTERN HOSPITALS NHS FOUNDATION TRUST)</cp:lastModifiedBy>
  <cp:revision>6</cp:revision>
  <dcterms:created xsi:type="dcterms:W3CDTF">2025-06-01T13:14:55Z</dcterms:created>
  <dcterms:modified xsi:type="dcterms:W3CDTF">2025-10-12T16:43:38Z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0x010100DE04F4D31D1DD7459826A56FBCF0B2A6</vt:lpwstr>
  </property>
</Properties>
</file>