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456" r:id="rId3"/>
    <p:sldId id="286" r:id="rId4"/>
    <p:sldId id="270" r:id="rId5"/>
    <p:sldId id="461" r:id="rId6"/>
    <p:sldId id="455" r:id="rId7"/>
    <p:sldId id="426" r:id="rId8"/>
    <p:sldId id="289" r:id="rId9"/>
    <p:sldId id="283" r:id="rId10"/>
    <p:sldId id="459" r:id="rId11"/>
    <p:sldId id="442" r:id="rId12"/>
    <p:sldId id="315" r:id="rId13"/>
    <p:sldId id="427" r:id="rId14"/>
    <p:sldId id="293" r:id="rId15"/>
    <p:sldId id="458" r:id="rId16"/>
    <p:sldId id="449" r:id="rId17"/>
    <p:sldId id="441" r:id="rId18"/>
    <p:sldId id="436" r:id="rId19"/>
    <p:sldId id="452" r:id="rId20"/>
    <p:sldId id="450" r:id="rId21"/>
    <p:sldId id="451" r:id="rId22"/>
    <p:sldId id="457" r:id="rId23"/>
    <p:sldId id="292" r:id="rId24"/>
    <p:sldId id="466" r:id="rId25"/>
    <p:sldId id="300" r:id="rId26"/>
    <p:sldId id="463" r:id="rId27"/>
    <p:sldId id="460" r:id="rId28"/>
    <p:sldId id="263" r:id="rId29"/>
    <p:sldId id="45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4A55-C908-4A81-9F6D-4A46B679EB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DD90E-0486-4CAE-B6F9-3527535B6B5A}">
      <dgm:prSet/>
      <dgm:spPr/>
      <dgm:t>
        <a:bodyPr/>
        <a:lstStyle/>
        <a:p>
          <a:r>
            <a:rPr lang="en-GB" dirty="0"/>
            <a:t>‘Rare’ and inherited disease specialists</a:t>
          </a:r>
          <a:endParaRPr lang="en-US" dirty="0"/>
        </a:p>
      </dgm:t>
    </dgm:pt>
    <dgm:pt modelId="{244D185C-C9FD-4251-9A71-5F6505ACEFBB}" type="parTrans" cxnId="{CF3BAA74-5BC1-4361-8AFB-C2DFB5A5BFB4}">
      <dgm:prSet/>
      <dgm:spPr/>
      <dgm:t>
        <a:bodyPr/>
        <a:lstStyle/>
        <a:p>
          <a:endParaRPr lang="en-US"/>
        </a:p>
      </dgm:t>
    </dgm:pt>
    <dgm:pt modelId="{5F8EACEC-C110-4861-95F4-C29F6222BF6C}" type="sibTrans" cxnId="{CF3BAA74-5BC1-4361-8AFB-C2DFB5A5BFB4}">
      <dgm:prSet/>
      <dgm:spPr/>
      <dgm:t>
        <a:bodyPr/>
        <a:lstStyle/>
        <a:p>
          <a:endParaRPr lang="en-US"/>
        </a:p>
      </dgm:t>
    </dgm:pt>
    <dgm:pt modelId="{16BB8851-EBAF-47AF-8977-ED56AB7E9565}">
      <dgm:prSet/>
      <dgm:spPr/>
      <dgm:t>
        <a:bodyPr/>
        <a:lstStyle/>
        <a:p>
          <a:r>
            <a:rPr lang="en-GB"/>
            <a:t>&gt;6000 rare mendelian diseases</a:t>
          </a:r>
          <a:endParaRPr lang="en-US"/>
        </a:p>
      </dgm:t>
    </dgm:pt>
    <dgm:pt modelId="{2841DC00-9155-4CB6-9A04-CC1EA25E9529}" type="parTrans" cxnId="{44EBC5C2-F224-47E5-9998-1C2DC2BA36D7}">
      <dgm:prSet/>
      <dgm:spPr/>
      <dgm:t>
        <a:bodyPr/>
        <a:lstStyle/>
        <a:p>
          <a:endParaRPr lang="en-US"/>
        </a:p>
      </dgm:t>
    </dgm:pt>
    <dgm:pt modelId="{7D3E8441-FB02-4735-94C9-3D4B8E2686E4}" type="sibTrans" cxnId="{44EBC5C2-F224-47E5-9998-1C2DC2BA36D7}">
      <dgm:prSet/>
      <dgm:spPr/>
      <dgm:t>
        <a:bodyPr/>
        <a:lstStyle/>
        <a:p>
          <a:endParaRPr lang="en-US"/>
        </a:p>
      </dgm:t>
    </dgm:pt>
    <dgm:pt modelId="{6C51CC67-B3D9-4271-8305-EBD5AF740391}">
      <dgm:prSet/>
      <dgm:spPr/>
      <dgm:t>
        <a:bodyPr/>
        <a:lstStyle/>
        <a:p>
          <a:r>
            <a:rPr lang="en-GB"/>
            <a:t>Affect about 1/17 of the population</a:t>
          </a:r>
          <a:endParaRPr lang="en-US"/>
        </a:p>
      </dgm:t>
    </dgm:pt>
    <dgm:pt modelId="{08978A87-7551-41B1-8C84-9BC25DC3E329}" type="parTrans" cxnId="{CA789F8A-335D-4734-AB30-2953C9E96C35}">
      <dgm:prSet/>
      <dgm:spPr/>
      <dgm:t>
        <a:bodyPr/>
        <a:lstStyle/>
        <a:p>
          <a:endParaRPr lang="en-US"/>
        </a:p>
      </dgm:t>
    </dgm:pt>
    <dgm:pt modelId="{A08108B0-D559-46AF-97C6-765014E37DE0}" type="sibTrans" cxnId="{CA789F8A-335D-4734-AB30-2953C9E96C35}">
      <dgm:prSet/>
      <dgm:spPr/>
      <dgm:t>
        <a:bodyPr/>
        <a:lstStyle/>
        <a:p>
          <a:endParaRPr lang="en-US"/>
        </a:p>
      </dgm:t>
    </dgm:pt>
    <dgm:pt modelId="{0D7F84BA-85DE-4655-936E-621DDEC286D7}">
      <dgm:prSet/>
      <dgm:spPr/>
      <dgm:t>
        <a:bodyPr/>
        <a:lstStyle/>
        <a:p>
          <a:r>
            <a:rPr lang="en-GB"/>
            <a:t>Cancer</a:t>
          </a:r>
          <a:endParaRPr lang="en-US"/>
        </a:p>
      </dgm:t>
    </dgm:pt>
    <dgm:pt modelId="{717ADE98-4A2B-4EF6-89D9-1A784F8780C7}" type="parTrans" cxnId="{6028B8E8-6644-43DE-9E73-6C32E603BB08}">
      <dgm:prSet/>
      <dgm:spPr/>
      <dgm:t>
        <a:bodyPr/>
        <a:lstStyle/>
        <a:p>
          <a:endParaRPr lang="en-US"/>
        </a:p>
      </dgm:t>
    </dgm:pt>
    <dgm:pt modelId="{66AE884F-C532-44AB-977A-D365569B9C4B}" type="sibTrans" cxnId="{6028B8E8-6644-43DE-9E73-6C32E603BB08}">
      <dgm:prSet/>
      <dgm:spPr/>
      <dgm:t>
        <a:bodyPr/>
        <a:lstStyle/>
        <a:p>
          <a:endParaRPr lang="en-US"/>
        </a:p>
      </dgm:t>
    </dgm:pt>
    <dgm:pt modelId="{77457845-B16A-41A1-B430-C639D3E31B29}">
      <dgm:prSet/>
      <dgm:spPr/>
      <dgm:t>
        <a:bodyPr/>
        <a:lstStyle/>
        <a:p>
          <a:r>
            <a:rPr lang="en-GB"/>
            <a:t>Cardiac</a:t>
          </a:r>
          <a:endParaRPr lang="en-US"/>
        </a:p>
      </dgm:t>
    </dgm:pt>
    <dgm:pt modelId="{727DFE72-A42B-405B-975A-6714FE510BC7}" type="parTrans" cxnId="{3BFB99CA-D90E-4107-A35B-53C30723572B}">
      <dgm:prSet/>
      <dgm:spPr/>
      <dgm:t>
        <a:bodyPr/>
        <a:lstStyle/>
        <a:p>
          <a:endParaRPr lang="en-US"/>
        </a:p>
      </dgm:t>
    </dgm:pt>
    <dgm:pt modelId="{D808F71C-94A5-4720-AA19-660C37AF9DB0}" type="sibTrans" cxnId="{3BFB99CA-D90E-4107-A35B-53C30723572B}">
      <dgm:prSet/>
      <dgm:spPr/>
      <dgm:t>
        <a:bodyPr/>
        <a:lstStyle/>
        <a:p>
          <a:endParaRPr lang="en-US"/>
        </a:p>
      </dgm:t>
    </dgm:pt>
    <dgm:pt modelId="{61F83023-79B4-440C-9798-7C6E15F83B7B}">
      <dgm:prSet/>
      <dgm:spPr/>
      <dgm:t>
        <a:bodyPr/>
        <a:lstStyle/>
        <a:p>
          <a:r>
            <a:rPr lang="en-GB"/>
            <a:t>Paediatric/ dysmorphology</a:t>
          </a:r>
          <a:endParaRPr lang="en-US"/>
        </a:p>
      </dgm:t>
    </dgm:pt>
    <dgm:pt modelId="{99E51CBF-44C0-4316-A5CE-3A7543BEFADC}" type="parTrans" cxnId="{A302A26B-4AE5-486B-8D75-16E8DE58CB38}">
      <dgm:prSet/>
      <dgm:spPr/>
      <dgm:t>
        <a:bodyPr/>
        <a:lstStyle/>
        <a:p>
          <a:endParaRPr lang="en-US"/>
        </a:p>
      </dgm:t>
    </dgm:pt>
    <dgm:pt modelId="{0E62CEFD-996A-4A42-ADB0-DFF605DC7432}" type="sibTrans" cxnId="{A302A26B-4AE5-486B-8D75-16E8DE58CB38}">
      <dgm:prSet/>
      <dgm:spPr/>
      <dgm:t>
        <a:bodyPr/>
        <a:lstStyle/>
        <a:p>
          <a:endParaRPr lang="en-US"/>
        </a:p>
      </dgm:t>
    </dgm:pt>
    <dgm:pt modelId="{74B31A56-19B2-42F2-BCB9-6E146D292B7B}">
      <dgm:prSet/>
      <dgm:spPr/>
      <dgm:t>
        <a:bodyPr/>
        <a:lstStyle/>
        <a:p>
          <a:r>
            <a:rPr lang="en-GB"/>
            <a:t>Prenatal</a:t>
          </a:r>
          <a:endParaRPr lang="en-US"/>
        </a:p>
      </dgm:t>
    </dgm:pt>
    <dgm:pt modelId="{C59B05C5-7EA2-4448-851F-D75AF2A174EF}" type="parTrans" cxnId="{12D71C73-9F92-4A8A-84DE-6E7A73E44BAF}">
      <dgm:prSet/>
      <dgm:spPr/>
      <dgm:t>
        <a:bodyPr/>
        <a:lstStyle/>
        <a:p>
          <a:endParaRPr lang="en-US"/>
        </a:p>
      </dgm:t>
    </dgm:pt>
    <dgm:pt modelId="{F63D7055-5334-40CB-82EE-6ABE8C2FF6A5}" type="sibTrans" cxnId="{12D71C73-9F92-4A8A-84DE-6E7A73E44BAF}">
      <dgm:prSet/>
      <dgm:spPr/>
      <dgm:t>
        <a:bodyPr/>
        <a:lstStyle/>
        <a:p>
          <a:endParaRPr lang="en-US"/>
        </a:p>
      </dgm:t>
    </dgm:pt>
    <dgm:pt modelId="{85DF6D4C-682A-4300-B36E-E6DABACB2BDE}">
      <dgm:prSet/>
      <dgm:spPr/>
      <dgm:t>
        <a:bodyPr/>
        <a:lstStyle/>
        <a:p>
          <a:r>
            <a:rPr lang="en-GB"/>
            <a:t>Neurogenetics</a:t>
          </a:r>
          <a:endParaRPr lang="en-US"/>
        </a:p>
      </dgm:t>
    </dgm:pt>
    <dgm:pt modelId="{AAC48485-8FF0-4203-888D-B230A41BF95D}" type="parTrans" cxnId="{BE2268E6-C30A-47E1-AE81-5DFDB6935BA7}">
      <dgm:prSet/>
      <dgm:spPr/>
      <dgm:t>
        <a:bodyPr/>
        <a:lstStyle/>
        <a:p>
          <a:endParaRPr lang="en-US"/>
        </a:p>
      </dgm:t>
    </dgm:pt>
    <dgm:pt modelId="{C68E75B1-6D53-4CAF-9D80-EA20588626B9}" type="sibTrans" cxnId="{BE2268E6-C30A-47E1-AE81-5DFDB6935BA7}">
      <dgm:prSet/>
      <dgm:spPr/>
      <dgm:t>
        <a:bodyPr/>
        <a:lstStyle/>
        <a:p>
          <a:endParaRPr lang="en-US"/>
        </a:p>
      </dgm:t>
    </dgm:pt>
    <dgm:pt modelId="{074B69D9-9A68-450A-9A6A-6202B06EADD2}">
      <dgm:prSet/>
      <dgm:spPr/>
      <dgm:t>
        <a:bodyPr/>
        <a:lstStyle/>
        <a:p>
          <a:r>
            <a:rPr lang="en-GB"/>
            <a:t>Mitochondrial</a:t>
          </a:r>
          <a:endParaRPr lang="en-US"/>
        </a:p>
      </dgm:t>
    </dgm:pt>
    <dgm:pt modelId="{01AE91B0-FAC7-4C90-BDF5-C9CA5E3BF0F9}" type="parTrans" cxnId="{78A9A1E8-3B74-4488-8763-858FB9455658}">
      <dgm:prSet/>
      <dgm:spPr/>
      <dgm:t>
        <a:bodyPr/>
        <a:lstStyle/>
        <a:p>
          <a:endParaRPr lang="en-US"/>
        </a:p>
      </dgm:t>
    </dgm:pt>
    <dgm:pt modelId="{B101FB1B-E7BF-4FC8-BE14-A3BA0B13281E}" type="sibTrans" cxnId="{78A9A1E8-3B74-4488-8763-858FB9455658}">
      <dgm:prSet/>
      <dgm:spPr/>
      <dgm:t>
        <a:bodyPr/>
        <a:lstStyle/>
        <a:p>
          <a:endParaRPr lang="en-US"/>
        </a:p>
      </dgm:t>
    </dgm:pt>
    <dgm:pt modelId="{1A1C3B59-57E5-408C-8D58-85A264435491}">
      <dgm:prSet/>
      <dgm:spPr/>
      <dgm:t>
        <a:bodyPr/>
        <a:lstStyle/>
        <a:p>
          <a:r>
            <a:rPr lang="en-GB"/>
            <a:t>Metabolic </a:t>
          </a:r>
          <a:endParaRPr lang="en-US"/>
        </a:p>
      </dgm:t>
    </dgm:pt>
    <dgm:pt modelId="{97755602-8879-46A8-836E-C7D1B37E88E7}" type="parTrans" cxnId="{A1DED15D-DA39-46F0-BD53-E029A821E85D}">
      <dgm:prSet/>
      <dgm:spPr/>
      <dgm:t>
        <a:bodyPr/>
        <a:lstStyle/>
        <a:p>
          <a:endParaRPr lang="en-US"/>
        </a:p>
      </dgm:t>
    </dgm:pt>
    <dgm:pt modelId="{E17B0203-95F1-4C49-9B48-158209826EF7}" type="sibTrans" cxnId="{A1DED15D-DA39-46F0-BD53-E029A821E85D}">
      <dgm:prSet/>
      <dgm:spPr/>
      <dgm:t>
        <a:bodyPr/>
        <a:lstStyle/>
        <a:p>
          <a:endParaRPr lang="en-US"/>
        </a:p>
      </dgm:t>
    </dgm:pt>
    <dgm:pt modelId="{2BAF8ED7-8A7C-4E36-9E65-3BF9A094F43D}" type="pres">
      <dgm:prSet presAssocID="{9C884A55-C908-4A81-9F6D-4A46B679EB31}" presName="vert0" presStyleCnt="0">
        <dgm:presLayoutVars>
          <dgm:dir/>
          <dgm:animOne val="branch"/>
          <dgm:animLvl val="lvl"/>
        </dgm:presLayoutVars>
      </dgm:prSet>
      <dgm:spPr/>
    </dgm:pt>
    <dgm:pt modelId="{F11C8AE7-D082-44BA-A2F7-5818D36DD7B2}" type="pres">
      <dgm:prSet presAssocID="{2DADD90E-0486-4CAE-B6F9-3527535B6B5A}" presName="thickLine" presStyleLbl="alignNode1" presStyleIdx="0" presStyleCnt="10"/>
      <dgm:spPr/>
    </dgm:pt>
    <dgm:pt modelId="{9376FF84-A570-4A54-8F05-683996DE7653}" type="pres">
      <dgm:prSet presAssocID="{2DADD90E-0486-4CAE-B6F9-3527535B6B5A}" presName="horz1" presStyleCnt="0"/>
      <dgm:spPr/>
    </dgm:pt>
    <dgm:pt modelId="{E5D1AFD2-9DF2-448F-BE5D-E1D48D6C9BB0}" type="pres">
      <dgm:prSet presAssocID="{2DADD90E-0486-4CAE-B6F9-3527535B6B5A}" presName="tx1" presStyleLbl="revTx" presStyleIdx="0" presStyleCnt="10"/>
      <dgm:spPr/>
    </dgm:pt>
    <dgm:pt modelId="{961BF963-4840-4B60-9981-5190B515A69E}" type="pres">
      <dgm:prSet presAssocID="{2DADD90E-0486-4CAE-B6F9-3527535B6B5A}" presName="vert1" presStyleCnt="0"/>
      <dgm:spPr/>
    </dgm:pt>
    <dgm:pt modelId="{A0F0F4BD-DCDD-432C-8D24-7785DF9CA65D}" type="pres">
      <dgm:prSet presAssocID="{16BB8851-EBAF-47AF-8977-ED56AB7E9565}" presName="thickLine" presStyleLbl="alignNode1" presStyleIdx="1" presStyleCnt="10"/>
      <dgm:spPr/>
    </dgm:pt>
    <dgm:pt modelId="{08A81D8F-060B-41F2-B12D-9FB19BC58B31}" type="pres">
      <dgm:prSet presAssocID="{16BB8851-EBAF-47AF-8977-ED56AB7E9565}" presName="horz1" presStyleCnt="0"/>
      <dgm:spPr/>
    </dgm:pt>
    <dgm:pt modelId="{E17C0560-CC89-4FE1-94DF-197594E730D5}" type="pres">
      <dgm:prSet presAssocID="{16BB8851-EBAF-47AF-8977-ED56AB7E9565}" presName="tx1" presStyleLbl="revTx" presStyleIdx="1" presStyleCnt="10"/>
      <dgm:spPr/>
    </dgm:pt>
    <dgm:pt modelId="{EE554618-6411-4451-B96C-C65ED7D6FE88}" type="pres">
      <dgm:prSet presAssocID="{16BB8851-EBAF-47AF-8977-ED56AB7E9565}" presName="vert1" presStyleCnt="0"/>
      <dgm:spPr/>
    </dgm:pt>
    <dgm:pt modelId="{BA6A5FFE-E07D-41C2-BBF4-102E372DAC7D}" type="pres">
      <dgm:prSet presAssocID="{6C51CC67-B3D9-4271-8305-EBD5AF740391}" presName="thickLine" presStyleLbl="alignNode1" presStyleIdx="2" presStyleCnt="10"/>
      <dgm:spPr/>
    </dgm:pt>
    <dgm:pt modelId="{7B3E5A83-0C84-45FF-B826-A2DF07EFDFB0}" type="pres">
      <dgm:prSet presAssocID="{6C51CC67-B3D9-4271-8305-EBD5AF740391}" presName="horz1" presStyleCnt="0"/>
      <dgm:spPr/>
    </dgm:pt>
    <dgm:pt modelId="{96BC5B95-E04A-459F-BFD1-3D5D588F7F82}" type="pres">
      <dgm:prSet presAssocID="{6C51CC67-B3D9-4271-8305-EBD5AF740391}" presName="tx1" presStyleLbl="revTx" presStyleIdx="2" presStyleCnt="10"/>
      <dgm:spPr/>
    </dgm:pt>
    <dgm:pt modelId="{DC502050-18F7-497A-8A09-5D8D3B5778B9}" type="pres">
      <dgm:prSet presAssocID="{6C51CC67-B3D9-4271-8305-EBD5AF740391}" presName="vert1" presStyleCnt="0"/>
      <dgm:spPr/>
    </dgm:pt>
    <dgm:pt modelId="{880BA1F0-B438-48AF-BBD4-297B1843C253}" type="pres">
      <dgm:prSet presAssocID="{0D7F84BA-85DE-4655-936E-621DDEC286D7}" presName="thickLine" presStyleLbl="alignNode1" presStyleIdx="3" presStyleCnt="10"/>
      <dgm:spPr/>
    </dgm:pt>
    <dgm:pt modelId="{351A506F-900E-449E-A154-09970C6A9C58}" type="pres">
      <dgm:prSet presAssocID="{0D7F84BA-85DE-4655-936E-621DDEC286D7}" presName="horz1" presStyleCnt="0"/>
      <dgm:spPr/>
    </dgm:pt>
    <dgm:pt modelId="{292D1663-3A30-4AAA-9DE8-9C753C7FAF1A}" type="pres">
      <dgm:prSet presAssocID="{0D7F84BA-85DE-4655-936E-621DDEC286D7}" presName="tx1" presStyleLbl="revTx" presStyleIdx="3" presStyleCnt="10"/>
      <dgm:spPr/>
    </dgm:pt>
    <dgm:pt modelId="{A8590B3F-2F0F-4959-A331-50CDAEFE3D6D}" type="pres">
      <dgm:prSet presAssocID="{0D7F84BA-85DE-4655-936E-621DDEC286D7}" presName="vert1" presStyleCnt="0"/>
      <dgm:spPr/>
    </dgm:pt>
    <dgm:pt modelId="{A8E52385-26D9-4101-9BF2-A64491865BBE}" type="pres">
      <dgm:prSet presAssocID="{77457845-B16A-41A1-B430-C639D3E31B29}" presName="thickLine" presStyleLbl="alignNode1" presStyleIdx="4" presStyleCnt="10"/>
      <dgm:spPr/>
    </dgm:pt>
    <dgm:pt modelId="{C48A3FC5-AC78-47CC-A595-D7BB43CD379A}" type="pres">
      <dgm:prSet presAssocID="{77457845-B16A-41A1-B430-C639D3E31B29}" presName="horz1" presStyleCnt="0"/>
      <dgm:spPr/>
    </dgm:pt>
    <dgm:pt modelId="{CF33824B-8917-437F-9B84-E0BA36F24BE4}" type="pres">
      <dgm:prSet presAssocID="{77457845-B16A-41A1-B430-C639D3E31B29}" presName="tx1" presStyleLbl="revTx" presStyleIdx="4" presStyleCnt="10"/>
      <dgm:spPr/>
    </dgm:pt>
    <dgm:pt modelId="{7B1B0A43-465A-414B-A296-60107D354AAE}" type="pres">
      <dgm:prSet presAssocID="{77457845-B16A-41A1-B430-C639D3E31B29}" presName="vert1" presStyleCnt="0"/>
      <dgm:spPr/>
    </dgm:pt>
    <dgm:pt modelId="{B506B5A8-F9C2-457F-918B-63E90C84C878}" type="pres">
      <dgm:prSet presAssocID="{61F83023-79B4-440C-9798-7C6E15F83B7B}" presName="thickLine" presStyleLbl="alignNode1" presStyleIdx="5" presStyleCnt="10"/>
      <dgm:spPr/>
    </dgm:pt>
    <dgm:pt modelId="{A9DF627F-C2CD-47EF-BD70-90F944F9A310}" type="pres">
      <dgm:prSet presAssocID="{61F83023-79B4-440C-9798-7C6E15F83B7B}" presName="horz1" presStyleCnt="0"/>
      <dgm:spPr/>
    </dgm:pt>
    <dgm:pt modelId="{283BB4F9-7F1D-48C3-8ADB-49D5EEC34F01}" type="pres">
      <dgm:prSet presAssocID="{61F83023-79B4-440C-9798-7C6E15F83B7B}" presName="tx1" presStyleLbl="revTx" presStyleIdx="5" presStyleCnt="10"/>
      <dgm:spPr/>
    </dgm:pt>
    <dgm:pt modelId="{8AE0D24F-968B-4BC1-B696-BEC1FB0F2149}" type="pres">
      <dgm:prSet presAssocID="{61F83023-79B4-440C-9798-7C6E15F83B7B}" presName="vert1" presStyleCnt="0"/>
      <dgm:spPr/>
    </dgm:pt>
    <dgm:pt modelId="{6DBA9DB5-0935-426C-93E2-1DED22D7075B}" type="pres">
      <dgm:prSet presAssocID="{74B31A56-19B2-42F2-BCB9-6E146D292B7B}" presName="thickLine" presStyleLbl="alignNode1" presStyleIdx="6" presStyleCnt="10"/>
      <dgm:spPr/>
    </dgm:pt>
    <dgm:pt modelId="{004DFD68-0B96-4315-A5B9-464A3AFF1002}" type="pres">
      <dgm:prSet presAssocID="{74B31A56-19B2-42F2-BCB9-6E146D292B7B}" presName="horz1" presStyleCnt="0"/>
      <dgm:spPr/>
    </dgm:pt>
    <dgm:pt modelId="{354155B8-D61F-47D9-AB99-A0CEABDE1CD7}" type="pres">
      <dgm:prSet presAssocID="{74B31A56-19B2-42F2-BCB9-6E146D292B7B}" presName="tx1" presStyleLbl="revTx" presStyleIdx="6" presStyleCnt="10"/>
      <dgm:spPr/>
    </dgm:pt>
    <dgm:pt modelId="{DE11AE70-BDC5-48AF-A659-898F0E2AC640}" type="pres">
      <dgm:prSet presAssocID="{74B31A56-19B2-42F2-BCB9-6E146D292B7B}" presName="vert1" presStyleCnt="0"/>
      <dgm:spPr/>
    </dgm:pt>
    <dgm:pt modelId="{4DF63815-003D-4998-8446-07724EA919F3}" type="pres">
      <dgm:prSet presAssocID="{85DF6D4C-682A-4300-B36E-E6DABACB2BDE}" presName="thickLine" presStyleLbl="alignNode1" presStyleIdx="7" presStyleCnt="10"/>
      <dgm:spPr/>
    </dgm:pt>
    <dgm:pt modelId="{4FBDB77A-289B-4D97-AAD8-54DE557F4FFD}" type="pres">
      <dgm:prSet presAssocID="{85DF6D4C-682A-4300-B36E-E6DABACB2BDE}" presName="horz1" presStyleCnt="0"/>
      <dgm:spPr/>
    </dgm:pt>
    <dgm:pt modelId="{EC46A3D8-009C-45E1-B28F-0AEAAAE9E9E0}" type="pres">
      <dgm:prSet presAssocID="{85DF6D4C-682A-4300-B36E-E6DABACB2BDE}" presName="tx1" presStyleLbl="revTx" presStyleIdx="7" presStyleCnt="10"/>
      <dgm:spPr/>
    </dgm:pt>
    <dgm:pt modelId="{22371C26-60F7-455C-9177-A683E177C67F}" type="pres">
      <dgm:prSet presAssocID="{85DF6D4C-682A-4300-B36E-E6DABACB2BDE}" presName="vert1" presStyleCnt="0"/>
      <dgm:spPr/>
    </dgm:pt>
    <dgm:pt modelId="{8FA363E8-FF83-4974-8846-2BB0D55005E3}" type="pres">
      <dgm:prSet presAssocID="{074B69D9-9A68-450A-9A6A-6202B06EADD2}" presName="thickLine" presStyleLbl="alignNode1" presStyleIdx="8" presStyleCnt="10"/>
      <dgm:spPr/>
    </dgm:pt>
    <dgm:pt modelId="{83737838-0424-41CB-80A8-0E86C5355EE5}" type="pres">
      <dgm:prSet presAssocID="{074B69D9-9A68-450A-9A6A-6202B06EADD2}" presName="horz1" presStyleCnt="0"/>
      <dgm:spPr/>
    </dgm:pt>
    <dgm:pt modelId="{24C27F68-8FBD-4A77-A793-45814F4E1134}" type="pres">
      <dgm:prSet presAssocID="{074B69D9-9A68-450A-9A6A-6202B06EADD2}" presName="tx1" presStyleLbl="revTx" presStyleIdx="8" presStyleCnt="10"/>
      <dgm:spPr/>
    </dgm:pt>
    <dgm:pt modelId="{B4E31102-F795-4C41-A0E1-DAA0E7AAAE1A}" type="pres">
      <dgm:prSet presAssocID="{074B69D9-9A68-450A-9A6A-6202B06EADD2}" presName="vert1" presStyleCnt="0"/>
      <dgm:spPr/>
    </dgm:pt>
    <dgm:pt modelId="{43BF0820-B43C-4E5C-B5C0-752FD7C4BFBE}" type="pres">
      <dgm:prSet presAssocID="{1A1C3B59-57E5-408C-8D58-85A264435491}" presName="thickLine" presStyleLbl="alignNode1" presStyleIdx="9" presStyleCnt="10"/>
      <dgm:spPr/>
    </dgm:pt>
    <dgm:pt modelId="{7F448C7A-DF5C-4C96-B3DC-A1F6EC79AC02}" type="pres">
      <dgm:prSet presAssocID="{1A1C3B59-57E5-408C-8D58-85A264435491}" presName="horz1" presStyleCnt="0"/>
      <dgm:spPr/>
    </dgm:pt>
    <dgm:pt modelId="{FF01455A-E695-4091-B939-D95285FFF16E}" type="pres">
      <dgm:prSet presAssocID="{1A1C3B59-57E5-408C-8D58-85A264435491}" presName="tx1" presStyleLbl="revTx" presStyleIdx="9" presStyleCnt="10"/>
      <dgm:spPr/>
    </dgm:pt>
    <dgm:pt modelId="{4D1DDBBE-1149-4A49-A8DF-242EFD26BE14}" type="pres">
      <dgm:prSet presAssocID="{1A1C3B59-57E5-408C-8D58-85A264435491}" presName="vert1" presStyleCnt="0"/>
      <dgm:spPr/>
    </dgm:pt>
  </dgm:ptLst>
  <dgm:cxnLst>
    <dgm:cxn modelId="{E8F32212-7E82-4F2D-83E0-9161F72EABE0}" type="presOf" srcId="{6C51CC67-B3D9-4271-8305-EBD5AF740391}" destId="{96BC5B95-E04A-459F-BFD1-3D5D588F7F82}" srcOrd="0" destOrd="0" presId="urn:microsoft.com/office/officeart/2008/layout/LinedList"/>
    <dgm:cxn modelId="{E815883D-83BD-4B79-AC69-D4EA4A1E32CD}" type="presOf" srcId="{85DF6D4C-682A-4300-B36E-E6DABACB2BDE}" destId="{EC46A3D8-009C-45E1-B28F-0AEAAAE9E9E0}" srcOrd="0" destOrd="0" presId="urn:microsoft.com/office/officeart/2008/layout/LinedList"/>
    <dgm:cxn modelId="{A1DED15D-DA39-46F0-BD53-E029A821E85D}" srcId="{9C884A55-C908-4A81-9F6D-4A46B679EB31}" destId="{1A1C3B59-57E5-408C-8D58-85A264435491}" srcOrd="9" destOrd="0" parTransId="{97755602-8879-46A8-836E-C7D1B37E88E7}" sibTransId="{E17B0203-95F1-4C49-9B48-158209826EF7}"/>
    <dgm:cxn modelId="{A302A26B-4AE5-486B-8D75-16E8DE58CB38}" srcId="{9C884A55-C908-4A81-9F6D-4A46B679EB31}" destId="{61F83023-79B4-440C-9798-7C6E15F83B7B}" srcOrd="5" destOrd="0" parTransId="{99E51CBF-44C0-4316-A5CE-3A7543BEFADC}" sibTransId="{0E62CEFD-996A-4A42-ADB0-DFF605DC7432}"/>
    <dgm:cxn modelId="{12D71C73-9F92-4A8A-84DE-6E7A73E44BAF}" srcId="{9C884A55-C908-4A81-9F6D-4A46B679EB31}" destId="{74B31A56-19B2-42F2-BCB9-6E146D292B7B}" srcOrd="6" destOrd="0" parTransId="{C59B05C5-7EA2-4448-851F-D75AF2A174EF}" sibTransId="{F63D7055-5334-40CB-82EE-6ABE8C2FF6A5}"/>
    <dgm:cxn modelId="{CF3BAA74-5BC1-4361-8AFB-C2DFB5A5BFB4}" srcId="{9C884A55-C908-4A81-9F6D-4A46B679EB31}" destId="{2DADD90E-0486-4CAE-B6F9-3527535B6B5A}" srcOrd="0" destOrd="0" parTransId="{244D185C-C9FD-4251-9A71-5F6505ACEFBB}" sibTransId="{5F8EACEC-C110-4861-95F4-C29F6222BF6C}"/>
    <dgm:cxn modelId="{BF9C347C-9C7E-44E9-A35A-D1A5821F3E67}" type="presOf" srcId="{77457845-B16A-41A1-B430-C639D3E31B29}" destId="{CF33824B-8917-437F-9B84-E0BA36F24BE4}" srcOrd="0" destOrd="0" presId="urn:microsoft.com/office/officeart/2008/layout/LinedList"/>
    <dgm:cxn modelId="{B4ECFF83-A5A7-4C53-AFC1-41118CBACF8F}" type="presOf" srcId="{16BB8851-EBAF-47AF-8977-ED56AB7E9565}" destId="{E17C0560-CC89-4FE1-94DF-197594E730D5}" srcOrd="0" destOrd="0" presId="urn:microsoft.com/office/officeart/2008/layout/LinedList"/>
    <dgm:cxn modelId="{39A40785-3B0F-450B-8E04-822014AE02DC}" type="presOf" srcId="{61F83023-79B4-440C-9798-7C6E15F83B7B}" destId="{283BB4F9-7F1D-48C3-8ADB-49D5EEC34F01}" srcOrd="0" destOrd="0" presId="urn:microsoft.com/office/officeart/2008/layout/LinedList"/>
    <dgm:cxn modelId="{CA789F8A-335D-4734-AB30-2953C9E96C35}" srcId="{9C884A55-C908-4A81-9F6D-4A46B679EB31}" destId="{6C51CC67-B3D9-4271-8305-EBD5AF740391}" srcOrd="2" destOrd="0" parTransId="{08978A87-7551-41B1-8C84-9BC25DC3E329}" sibTransId="{A08108B0-D559-46AF-97C6-765014E37DE0}"/>
    <dgm:cxn modelId="{C9669AC2-0096-418A-8B12-5B1CEEB1D18C}" type="presOf" srcId="{74B31A56-19B2-42F2-BCB9-6E146D292B7B}" destId="{354155B8-D61F-47D9-AB99-A0CEABDE1CD7}" srcOrd="0" destOrd="0" presId="urn:microsoft.com/office/officeart/2008/layout/LinedList"/>
    <dgm:cxn modelId="{44EBC5C2-F224-47E5-9998-1C2DC2BA36D7}" srcId="{9C884A55-C908-4A81-9F6D-4A46B679EB31}" destId="{16BB8851-EBAF-47AF-8977-ED56AB7E9565}" srcOrd="1" destOrd="0" parTransId="{2841DC00-9155-4CB6-9A04-CC1EA25E9529}" sibTransId="{7D3E8441-FB02-4735-94C9-3D4B8E2686E4}"/>
    <dgm:cxn modelId="{3BFB99CA-D90E-4107-A35B-53C30723572B}" srcId="{9C884A55-C908-4A81-9F6D-4A46B679EB31}" destId="{77457845-B16A-41A1-B430-C639D3E31B29}" srcOrd="4" destOrd="0" parTransId="{727DFE72-A42B-405B-975A-6714FE510BC7}" sibTransId="{D808F71C-94A5-4720-AA19-660C37AF9DB0}"/>
    <dgm:cxn modelId="{9FD48CD2-9502-4641-BE0B-1F18C34AB803}" type="presOf" srcId="{074B69D9-9A68-450A-9A6A-6202B06EADD2}" destId="{24C27F68-8FBD-4A77-A793-45814F4E1134}" srcOrd="0" destOrd="0" presId="urn:microsoft.com/office/officeart/2008/layout/LinedList"/>
    <dgm:cxn modelId="{EE20D9D5-068F-4B86-8E13-59D97674AA08}" type="presOf" srcId="{0D7F84BA-85DE-4655-936E-621DDEC286D7}" destId="{292D1663-3A30-4AAA-9DE8-9C753C7FAF1A}" srcOrd="0" destOrd="0" presId="urn:microsoft.com/office/officeart/2008/layout/LinedList"/>
    <dgm:cxn modelId="{71607DDB-C583-4B90-B6E9-C0C89B5FC8CA}" type="presOf" srcId="{2DADD90E-0486-4CAE-B6F9-3527535B6B5A}" destId="{E5D1AFD2-9DF2-448F-BE5D-E1D48D6C9BB0}" srcOrd="0" destOrd="0" presId="urn:microsoft.com/office/officeart/2008/layout/LinedList"/>
    <dgm:cxn modelId="{CC175ADF-8405-46DB-95E3-618C4A7713C8}" type="presOf" srcId="{9C884A55-C908-4A81-9F6D-4A46B679EB31}" destId="{2BAF8ED7-8A7C-4E36-9E65-3BF9A094F43D}" srcOrd="0" destOrd="0" presId="urn:microsoft.com/office/officeart/2008/layout/LinedList"/>
    <dgm:cxn modelId="{BE2268E6-C30A-47E1-AE81-5DFDB6935BA7}" srcId="{9C884A55-C908-4A81-9F6D-4A46B679EB31}" destId="{85DF6D4C-682A-4300-B36E-E6DABACB2BDE}" srcOrd="7" destOrd="0" parTransId="{AAC48485-8FF0-4203-888D-B230A41BF95D}" sibTransId="{C68E75B1-6D53-4CAF-9D80-EA20588626B9}"/>
    <dgm:cxn modelId="{78A9A1E8-3B74-4488-8763-858FB9455658}" srcId="{9C884A55-C908-4A81-9F6D-4A46B679EB31}" destId="{074B69D9-9A68-450A-9A6A-6202B06EADD2}" srcOrd="8" destOrd="0" parTransId="{01AE91B0-FAC7-4C90-BDF5-C9CA5E3BF0F9}" sibTransId="{B101FB1B-E7BF-4FC8-BE14-A3BA0B13281E}"/>
    <dgm:cxn modelId="{6028B8E8-6644-43DE-9E73-6C32E603BB08}" srcId="{9C884A55-C908-4A81-9F6D-4A46B679EB31}" destId="{0D7F84BA-85DE-4655-936E-621DDEC286D7}" srcOrd="3" destOrd="0" parTransId="{717ADE98-4A2B-4EF6-89D9-1A784F8780C7}" sibTransId="{66AE884F-C532-44AB-977A-D365569B9C4B}"/>
    <dgm:cxn modelId="{F9C661F9-14AE-48B3-9FF5-5A53F9227035}" type="presOf" srcId="{1A1C3B59-57E5-408C-8D58-85A264435491}" destId="{FF01455A-E695-4091-B939-D95285FFF16E}" srcOrd="0" destOrd="0" presId="urn:microsoft.com/office/officeart/2008/layout/LinedList"/>
    <dgm:cxn modelId="{9BA87423-EC5B-406C-869E-8514077C7A14}" type="presParOf" srcId="{2BAF8ED7-8A7C-4E36-9E65-3BF9A094F43D}" destId="{F11C8AE7-D082-44BA-A2F7-5818D36DD7B2}" srcOrd="0" destOrd="0" presId="urn:microsoft.com/office/officeart/2008/layout/LinedList"/>
    <dgm:cxn modelId="{439568ED-BB68-4D64-9311-616D616AE06D}" type="presParOf" srcId="{2BAF8ED7-8A7C-4E36-9E65-3BF9A094F43D}" destId="{9376FF84-A570-4A54-8F05-683996DE7653}" srcOrd="1" destOrd="0" presId="urn:microsoft.com/office/officeart/2008/layout/LinedList"/>
    <dgm:cxn modelId="{304EA194-5F24-4C73-83FD-9220BDEE3698}" type="presParOf" srcId="{9376FF84-A570-4A54-8F05-683996DE7653}" destId="{E5D1AFD2-9DF2-448F-BE5D-E1D48D6C9BB0}" srcOrd="0" destOrd="0" presId="urn:microsoft.com/office/officeart/2008/layout/LinedList"/>
    <dgm:cxn modelId="{D792DB97-F27C-4280-9D20-98900217B474}" type="presParOf" srcId="{9376FF84-A570-4A54-8F05-683996DE7653}" destId="{961BF963-4840-4B60-9981-5190B515A69E}" srcOrd="1" destOrd="0" presId="urn:microsoft.com/office/officeart/2008/layout/LinedList"/>
    <dgm:cxn modelId="{79FF4C50-83CD-4924-AAF9-2EE0F568A71E}" type="presParOf" srcId="{2BAF8ED7-8A7C-4E36-9E65-3BF9A094F43D}" destId="{A0F0F4BD-DCDD-432C-8D24-7785DF9CA65D}" srcOrd="2" destOrd="0" presId="urn:microsoft.com/office/officeart/2008/layout/LinedList"/>
    <dgm:cxn modelId="{4AB79BA5-D772-4B48-91CC-32066AC1B76D}" type="presParOf" srcId="{2BAF8ED7-8A7C-4E36-9E65-3BF9A094F43D}" destId="{08A81D8F-060B-41F2-B12D-9FB19BC58B31}" srcOrd="3" destOrd="0" presId="urn:microsoft.com/office/officeart/2008/layout/LinedList"/>
    <dgm:cxn modelId="{CDA1EEE7-AE16-41D9-A2AA-E09B9DDAAAA4}" type="presParOf" srcId="{08A81D8F-060B-41F2-B12D-9FB19BC58B31}" destId="{E17C0560-CC89-4FE1-94DF-197594E730D5}" srcOrd="0" destOrd="0" presId="urn:microsoft.com/office/officeart/2008/layout/LinedList"/>
    <dgm:cxn modelId="{E9013630-6C8E-44F3-A7FB-4430F87602E8}" type="presParOf" srcId="{08A81D8F-060B-41F2-B12D-9FB19BC58B31}" destId="{EE554618-6411-4451-B96C-C65ED7D6FE88}" srcOrd="1" destOrd="0" presId="urn:microsoft.com/office/officeart/2008/layout/LinedList"/>
    <dgm:cxn modelId="{20104385-17B3-4A31-8D86-2CE6B4468777}" type="presParOf" srcId="{2BAF8ED7-8A7C-4E36-9E65-3BF9A094F43D}" destId="{BA6A5FFE-E07D-41C2-BBF4-102E372DAC7D}" srcOrd="4" destOrd="0" presId="urn:microsoft.com/office/officeart/2008/layout/LinedList"/>
    <dgm:cxn modelId="{462F1981-3A54-4F2F-AAFC-9178565806BE}" type="presParOf" srcId="{2BAF8ED7-8A7C-4E36-9E65-3BF9A094F43D}" destId="{7B3E5A83-0C84-45FF-B826-A2DF07EFDFB0}" srcOrd="5" destOrd="0" presId="urn:microsoft.com/office/officeart/2008/layout/LinedList"/>
    <dgm:cxn modelId="{E6D337F4-BFA7-431B-A194-9E6B0EC429D5}" type="presParOf" srcId="{7B3E5A83-0C84-45FF-B826-A2DF07EFDFB0}" destId="{96BC5B95-E04A-459F-BFD1-3D5D588F7F82}" srcOrd="0" destOrd="0" presId="urn:microsoft.com/office/officeart/2008/layout/LinedList"/>
    <dgm:cxn modelId="{2D99B366-BF77-4989-8748-3A95A30C4126}" type="presParOf" srcId="{7B3E5A83-0C84-45FF-B826-A2DF07EFDFB0}" destId="{DC502050-18F7-497A-8A09-5D8D3B5778B9}" srcOrd="1" destOrd="0" presId="urn:microsoft.com/office/officeart/2008/layout/LinedList"/>
    <dgm:cxn modelId="{B5171140-BFA6-459D-999F-3D1BAF75339E}" type="presParOf" srcId="{2BAF8ED7-8A7C-4E36-9E65-3BF9A094F43D}" destId="{880BA1F0-B438-48AF-BBD4-297B1843C253}" srcOrd="6" destOrd="0" presId="urn:microsoft.com/office/officeart/2008/layout/LinedList"/>
    <dgm:cxn modelId="{12E7A219-0AB2-4158-BAB1-19E91D351D67}" type="presParOf" srcId="{2BAF8ED7-8A7C-4E36-9E65-3BF9A094F43D}" destId="{351A506F-900E-449E-A154-09970C6A9C58}" srcOrd="7" destOrd="0" presId="urn:microsoft.com/office/officeart/2008/layout/LinedList"/>
    <dgm:cxn modelId="{F51465A4-616E-4485-AF0E-8A07CDF8E640}" type="presParOf" srcId="{351A506F-900E-449E-A154-09970C6A9C58}" destId="{292D1663-3A30-4AAA-9DE8-9C753C7FAF1A}" srcOrd="0" destOrd="0" presId="urn:microsoft.com/office/officeart/2008/layout/LinedList"/>
    <dgm:cxn modelId="{969B3A2C-2C6A-41DA-B84C-F11DE7F262F1}" type="presParOf" srcId="{351A506F-900E-449E-A154-09970C6A9C58}" destId="{A8590B3F-2F0F-4959-A331-50CDAEFE3D6D}" srcOrd="1" destOrd="0" presId="urn:microsoft.com/office/officeart/2008/layout/LinedList"/>
    <dgm:cxn modelId="{8BB04E41-2542-4391-B628-BBF291AD50DA}" type="presParOf" srcId="{2BAF8ED7-8A7C-4E36-9E65-3BF9A094F43D}" destId="{A8E52385-26D9-4101-9BF2-A64491865BBE}" srcOrd="8" destOrd="0" presId="urn:microsoft.com/office/officeart/2008/layout/LinedList"/>
    <dgm:cxn modelId="{37168CD0-88D3-47EB-852E-0777AD03655D}" type="presParOf" srcId="{2BAF8ED7-8A7C-4E36-9E65-3BF9A094F43D}" destId="{C48A3FC5-AC78-47CC-A595-D7BB43CD379A}" srcOrd="9" destOrd="0" presId="urn:microsoft.com/office/officeart/2008/layout/LinedList"/>
    <dgm:cxn modelId="{D748B513-8098-4D4E-AA88-188AC1324DC9}" type="presParOf" srcId="{C48A3FC5-AC78-47CC-A595-D7BB43CD379A}" destId="{CF33824B-8917-437F-9B84-E0BA36F24BE4}" srcOrd="0" destOrd="0" presId="urn:microsoft.com/office/officeart/2008/layout/LinedList"/>
    <dgm:cxn modelId="{06B9EDC2-F5EC-4584-9835-DA2A13F8ABC4}" type="presParOf" srcId="{C48A3FC5-AC78-47CC-A595-D7BB43CD379A}" destId="{7B1B0A43-465A-414B-A296-60107D354AAE}" srcOrd="1" destOrd="0" presId="urn:microsoft.com/office/officeart/2008/layout/LinedList"/>
    <dgm:cxn modelId="{A77F9382-E189-4796-8ADC-CACAFE8618F7}" type="presParOf" srcId="{2BAF8ED7-8A7C-4E36-9E65-3BF9A094F43D}" destId="{B506B5A8-F9C2-457F-918B-63E90C84C878}" srcOrd="10" destOrd="0" presId="urn:microsoft.com/office/officeart/2008/layout/LinedList"/>
    <dgm:cxn modelId="{9AF1B94F-0900-4CF1-A6AF-C7A1FD767AEB}" type="presParOf" srcId="{2BAF8ED7-8A7C-4E36-9E65-3BF9A094F43D}" destId="{A9DF627F-C2CD-47EF-BD70-90F944F9A310}" srcOrd="11" destOrd="0" presId="urn:microsoft.com/office/officeart/2008/layout/LinedList"/>
    <dgm:cxn modelId="{965B6FCA-8251-4BA4-B49F-6AEC4AF097C8}" type="presParOf" srcId="{A9DF627F-C2CD-47EF-BD70-90F944F9A310}" destId="{283BB4F9-7F1D-48C3-8ADB-49D5EEC34F01}" srcOrd="0" destOrd="0" presId="urn:microsoft.com/office/officeart/2008/layout/LinedList"/>
    <dgm:cxn modelId="{5DD4A830-1B6E-4A20-9BE8-FF82D3AB3BFF}" type="presParOf" srcId="{A9DF627F-C2CD-47EF-BD70-90F944F9A310}" destId="{8AE0D24F-968B-4BC1-B696-BEC1FB0F2149}" srcOrd="1" destOrd="0" presId="urn:microsoft.com/office/officeart/2008/layout/LinedList"/>
    <dgm:cxn modelId="{25052D38-EFA9-4405-BB63-BA2D31CF7850}" type="presParOf" srcId="{2BAF8ED7-8A7C-4E36-9E65-3BF9A094F43D}" destId="{6DBA9DB5-0935-426C-93E2-1DED22D7075B}" srcOrd="12" destOrd="0" presId="urn:microsoft.com/office/officeart/2008/layout/LinedList"/>
    <dgm:cxn modelId="{2EB9F30D-43E8-4E02-AF63-9A1D3C40B378}" type="presParOf" srcId="{2BAF8ED7-8A7C-4E36-9E65-3BF9A094F43D}" destId="{004DFD68-0B96-4315-A5B9-464A3AFF1002}" srcOrd="13" destOrd="0" presId="urn:microsoft.com/office/officeart/2008/layout/LinedList"/>
    <dgm:cxn modelId="{EAD9672E-0FF9-4978-A149-D0078CD109DA}" type="presParOf" srcId="{004DFD68-0B96-4315-A5B9-464A3AFF1002}" destId="{354155B8-D61F-47D9-AB99-A0CEABDE1CD7}" srcOrd="0" destOrd="0" presId="urn:microsoft.com/office/officeart/2008/layout/LinedList"/>
    <dgm:cxn modelId="{F5AE5930-7D2F-4CD5-8FC0-565D486EA323}" type="presParOf" srcId="{004DFD68-0B96-4315-A5B9-464A3AFF1002}" destId="{DE11AE70-BDC5-48AF-A659-898F0E2AC640}" srcOrd="1" destOrd="0" presId="urn:microsoft.com/office/officeart/2008/layout/LinedList"/>
    <dgm:cxn modelId="{83E62228-B47E-4540-BA55-02686B7B0FEA}" type="presParOf" srcId="{2BAF8ED7-8A7C-4E36-9E65-3BF9A094F43D}" destId="{4DF63815-003D-4998-8446-07724EA919F3}" srcOrd="14" destOrd="0" presId="urn:microsoft.com/office/officeart/2008/layout/LinedList"/>
    <dgm:cxn modelId="{4CD401AE-7783-4CE3-B48F-66C9EA021DE7}" type="presParOf" srcId="{2BAF8ED7-8A7C-4E36-9E65-3BF9A094F43D}" destId="{4FBDB77A-289B-4D97-AAD8-54DE557F4FFD}" srcOrd="15" destOrd="0" presId="urn:microsoft.com/office/officeart/2008/layout/LinedList"/>
    <dgm:cxn modelId="{BE664305-1EEE-4D0B-972F-3ED17B84E80D}" type="presParOf" srcId="{4FBDB77A-289B-4D97-AAD8-54DE557F4FFD}" destId="{EC46A3D8-009C-45E1-B28F-0AEAAAE9E9E0}" srcOrd="0" destOrd="0" presId="urn:microsoft.com/office/officeart/2008/layout/LinedList"/>
    <dgm:cxn modelId="{5AAF73DC-B880-4BD9-B8FE-9FE67194B664}" type="presParOf" srcId="{4FBDB77A-289B-4D97-AAD8-54DE557F4FFD}" destId="{22371C26-60F7-455C-9177-A683E177C67F}" srcOrd="1" destOrd="0" presId="urn:microsoft.com/office/officeart/2008/layout/LinedList"/>
    <dgm:cxn modelId="{D17A8390-9F5F-4E93-84F9-84B9751CCFF6}" type="presParOf" srcId="{2BAF8ED7-8A7C-4E36-9E65-3BF9A094F43D}" destId="{8FA363E8-FF83-4974-8846-2BB0D55005E3}" srcOrd="16" destOrd="0" presId="urn:microsoft.com/office/officeart/2008/layout/LinedList"/>
    <dgm:cxn modelId="{300B0362-BD57-435C-8383-37F791638F97}" type="presParOf" srcId="{2BAF8ED7-8A7C-4E36-9E65-3BF9A094F43D}" destId="{83737838-0424-41CB-80A8-0E86C5355EE5}" srcOrd="17" destOrd="0" presId="urn:microsoft.com/office/officeart/2008/layout/LinedList"/>
    <dgm:cxn modelId="{95E0F599-8BCE-42E5-9071-A184E5FD7334}" type="presParOf" srcId="{83737838-0424-41CB-80A8-0E86C5355EE5}" destId="{24C27F68-8FBD-4A77-A793-45814F4E1134}" srcOrd="0" destOrd="0" presId="urn:microsoft.com/office/officeart/2008/layout/LinedList"/>
    <dgm:cxn modelId="{1AC4BCD8-B644-49F1-A84E-AFE1464190E4}" type="presParOf" srcId="{83737838-0424-41CB-80A8-0E86C5355EE5}" destId="{B4E31102-F795-4C41-A0E1-DAA0E7AAAE1A}" srcOrd="1" destOrd="0" presId="urn:microsoft.com/office/officeart/2008/layout/LinedList"/>
    <dgm:cxn modelId="{6AA1F4A6-412A-4113-AF3D-7B5B910D8CFD}" type="presParOf" srcId="{2BAF8ED7-8A7C-4E36-9E65-3BF9A094F43D}" destId="{43BF0820-B43C-4E5C-B5C0-752FD7C4BFBE}" srcOrd="18" destOrd="0" presId="urn:microsoft.com/office/officeart/2008/layout/LinedList"/>
    <dgm:cxn modelId="{B829C7E0-18AB-4897-A051-2ECC14D1B829}" type="presParOf" srcId="{2BAF8ED7-8A7C-4E36-9E65-3BF9A094F43D}" destId="{7F448C7A-DF5C-4C96-B3DC-A1F6EC79AC02}" srcOrd="19" destOrd="0" presId="urn:microsoft.com/office/officeart/2008/layout/LinedList"/>
    <dgm:cxn modelId="{E3A31E84-DC0A-45B8-95A0-70AD4CA210C6}" type="presParOf" srcId="{7F448C7A-DF5C-4C96-B3DC-A1F6EC79AC02}" destId="{FF01455A-E695-4091-B939-D95285FFF16E}" srcOrd="0" destOrd="0" presId="urn:microsoft.com/office/officeart/2008/layout/LinedList"/>
    <dgm:cxn modelId="{9EBC48DA-89ED-4A7F-8A64-A793D72D28FE}" type="presParOf" srcId="{7F448C7A-DF5C-4C96-B3DC-A1F6EC79AC02}" destId="{4D1DDBBE-1149-4A49-A8DF-242EFD26BE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76FD9-E3B1-478F-8CD9-922D99DC4B5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EA8EBA-CD90-4D03-9877-3BFCCEE5D9FD}">
      <dgm:prSet phldrT="[Text]"/>
      <dgm:spPr/>
      <dgm:t>
        <a:bodyPr/>
        <a:lstStyle/>
        <a:p>
          <a:r>
            <a:rPr lang="en-GB"/>
            <a:t>Direct genetic testing</a:t>
          </a:r>
        </a:p>
      </dgm:t>
    </dgm:pt>
    <dgm:pt modelId="{C5058585-B8C6-42CF-8D72-9E9AE4DFBE3A}" type="parTrans" cxnId="{A310ADEF-06F9-4BA7-8D20-660C74ABD98F}">
      <dgm:prSet/>
      <dgm:spPr/>
      <dgm:t>
        <a:bodyPr/>
        <a:lstStyle/>
        <a:p>
          <a:endParaRPr lang="en-GB"/>
        </a:p>
      </dgm:t>
    </dgm:pt>
    <dgm:pt modelId="{22FEB4FF-BBEB-4D02-A067-0DE6C07BADDE}" type="sibTrans" cxnId="{A310ADEF-06F9-4BA7-8D20-660C74ABD98F}">
      <dgm:prSet/>
      <dgm:spPr/>
      <dgm:t>
        <a:bodyPr/>
        <a:lstStyle/>
        <a:p>
          <a:endParaRPr lang="en-GB"/>
        </a:p>
      </dgm:t>
    </dgm:pt>
    <dgm:pt modelId="{CBE6412F-AAD1-41AC-A374-7883E3937E9B}">
      <dgm:prSet phldrT="[Text]"/>
      <dgm:spPr/>
      <dgm:t>
        <a:bodyPr/>
        <a:lstStyle/>
        <a:p>
          <a:r>
            <a:rPr lang="en-GB"/>
            <a:t>Patient eligible for mainstream/ direct genetic test</a:t>
          </a:r>
        </a:p>
      </dgm:t>
    </dgm:pt>
    <dgm:pt modelId="{04667B92-F1A0-447C-A1BC-5F4AACC9E2B2}" type="parTrans" cxnId="{BBE6E2A3-56E3-4BCC-8742-F6C83C129B44}">
      <dgm:prSet/>
      <dgm:spPr/>
      <dgm:t>
        <a:bodyPr/>
        <a:lstStyle/>
        <a:p>
          <a:endParaRPr lang="en-GB"/>
        </a:p>
      </dgm:t>
    </dgm:pt>
    <dgm:pt modelId="{188F6E37-E3F4-4587-8183-2B81C1F9FB63}" type="sibTrans" cxnId="{BBE6E2A3-56E3-4BCC-8742-F6C83C129B44}">
      <dgm:prSet/>
      <dgm:spPr/>
      <dgm:t>
        <a:bodyPr/>
        <a:lstStyle/>
        <a:p>
          <a:endParaRPr lang="en-GB"/>
        </a:p>
      </dgm:t>
    </dgm:pt>
    <dgm:pt modelId="{2ECDF5DC-93B4-41F2-8F71-58067A9C7A5E}">
      <dgm:prSet phldrT="[Text]"/>
      <dgm:spPr/>
      <dgm:t>
        <a:bodyPr/>
        <a:lstStyle/>
        <a:p>
          <a:r>
            <a:rPr lang="en-GB"/>
            <a:t>Complete record of discussion</a:t>
          </a:r>
        </a:p>
      </dgm:t>
    </dgm:pt>
    <dgm:pt modelId="{57387A76-7C58-4BB2-8D1A-C6FBB3ED1981}" type="parTrans" cxnId="{35A3BA3F-1BC6-48A8-971E-51C000D0FDB9}">
      <dgm:prSet/>
      <dgm:spPr/>
      <dgm:t>
        <a:bodyPr/>
        <a:lstStyle/>
        <a:p>
          <a:endParaRPr lang="en-GB"/>
        </a:p>
      </dgm:t>
    </dgm:pt>
    <dgm:pt modelId="{8977A5B6-C336-4718-BC50-1A3A8141157E}" type="sibTrans" cxnId="{35A3BA3F-1BC6-48A8-971E-51C000D0FDB9}">
      <dgm:prSet/>
      <dgm:spPr/>
      <dgm:t>
        <a:bodyPr/>
        <a:lstStyle/>
        <a:p>
          <a:endParaRPr lang="en-GB"/>
        </a:p>
      </dgm:t>
    </dgm:pt>
    <dgm:pt modelId="{F1265D01-C864-417E-B881-BFCCEB40D704}">
      <dgm:prSet phldrT="[Text]"/>
      <dgm:spPr/>
      <dgm:t>
        <a:bodyPr/>
        <a:lstStyle/>
        <a:p>
          <a:r>
            <a:rPr lang="en-GB"/>
            <a:t>Discuss with patient and take consent/ compete record of discussion (</a:t>
          </a:r>
          <a:r>
            <a:rPr lang="en-GB" err="1"/>
            <a:t>RoD</a:t>
          </a:r>
          <a:r>
            <a:rPr lang="en-GB"/>
            <a:t>) form</a:t>
          </a:r>
        </a:p>
      </dgm:t>
    </dgm:pt>
    <dgm:pt modelId="{18054AA4-6A8E-4D15-8A16-3709D3BB60C6}" type="parTrans" cxnId="{F62826C0-9D0E-4DA0-AE4F-D61546069402}">
      <dgm:prSet/>
      <dgm:spPr/>
      <dgm:t>
        <a:bodyPr/>
        <a:lstStyle/>
        <a:p>
          <a:endParaRPr lang="en-GB"/>
        </a:p>
      </dgm:t>
    </dgm:pt>
    <dgm:pt modelId="{2C543B81-E927-423B-8C87-AE0289573AD5}" type="sibTrans" cxnId="{F62826C0-9D0E-4DA0-AE4F-D61546069402}">
      <dgm:prSet/>
      <dgm:spPr/>
      <dgm:t>
        <a:bodyPr/>
        <a:lstStyle/>
        <a:p>
          <a:endParaRPr lang="en-GB"/>
        </a:p>
      </dgm:t>
    </dgm:pt>
    <dgm:pt modelId="{AFA2049F-EEE8-434D-8A85-FAF8F8D0F6CB}">
      <dgm:prSet phldrT="[Text]"/>
      <dgm:spPr/>
      <dgm:t>
        <a:bodyPr/>
        <a:lstStyle/>
        <a:p>
          <a:r>
            <a:rPr lang="en-GB"/>
            <a:t>Take blood sample</a:t>
          </a:r>
        </a:p>
      </dgm:t>
    </dgm:pt>
    <dgm:pt modelId="{D501B4F1-A9BC-485A-B030-D8426B7148B9}" type="parTrans" cxnId="{63F0B903-E0D4-40B4-B1B3-666E9972D0F0}">
      <dgm:prSet/>
      <dgm:spPr/>
      <dgm:t>
        <a:bodyPr/>
        <a:lstStyle/>
        <a:p>
          <a:endParaRPr lang="en-GB"/>
        </a:p>
      </dgm:t>
    </dgm:pt>
    <dgm:pt modelId="{91050817-2284-46D1-B9BA-0920BAFF1BC9}" type="sibTrans" cxnId="{63F0B903-E0D4-40B4-B1B3-666E9972D0F0}">
      <dgm:prSet/>
      <dgm:spPr/>
      <dgm:t>
        <a:bodyPr/>
        <a:lstStyle/>
        <a:p>
          <a:endParaRPr lang="en-GB"/>
        </a:p>
      </dgm:t>
    </dgm:pt>
    <dgm:pt modelId="{BEDDE3B0-6389-4F0C-B7AC-DA4A0D501072}">
      <dgm:prSet phldrT="[Text]"/>
      <dgm:spPr/>
      <dgm:t>
        <a:bodyPr/>
        <a:lstStyle/>
        <a:p>
          <a:r>
            <a:rPr lang="en-GB"/>
            <a:t>Arrange blood sample (EDTA) to be sent to genetics lab</a:t>
          </a:r>
        </a:p>
      </dgm:t>
    </dgm:pt>
    <dgm:pt modelId="{BC6925B4-0F1D-4FA1-976C-7A4E8283CD85}" type="parTrans" cxnId="{43F72233-85E3-43AF-B877-684F76DAFE29}">
      <dgm:prSet/>
      <dgm:spPr/>
      <dgm:t>
        <a:bodyPr/>
        <a:lstStyle/>
        <a:p>
          <a:endParaRPr lang="en-GB"/>
        </a:p>
      </dgm:t>
    </dgm:pt>
    <dgm:pt modelId="{D6B163E8-0644-4B16-BD6C-0584C27464E4}" type="sibTrans" cxnId="{43F72233-85E3-43AF-B877-684F76DAFE29}">
      <dgm:prSet/>
      <dgm:spPr/>
      <dgm:t>
        <a:bodyPr/>
        <a:lstStyle/>
        <a:p>
          <a:endParaRPr lang="en-GB"/>
        </a:p>
      </dgm:t>
    </dgm:pt>
    <dgm:pt modelId="{2D05D40A-8F36-4D7A-AE20-3E6C410B3D13}">
      <dgm:prSet phldrT="[Text]"/>
      <dgm:spPr/>
      <dgm:t>
        <a:bodyPr/>
        <a:lstStyle/>
        <a:p>
          <a:r>
            <a:rPr lang="en-GB"/>
            <a:t>Complete genetics blood form including details of requesting clinician</a:t>
          </a:r>
        </a:p>
      </dgm:t>
    </dgm:pt>
    <dgm:pt modelId="{125E1C43-6FDF-4181-9E65-A82AFD98EC57}" type="parTrans" cxnId="{54920063-EE57-4E1F-A409-47E5BB516E5F}">
      <dgm:prSet/>
      <dgm:spPr/>
      <dgm:t>
        <a:bodyPr/>
        <a:lstStyle/>
        <a:p>
          <a:endParaRPr lang="en-GB"/>
        </a:p>
      </dgm:t>
    </dgm:pt>
    <dgm:pt modelId="{14F20E65-E0F6-4798-BB84-F4EEFC0DBB80}" type="sibTrans" cxnId="{54920063-EE57-4E1F-A409-47E5BB516E5F}">
      <dgm:prSet/>
      <dgm:spPr/>
      <dgm:t>
        <a:bodyPr/>
        <a:lstStyle/>
        <a:p>
          <a:endParaRPr lang="en-GB"/>
        </a:p>
      </dgm:t>
    </dgm:pt>
    <dgm:pt modelId="{42328560-E132-4058-82A5-D29C9EA4C774}">
      <dgm:prSet phldrT="[Text]"/>
      <dgm:spPr/>
      <dgm:t>
        <a:bodyPr/>
        <a:lstStyle/>
        <a:p>
          <a:r>
            <a:rPr lang="en-GB"/>
            <a:t>Store </a:t>
          </a:r>
          <a:r>
            <a:rPr lang="en-GB" err="1"/>
            <a:t>RoD</a:t>
          </a:r>
          <a:r>
            <a:rPr lang="en-GB"/>
            <a:t> form in patient notes  </a:t>
          </a:r>
          <a:r>
            <a:rPr lang="en-GB" i="1"/>
            <a:t>(do not send to genetics lab or Clinical Genetics dept)</a:t>
          </a:r>
        </a:p>
      </dgm:t>
    </dgm:pt>
    <dgm:pt modelId="{F181683A-6FF1-426E-9BEB-30D738EFCBAA}" type="parTrans" cxnId="{F5C5D231-9BD4-4380-A224-F0A9532BBE12}">
      <dgm:prSet/>
      <dgm:spPr/>
      <dgm:t>
        <a:bodyPr/>
        <a:lstStyle/>
        <a:p>
          <a:endParaRPr lang="en-GB"/>
        </a:p>
      </dgm:t>
    </dgm:pt>
    <dgm:pt modelId="{9250CF76-8625-4FB2-82B7-443E49C1F0C4}" type="sibTrans" cxnId="{F5C5D231-9BD4-4380-A224-F0A9532BBE12}">
      <dgm:prSet/>
      <dgm:spPr/>
      <dgm:t>
        <a:bodyPr/>
        <a:lstStyle/>
        <a:p>
          <a:endParaRPr lang="en-GB"/>
        </a:p>
      </dgm:t>
    </dgm:pt>
    <dgm:pt modelId="{9894956E-8027-4AFB-BDC7-959A8728D6C2}">
      <dgm:prSet phldrT="[Text]"/>
      <dgm:spPr/>
      <dgm:t>
        <a:bodyPr/>
        <a:lstStyle/>
        <a:p>
          <a:r>
            <a:rPr lang="en-GB"/>
            <a:t>If results needed urgently mark this on form and state reason </a:t>
          </a:r>
        </a:p>
      </dgm:t>
    </dgm:pt>
    <dgm:pt modelId="{1ACAD4E9-E3AA-42A2-80BE-6C1DC43A84C0}" type="parTrans" cxnId="{802400DB-EB65-4BEB-95A3-CB6A36857BD4}">
      <dgm:prSet/>
      <dgm:spPr/>
      <dgm:t>
        <a:bodyPr/>
        <a:lstStyle/>
        <a:p>
          <a:endParaRPr lang="en-GB"/>
        </a:p>
      </dgm:t>
    </dgm:pt>
    <dgm:pt modelId="{5EF740E4-4B6E-4CAD-AFF4-7E74FF0AAA66}" type="sibTrans" cxnId="{802400DB-EB65-4BEB-95A3-CB6A36857BD4}">
      <dgm:prSet/>
      <dgm:spPr/>
      <dgm:t>
        <a:bodyPr/>
        <a:lstStyle/>
        <a:p>
          <a:endParaRPr lang="en-GB"/>
        </a:p>
      </dgm:t>
    </dgm:pt>
    <dgm:pt modelId="{D27F7331-DC13-4333-812B-CBF2A81C5EF0}">
      <dgm:prSet/>
      <dgm:spPr/>
      <dgm:t>
        <a:bodyPr/>
        <a:lstStyle/>
        <a:p>
          <a:r>
            <a:rPr lang="en-GB"/>
            <a:t>Results</a:t>
          </a:r>
        </a:p>
      </dgm:t>
    </dgm:pt>
    <dgm:pt modelId="{B92232EC-36E5-4B4D-A9F3-923FD26E313D}" type="parTrans" cxnId="{452B7AFA-DB52-4CE9-B36A-3E19D7C767FB}">
      <dgm:prSet/>
      <dgm:spPr/>
      <dgm:t>
        <a:bodyPr/>
        <a:lstStyle/>
        <a:p>
          <a:endParaRPr lang="en-GB"/>
        </a:p>
      </dgm:t>
    </dgm:pt>
    <dgm:pt modelId="{020E2095-75FB-426D-8933-95465BD88142}" type="sibTrans" cxnId="{452B7AFA-DB52-4CE9-B36A-3E19D7C767FB}">
      <dgm:prSet/>
      <dgm:spPr/>
      <dgm:t>
        <a:bodyPr/>
        <a:lstStyle/>
        <a:p>
          <a:endParaRPr lang="en-GB"/>
        </a:p>
      </dgm:t>
    </dgm:pt>
    <dgm:pt modelId="{078C6456-76D6-469A-A242-7CD358C663D5}">
      <dgm:prSet/>
      <dgm:spPr/>
      <dgm:t>
        <a:bodyPr/>
        <a:lstStyle/>
        <a:p>
          <a:r>
            <a:rPr lang="en-GB"/>
            <a:t>Result will be returned to requesting clinician (by email if this has been set up with lab)</a:t>
          </a:r>
        </a:p>
      </dgm:t>
    </dgm:pt>
    <dgm:pt modelId="{CAA76DAB-ECCF-44BC-A4EB-5CEFFFF69402}" type="parTrans" cxnId="{EC75FD0E-8F3A-4D03-BF80-C6B4ABCD13BC}">
      <dgm:prSet/>
      <dgm:spPr/>
      <dgm:t>
        <a:bodyPr/>
        <a:lstStyle/>
        <a:p>
          <a:endParaRPr lang="en-GB"/>
        </a:p>
      </dgm:t>
    </dgm:pt>
    <dgm:pt modelId="{15A2C997-AA24-401E-BBEF-F6E12359D9B3}" type="sibTrans" cxnId="{EC75FD0E-8F3A-4D03-BF80-C6B4ABCD13BC}">
      <dgm:prSet/>
      <dgm:spPr/>
      <dgm:t>
        <a:bodyPr/>
        <a:lstStyle/>
        <a:p>
          <a:endParaRPr lang="en-GB"/>
        </a:p>
      </dgm:t>
    </dgm:pt>
    <dgm:pt modelId="{76B5D49C-E04B-4419-98DB-17C7872663A4}">
      <dgm:prSet/>
      <dgm:spPr/>
      <dgm:t>
        <a:bodyPr/>
        <a:lstStyle/>
        <a:p>
          <a:r>
            <a:rPr lang="en-GB"/>
            <a:t>Requesting clinician responsible for giving result to patient</a:t>
          </a:r>
        </a:p>
      </dgm:t>
    </dgm:pt>
    <dgm:pt modelId="{2D8143C0-FBF5-455E-B86B-4D9A30766810}" type="parTrans" cxnId="{FCE3FEFA-6D11-43BF-9F8F-0DC5A3FFCC75}">
      <dgm:prSet/>
      <dgm:spPr/>
      <dgm:t>
        <a:bodyPr/>
        <a:lstStyle/>
        <a:p>
          <a:endParaRPr lang="en-GB"/>
        </a:p>
      </dgm:t>
    </dgm:pt>
    <dgm:pt modelId="{658790C5-4871-49FC-AD3F-21B1BE33F68A}" type="sibTrans" cxnId="{FCE3FEFA-6D11-43BF-9F8F-0DC5A3FFCC75}">
      <dgm:prSet/>
      <dgm:spPr/>
      <dgm:t>
        <a:bodyPr/>
        <a:lstStyle/>
        <a:p>
          <a:endParaRPr lang="en-GB"/>
        </a:p>
      </dgm:t>
    </dgm:pt>
    <dgm:pt modelId="{9D36E479-4FC8-4933-9E3B-1FDF66AC56DE}">
      <dgm:prSet/>
      <dgm:spPr/>
      <dgm:t>
        <a:bodyPr/>
        <a:lstStyle/>
        <a:p>
          <a:r>
            <a:rPr lang="en-GB"/>
            <a:t>Patient with pathogenic mutation or VUS must then be referred to Clinical Genetics dept</a:t>
          </a:r>
        </a:p>
      </dgm:t>
    </dgm:pt>
    <dgm:pt modelId="{128626BE-9058-4D1C-9E63-671D6C39AF07}" type="parTrans" cxnId="{A8536246-3A2E-407B-8722-60CC2B985F9B}">
      <dgm:prSet/>
      <dgm:spPr/>
      <dgm:t>
        <a:bodyPr/>
        <a:lstStyle/>
        <a:p>
          <a:endParaRPr lang="en-GB"/>
        </a:p>
      </dgm:t>
    </dgm:pt>
    <dgm:pt modelId="{6585E324-2AEA-4A49-B78B-296A0CD72D6D}" type="sibTrans" cxnId="{A8536246-3A2E-407B-8722-60CC2B985F9B}">
      <dgm:prSet/>
      <dgm:spPr/>
      <dgm:t>
        <a:bodyPr/>
        <a:lstStyle/>
        <a:p>
          <a:endParaRPr lang="en-GB"/>
        </a:p>
      </dgm:t>
    </dgm:pt>
    <dgm:pt modelId="{A099B17B-4C64-4673-AE32-416DAE4579DA}">
      <dgm:prSet phldrT="[Text]"/>
      <dgm:spPr/>
      <dgm:t>
        <a:bodyPr/>
        <a:lstStyle/>
        <a:p>
          <a:r>
            <a:rPr lang="en-GB"/>
            <a:t>(eligibility criteria in national genomic test directory)</a:t>
          </a:r>
        </a:p>
      </dgm:t>
    </dgm:pt>
    <dgm:pt modelId="{27ACB854-7F06-4D60-9379-0D6107FC7D3A}" type="parTrans" cxnId="{D55AA277-B173-4460-A3EA-CDD5D84721F1}">
      <dgm:prSet/>
      <dgm:spPr/>
      <dgm:t>
        <a:bodyPr/>
        <a:lstStyle/>
        <a:p>
          <a:endParaRPr lang="en-GB"/>
        </a:p>
      </dgm:t>
    </dgm:pt>
    <dgm:pt modelId="{B636AE79-C204-4D74-9B96-B90AFB713291}" type="sibTrans" cxnId="{D55AA277-B173-4460-A3EA-CDD5D84721F1}">
      <dgm:prSet/>
      <dgm:spPr/>
      <dgm:t>
        <a:bodyPr/>
        <a:lstStyle/>
        <a:p>
          <a:endParaRPr lang="en-GB"/>
        </a:p>
      </dgm:t>
    </dgm:pt>
    <dgm:pt modelId="{DC8EB2BC-1DE8-4BD9-8B50-F4C86EE052D6}" type="pres">
      <dgm:prSet presAssocID="{49876FD9-E3B1-478F-8CD9-922D99DC4B58}" presName="linearFlow" presStyleCnt="0">
        <dgm:presLayoutVars>
          <dgm:dir/>
          <dgm:animLvl val="lvl"/>
          <dgm:resizeHandles val="exact"/>
        </dgm:presLayoutVars>
      </dgm:prSet>
      <dgm:spPr/>
    </dgm:pt>
    <dgm:pt modelId="{EBA5CEBB-8954-4044-9E8D-86A85F898574}" type="pres">
      <dgm:prSet presAssocID="{C1EA8EBA-CD90-4D03-9877-3BFCCEE5D9FD}" presName="composite" presStyleCnt="0"/>
      <dgm:spPr/>
    </dgm:pt>
    <dgm:pt modelId="{54206AAB-E427-4E59-AE7F-17E57FE76F23}" type="pres">
      <dgm:prSet presAssocID="{C1EA8EBA-CD90-4D03-9877-3BFCCEE5D9FD}" presName="parentText" presStyleLbl="alignNode1" presStyleIdx="0" presStyleCnt="4" custLinFactNeighborX="2618" custLinFactNeighborY="2652">
        <dgm:presLayoutVars>
          <dgm:chMax val="1"/>
          <dgm:bulletEnabled val="1"/>
        </dgm:presLayoutVars>
      </dgm:prSet>
      <dgm:spPr/>
    </dgm:pt>
    <dgm:pt modelId="{373E1281-C406-4A39-8627-B3DFCD8F1BC9}" type="pres">
      <dgm:prSet presAssocID="{C1EA8EBA-CD90-4D03-9877-3BFCCEE5D9FD}" presName="descendantText" presStyleLbl="alignAcc1" presStyleIdx="0" presStyleCnt="4">
        <dgm:presLayoutVars>
          <dgm:bulletEnabled val="1"/>
        </dgm:presLayoutVars>
      </dgm:prSet>
      <dgm:spPr/>
    </dgm:pt>
    <dgm:pt modelId="{E0AA02EA-82A4-4621-87C0-35AC4C2835E1}" type="pres">
      <dgm:prSet presAssocID="{22FEB4FF-BBEB-4D02-A067-0DE6C07BADDE}" presName="sp" presStyleCnt="0"/>
      <dgm:spPr/>
    </dgm:pt>
    <dgm:pt modelId="{BDDF835C-F5BF-4362-8548-71F1E90B1074}" type="pres">
      <dgm:prSet presAssocID="{2ECDF5DC-93B4-41F2-8F71-58067A9C7A5E}" presName="composite" presStyleCnt="0"/>
      <dgm:spPr/>
    </dgm:pt>
    <dgm:pt modelId="{149414BB-DA46-46D5-A90A-BEB87399CE62}" type="pres">
      <dgm:prSet presAssocID="{2ECDF5DC-93B4-41F2-8F71-58067A9C7A5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35D98F3-50B1-47D1-9BBA-2B6F52D16DAD}" type="pres">
      <dgm:prSet presAssocID="{2ECDF5DC-93B4-41F2-8F71-58067A9C7A5E}" presName="descendantText" presStyleLbl="alignAcc1" presStyleIdx="1" presStyleCnt="4">
        <dgm:presLayoutVars>
          <dgm:bulletEnabled val="1"/>
        </dgm:presLayoutVars>
      </dgm:prSet>
      <dgm:spPr/>
    </dgm:pt>
    <dgm:pt modelId="{56772FE4-8966-4542-A510-1305D377F68D}" type="pres">
      <dgm:prSet presAssocID="{8977A5B6-C336-4718-BC50-1A3A8141157E}" presName="sp" presStyleCnt="0"/>
      <dgm:spPr/>
    </dgm:pt>
    <dgm:pt modelId="{D649C53C-23C4-49C3-AC03-228E38312C23}" type="pres">
      <dgm:prSet presAssocID="{AFA2049F-EEE8-434D-8A85-FAF8F8D0F6CB}" presName="composite" presStyleCnt="0"/>
      <dgm:spPr/>
    </dgm:pt>
    <dgm:pt modelId="{1DC19C0E-6246-4C79-B992-1893B4E2A42B}" type="pres">
      <dgm:prSet presAssocID="{AFA2049F-EEE8-434D-8A85-FAF8F8D0F6C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DE33AC5-79D5-4A80-AB78-FF4141E8C96E}" type="pres">
      <dgm:prSet presAssocID="{AFA2049F-EEE8-434D-8A85-FAF8F8D0F6CB}" presName="descendantText" presStyleLbl="alignAcc1" presStyleIdx="2" presStyleCnt="4">
        <dgm:presLayoutVars>
          <dgm:bulletEnabled val="1"/>
        </dgm:presLayoutVars>
      </dgm:prSet>
      <dgm:spPr/>
    </dgm:pt>
    <dgm:pt modelId="{C40F6DB2-E0C4-4DF5-AA28-63FDB8F760C8}" type="pres">
      <dgm:prSet presAssocID="{91050817-2284-46D1-B9BA-0920BAFF1BC9}" presName="sp" presStyleCnt="0"/>
      <dgm:spPr/>
    </dgm:pt>
    <dgm:pt modelId="{4643D252-3AE3-47AA-8902-B5733D957F00}" type="pres">
      <dgm:prSet presAssocID="{D27F7331-DC13-4333-812B-CBF2A81C5EF0}" presName="composite" presStyleCnt="0"/>
      <dgm:spPr/>
    </dgm:pt>
    <dgm:pt modelId="{3DBC8377-A562-4011-9492-A6E90B18B4D8}" type="pres">
      <dgm:prSet presAssocID="{D27F7331-DC13-4333-812B-CBF2A81C5EF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D3F6F61-BCEF-4ACB-88FF-30C14BCB6B7F}" type="pres">
      <dgm:prSet presAssocID="{D27F7331-DC13-4333-812B-CBF2A81C5EF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3F0B903-E0D4-40B4-B1B3-666E9972D0F0}" srcId="{49876FD9-E3B1-478F-8CD9-922D99DC4B58}" destId="{AFA2049F-EEE8-434D-8A85-FAF8F8D0F6CB}" srcOrd="2" destOrd="0" parTransId="{D501B4F1-A9BC-485A-B030-D8426B7148B9}" sibTransId="{91050817-2284-46D1-B9BA-0920BAFF1BC9}"/>
    <dgm:cxn modelId="{EC75FD0E-8F3A-4D03-BF80-C6B4ABCD13BC}" srcId="{D27F7331-DC13-4333-812B-CBF2A81C5EF0}" destId="{078C6456-76D6-469A-A242-7CD358C663D5}" srcOrd="0" destOrd="0" parTransId="{CAA76DAB-ECCF-44BC-A4EB-5CEFFFF69402}" sibTransId="{15A2C997-AA24-401E-BBEF-F6E12359D9B3}"/>
    <dgm:cxn modelId="{6005F523-5FAD-4404-94BE-DFF0E3BBF302}" type="presOf" srcId="{A099B17B-4C64-4673-AE32-416DAE4579DA}" destId="{373E1281-C406-4A39-8627-B3DFCD8F1BC9}" srcOrd="0" destOrd="1" presId="urn:microsoft.com/office/officeart/2005/8/layout/chevron2"/>
    <dgm:cxn modelId="{F5C5D231-9BD4-4380-A224-F0A9532BBE12}" srcId="{2ECDF5DC-93B4-41F2-8F71-58067A9C7A5E}" destId="{42328560-E132-4058-82A5-D29C9EA4C774}" srcOrd="1" destOrd="0" parTransId="{F181683A-6FF1-426E-9BEB-30D738EFCBAA}" sibTransId="{9250CF76-8625-4FB2-82B7-443E49C1F0C4}"/>
    <dgm:cxn modelId="{43F72233-85E3-43AF-B877-684F76DAFE29}" srcId="{AFA2049F-EEE8-434D-8A85-FAF8F8D0F6CB}" destId="{BEDDE3B0-6389-4F0C-B7AC-DA4A0D501072}" srcOrd="1" destOrd="0" parTransId="{BC6925B4-0F1D-4FA1-976C-7A4E8283CD85}" sibTransId="{D6B163E8-0644-4B16-BD6C-0584C27464E4}"/>
    <dgm:cxn modelId="{74882335-F9DC-422C-86EC-85DC94BCA5B5}" type="presOf" srcId="{9894956E-8027-4AFB-BDC7-959A8728D6C2}" destId="{7DE33AC5-79D5-4A80-AB78-FF4141E8C96E}" srcOrd="0" destOrd="2" presId="urn:microsoft.com/office/officeart/2005/8/layout/chevron2"/>
    <dgm:cxn modelId="{35A3BA3F-1BC6-48A8-971E-51C000D0FDB9}" srcId="{49876FD9-E3B1-478F-8CD9-922D99DC4B58}" destId="{2ECDF5DC-93B4-41F2-8F71-58067A9C7A5E}" srcOrd="1" destOrd="0" parTransId="{57387A76-7C58-4BB2-8D1A-C6FBB3ED1981}" sibTransId="{8977A5B6-C336-4718-BC50-1A3A8141157E}"/>
    <dgm:cxn modelId="{1A03AC61-5A26-4F74-A5AC-94559784BAD7}" type="presOf" srcId="{C1EA8EBA-CD90-4D03-9877-3BFCCEE5D9FD}" destId="{54206AAB-E427-4E59-AE7F-17E57FE76F23}" srcOrd="0" destOrd="0" presId="urn:microsoft.com/office/officeart/2005/8/layout/chevron2"/>
    <dgm:cxn modelId="{54920063-EE57-4E1F-A409-47E5BB516E5F}" srcId="{AFA2049F-EEE8-434D-8A85-FAF8F8D0F6CB}" destId="{2D05D40A-8F36-4D7A-AE20-3E6C410B3D13}" srcOrd="0" destOrd="0" parTransId="{125E1C43-6FDF-4181-9E65-A82AFD98EC57}" sibTransId="{14F20E65-E0F6-4798-BB84-F4EEFC0DBB80}"/>
    <dgm:cxn modelId="{A8536246-3A2E-407B-8722-60CC2B985F9B}" srcId="{D27F7331-DC13-4333-812B-CBF2A81C5EF0}" destId="{9D36E479-4FC8-4933-9E3B-1FDF66AC56DE}" srcOrd="2" destOrd="0" parTransId="{128626BE-9058-4D1C-9E63-671D6C39AF07}" sibTransId="{6585E324-2AEA-4A49-B78B-296A0CD72D6D}"/>
    <dgm:cxn modelId="{245E7568-06F4-4C16-87F7-1FC88780F2F1}" type="presOf" srcId="{2D05D40A-8F36-4D7A-AE20-3E6C410B3D13}" destId="{7DE33AC5-79D5-4A80-AB78-FF4141E8C96E}" srcOrd="0" destOrd="0" presId="urn:microsoft.com/office/officeart/2005/8/layout/chevron2"/>
    <dgm:cxn modelId="{D55AA277-B173-4460-A3EA-CDD5D84721F1}" srcId="{C1EA8EBA-CD90-4D03-9877-3BFCCEE5D9FD}" destId="{A099B17B-4C64-4673-AE32-416DAE4579DA}" srcOrd="1" destOrd="0" parTransId="{27ACB854-7F06-4D60-9379-0D6107FC7D3A}" sibTransId="{B636AE79-C204-4D74-9B96-B90AFB713291}"/>
    <dgm:cxn modelId="{8F5A2759-A287-4DED-9C35-2AF7582D260F}" type="presOf" srcId="{D27F7331-DC13-4333-812B-CBF2A81C5EF0}" destId="{3DBC8377-A562-4011-9492-A6E90B18B4D8}" srcOrd="0" destOrd="0" presId="urn:microsoft.com/office/officeart/2005/8/layout/chevron2"/>
    <dgm:cxn modelId="{5779E259-4D4F-4042-A610-C4361F013835}" type="presOf" srcId="{76B5D49C-E04B-4419-98DB-17C7872663A4}" destId="{FD3F6F61-BCEF-4ACB-88FF-30C14BCB6B7F}" srcOrd="0" destOrd="1" presId="urn:microsoft.com/office/officeart/2005/8/layout/chevron2"/>
    <dgm:cxn modelId="{B18F4CA1-11F2-44AB-B79A-A6E7AEDEF9CE}" type="presOf" srcId="{CBE6412F-AAD1-41AC-A374-7883E3937E9B}" destId="{373E1281-C406-4A39-8627-B3DFCD8F1BC9}" srcOrd="0" destOrd="0" presId="urn:microsoft.com/office/officeart/2005/8/layout/chevron2"/>
    <dgm:cxn modelId="{CEA479A3-8D51-4B35-AC30-1D52105BC9CD}" type="presOf" srcId="{F1265D01-C864-417E-B881-BFCCEB40D704}" destId="{035D98F3-50B1-47D1-9BBA-2B6F52D16DAD}" srcOrd="0" destOrd="0" presId="urn:microsoft.com/office/officeart/2005/8/layout/chevron2"/>
    <dgm:cxn modelId="{BBE6E2A3-56E3-4BCC-8742-F6C83C129B44}" srcId="{C1EA8EBA-CD90-4D03-9877-3BFCCEE5D9FD}" destId="{CBE6412F-AAD1-41AC-A374-7883E3937E9B}" srcOrd="0" destOrd="0" parTransId="{04667B92-F1A0-447C-A1BC-5F4AACC9E2B2}" sibTransId="{188F6E37-E3F4-4587-8183-2B81C1F9FB63}"/>
    <dgm:cxn modelId="{769D3BAC-0385-40D0-BACE-1EF377752C11}" type="presOf" srcId="{9D36E479-4FC8-4933-9E3B-1FDF66AC56DE}" destId="{FD3F6F61-BCEF-4ACB-88FF-30C14BCB6B7F}" srcOrd="0" destOrd="2" presId="urn:microsoft.com/office/officeart/2005/8/layout/chevron2"/>
    <dgm:cxn modelId="{149384BF-34C8-4691-A819-2A0DA6FFC23C}" type="presOf" srcId="{42328560-E132-4058-82A5-D29C9EA4C774}" destId="{035D98F3-50B1-47D1-9BBA-2B6F52D16DAD}" srcOrd="0" destOrd="1" presId="urn:microsoft.com/office/officeart/2005/8/layout/chevron2"/>
    <dgm:cxn modelId="{F62826C0-9D0E-4DA0-AE4F-D61546069402}" srcId="{2ECDF5DC-93B4-41F2-8F71-58067A9C7A5E}" destId="{F1265D01-C864-417E-B881-BFCCEB40D704}" srcOrd="0" destOrd="0" parTransId="{18054AA4-6A8E-4D15-8A16-3709D3BB60C6}" sibTransId="{2C543B81-E927-423B-8C87-AE0289573AD5}"/>
    <dgm:cxn modelId="{B97641CB-2974-43D8-83DB-7AD2E9143016}" type="presOf" srcId="{2ECDF5DC-93B4-41F2-8F71-58067A9C7A5E}" destId="{149414BB-DA46-46D5-A90A-BEB87399CE62}" srcOrd="0" destOrd="0" presId="urn:microsoft.com/office/officeart/2005/8/layout/chevron2"/>
    <dgm:cxn modelId="{3F32FCCF-FA00-4DCB-9891-C27A7813D7CB}" type="presOf" srcId="{078C6456-76D6-469A-A242-7CD358C663D5}" destId="{FD3F6F61-BCEF-4ACB-88FF-30C14BCB6B7F}" srcOrd="0" destOrd="0" presId="urn:microsoft.com/office/officeart/2005/8/layout/chevron2"/>
    <dgm:cxn modelId="{874D15DA-9C1E-4CFA-B5A2-DC085884C671}" type="presOf" srcId="{AFA2049F-EEE8-434D-8A85-FAF8F8D0F6CB}" destId="{1DC19C0E-6246-4C79-B992-1893B4E2A42B}" srcOrd="0" destOrd="0" presId="urn:microsoft.com/office/officeart/2005/8/layout/chevron2"/>
    <dgm:cxn modelId="{802400DB-EB65-4BEB-95A3-CB6A36857BD4}" srcId="{AFA2049F-EEE8-434D-8A85-FAF8F8D0F6CB}" destId="{9894956E-8027-4AFB-BDC7-959A8728D6C2}" srcOrd="2" destOrd="0" parTransId="{1ACAD4E9-E3AA-42A2-80BE-6C1DC43A84C0}" sibTransId="{5EF740E4-4B6E-4CAD-AFF4-7E74FF0AAA66}"/>
    <dgm:cxn modelId="{9622FFEE-2583-4F79-B570-B3730613ACEE}" type="presOf" srcId="{49876FD9-E3B1-478F-8CD9-922D99DC4B58}" destId="{DC8EB2BC-1DE8-4BD9-8B50-F4C86EE052D6}" srcOrd="0" destOrd="0" presId="urn:microsoft.com/office/officeart/2005/8/layout/chevron2"/>
    <dgm:cxn modelId="{A310ADEF-06F9-4BA7-8D20-660C74ABD98F}" srcId="{49876FD9-E3B1-478F-8CD9-922D99DC4B58}" destId="{C1EA8EBA-CD90-4D03-9877-3BFCCEE5D9FD}" srcOrd="0" destOrd="0" parTransId="{C5058585-B8C6-42CF-8D72-9E9AE4DFBE3A}" sibTransId="{22FEB4FF-BBEB-4D02-A067-0DE6C07BADDE}"/>
    <dgm:cxn modelId="{35881DF0-72F2-4558-86FE-95D2510CB888}" type="presOf" srcId="{BEDDE3B0-6389-4F0C-B7AC-DA4A0D501072}" destId="{7DE33AC5-79D5-4A80-AB78-FF4141E8C96E}" srcOrd="0" destOrd="1" presId="urn:microsoft.com/office/officeart/2005/8/layout/chevron2"/>
    <dgm:cxn modelId="{452B7AFA-DB52-4CE9-B36A-3E19D7C767FB}" srcId="{49876FD9-E3B1-478F-8CD9-922D99DC4B58}" destId="{D27F7331-DC13-4333-812B-CBF2A81C5EF0}" srcOrd="3" destOrd="0" parTransId="{B92232EC-36E5-4B4D-A9F3-923FD26E313D}" sibTransId="{020E2095-75FB-426D-8933-95465BD88142}"/>
    <dgm:cxn modelId="{FCE3FEFA-6D11-43BF-9F8F-0DC5A3FFCC75}" srcId="{D27F7331-DC13-4333-812B-CBF2A81C5EF0}" destId="{76B5D49C-E04B-4419-98DB-17C7872663A4}" srcOrd="1" destOrd="0" parTransId="{2D8143C0-FBF5-455E-B86B-4D9A30766810}" sibTransId="{658790C5-4871-49FC-AD3F-21B1BE33F68A}"/>
    <dgm:cxn modelId="{4BA4477D-8DFF-4FA2-814D-4C9A00A6107F}" type="presParOf" srcId="{DC8EB2BC-1DE8-4BD9-8B50-F4C86EE052D6}" destId="{EBA5CEBB-8954-4044-9E8D-86A85F898574}" srcOrd="0" destOrd="0" presId="urn:microsoft.com/office/officeart/2005/8/layout/chevron2"/>
    <dgm:cxn modelId="{8A6BC7CF-7F73-48D4-A47D-F149BC088F4A}" type="presParOf" srcId="{EBA5CEBB-8954-4044-9E8D-86A85F898574}" destId="{54206AAB-E427-4E59-AE7F-17E57FE76F23}" srcOrd="0" destOrd="0" presId="urn:microsoft.com/office/officeart/2005/8/layout/chevron2"/>
    <dgm:cxn modelId="{2059BDD1-2822-4C83-AC5E-8765796A3007}" type="presParOf" srcId="{EBA5CEBB-8954-4044-9E8D-86A85F898574}" destId="{373E1281-C406-4A39-8627-B3DFCD8F1BC9}" srcOrd="1" destOrd="0" presId="urn:microsoft.com/office/officeart/2005/8/layout/chevron2"/>
    <dgm:cxn modelId="{A7D021B3-85E3-4A8E-97ED-A9D4BD88E656}" type="presParOf" srcId="{DC8EB2BC-1DE8-4BD9-8B50-F4C86EE052D6}" destId="{E0AA02EA-82A4-4621-87C0-35AC4C2835E1}" srcOrd="1" destOrd="0" presId="urn:microsoft.com/office/officeart/2005/8/layout/chevron2"/>
    <dgm:cxn modelId="{8A9A1326-6DCC-4675-A5D7-0E2763841826}" type="presParOf" srcId="{DC8EB2BC-1DE8-4BD9-8B50-F4C86EE052D6}" destId="{BDDF835C-F5BF-4362-8548-71F1E90B1074}" srcOrd="2" destOrd="0" presId="urn:microsoft.com/office/officeart/2005/8/layout/chevron2"/>
    <dgm:cxn modelId="{A1B3CB49-242B-469D-AD43-B2ECE345420A}" type="presParOf" srcId="{BDDF835C-F5BF-4362-8548-71F1E90B1074}" destId="{149414BB-DA46-46D5-A90A-BEB87399CE62}" srcOrd="0" destOrd="0" presId="urn:microsoft.com/office/officeart/2005/8/layout/chevron2"/>
    <dgm:cxn modelId="{72165A77-150D-4BD9-925C-9EFB5B4083E5}" type="presParOf" srcId="{BDDF835C-F5BF-4362-8548-71F1E90B1074}" destId="{035D98F3-50B1-47D1-9BBA-2B6F52D16DAD}" srcOrd="1" destOrd="0" presId="urn:microsoft.com/office/officeart/2005/8/layout/chevron2"/>
    <dgm:cxn modelId="{D35CF66B-1BEE-4689-A1E0-59A04465CD3D}" type="presParOf" srcId="{DC8EB2BC-1DE8-4BD9-8B50-F4C86EE052D6}" destId="{56772FE4-8966-4542-A510-1305D377F68D}" srcOrd="3" destOrd="0" presId="urn:microsoft.com/office/officeart/2005/8/layout/chevron2"/>
    <dgm:cxn modelId="{E9A6D4F3-1246-4DEB-A031-71B5347EC00A}" type="presParOf" srcId="{DC8EB2BC-1DE8-4BD9-8B50-F4C86EE052D6}" destId="{D649C53C-23C4-49C3-AC03-228E38312C23}" srcOrd="4" destOrd="0" presId="urn:microsoft.com/office/officeart/2005/8/layout/chevron2"/>
    <dgm:cxn modelId="{4AC125C6-C15A-483A-8A8A-82939FA34681}" type="presParOf" srcId="{D649C53C-23C4-49C3-AC03-228E38312C23}" destId="{1DC19C0E-6246-4C79-B992-1893B4E2A42B}" srcOrd="0" destOrd="0" presId="urn:microsoft.com/office/officeart/2005/8/layout/chevron2"/>
    <dgm:cxn modelId="{FE21A58E-24E9-4565-ADEF-E0A3CCB457CA}" type="presParOf" srcId="{D649C53C-23C4-49C3-AC03-228E38312C23}" destId="{7DE33AC5-79D5-4A80-AB78-FF4141E8C96E}" srcOrd="1" destOrd="0" presId="urn:microsoft.com/office/officeart/2005/8/layout/chevron2"/>
    <dgm:cxn modelId="{F330E7A2-1FB6-4EF6-A67E-DDFDE66F5232}" type="presParOf" srcId="{DC8EB2BC-1DE8-4BD9-8B50-F4C86EE052D6}" destId="{C40F6DB2-E0C4-4DF5-AA28-63FDB8F760C8}" srcOrd="5" destOrd="0" presId="urn:microsoft.com/office/officeart/2005/8/layout/chevron2"/>
    <dgm:cxn modelId="{02C5674F-86C6-48C1-8318-81F2958FEFB4}" type="presParOf" srcId="{DC8EB2BC-1DE8-4BD9-8B50-F4C86EE052D6}" destId="{4643D252-3AE3-47AA-8902-B5733D957F00}" srcOrd="6" destOrd="0" presId="urn:microsoft.com/office/officeart/2005/8/layout/chevron2"/>
    <dgm:cxn modelId="{613C89B3-1F89-49BF-B366-42E59E7735C1}" type="presParOf" srcId="{4643D252-3AE3-47AA-8902-B5733D957F00}" destId="{3DBC8377-A562-4011-9492-A6E90B18B4D8}" srcOrd="0" destOrd="0" presId="urn:microsoft.com/office/officeart/2005/8/layout/chevron2"/>
    <dgm:cxn modelId="{80DD5F53-E4F9-4B7E-BF6F-896E2F90A6A6}" type="presParOf" srcId="{4643D252-3AE3-47AA-8902-B5733D957F00}" destId="{FD3F6F61-BCEF-4ACB-88FF-30C14BCB6B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C8AE7-D082-44BA-A2F7-5818D36DD7B2}">
      <dsp:nvSpPr>
        <dsp:cNvPr id="0" name=""/>
        <dsp:cNvSpPr/>
      </dsp:nvSpPr>
      <dsp:spPr>
        <a:xfrm>
          <a:off x="0" y="53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AFD2-9DF2-448F-BE5D-E1D48D6C9BB0}">
      <dsp:nvSpPr>
        <dsp:cNvPr id="0" name=""/>
        <dsp:cNvSpPr/>
      </dsp:nvSpPr>
      <dsp:spPr>
        <a:xfrm>
          <a:off x="0" y="53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‘Rare’ and inherited disease specialists</a:t>
          </a:r>
          <a:endParaRPr lang="en-US" sz="2000" kern="1200" dirty="0"/>
        </a:p>
      </dsp:txBody>
      <dsp:txXfrm>
        <a:off x="0" y="531"/>
        <a:ext cx="5181600" cy="435027"/>
      </dsp:txXfrm>
    </dsp:sp>
    <dsp:sp modelId="{A0F0F4BD-DCDD-432C-8D24-7785DF9CA65D}">
      <dsp:nvSpPr>
        <dsp:cNvPr id="0" name=""/>
        <dsp:cNvSpPr/>
      </dsp:nvSpPr>
      <dsp:spPr>
        <a:xfrm>
          <a:off x="0" y="43555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C0560-CC89-4FE1-94DF-197594E730D5}">
      <dsp:nvSpPr>
        <dsp:cNvPr id="0" name=""/>
        <dsp:cNvSpPr/>
      </dsp:nvSpPr>
      <dsp:spPr>
        <a:xfrm>
          <a:off x="0" y="435558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&gt;6000 rare mendelian diseases</a:t>
          </a:r>
          <a:endParaRPr lang="en-US" sz="2000" kern="1200"/>
        </a:p>
      </dsp:txBody>
      <dsp:txXfrm>
        <a:off x="0" y="435558"/>
        <a:ext cx="5181600" cy="435027"/>
      </dsp:txXfrm>
    </dsp:sp>
    <dsp:sp modelId="{BA6A5FFE-E07D-41C2-BBF4-102E372DAC7D}">
      <dsp:nvSpPr>
        <dsp:cNvPr id="0" name=""/>
        <dsp:cNvSpPr/>
      </dsp:nvSpPr>
      <dsp:spPr>
        <a:xfrm>
          <a:off x="0" y="87058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5B95-E04A-459F-BFD1-3D5D588F7F82}">
      <dsp:nvSpPr>
        <dsp:cNvPr id="0" name=""/>
        <dsp:cNvSpPr/>
      </dsp:nvSpPr>
      <dsp:spPr>
        <a:xfrm>
          <a:off x="0" y="870586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Affect about 1/17 of the population</a:t>
          </a:r>
          <a:endParaRPr lang="en-US" sz="2000" kern="1200"/>
        </a:p>
      </dsp:txBody>
      <dsp:txXfrm>
        <a:off x="0" y="870586"/>
        <a:ext cx="5181600" cy="435027"/>
      </dsp:txXfrm>
    </dsp:sp>
    <dsp:sp modelId="{880BA1F0-B438-48AF-BBD4-297B1843C253}">
      <dsp:nvSpPr>
        <dsp:cNvPr id="0" name=""/>
        <dsp:cNvSpPr/>
      </dsp:nvSpPr>
      <dsp:spPr>
        <a:xfrm>
          <a:off x="0" y="130561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D1663-3A30-4AAA-9DE8-9C753C7FAF1A}">
      <dsp:nvSpPr>
        <dsp:cNvPr id="0" name=""/>
        <dsp:cNvSpPr/>
      </dsp:nvSpPr>
      <dsp:spPr>
        <a:xfrm>
          <a:off x="0" y="1305613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Cancer</a:t>
          </a:r>
          <a:endParaRPr lang="en-US" sz="2000" kern="1200"/>
        </a:p>
      </dsp:txBody>
      <dsp:txXfrm>
        <a:off x="0" y="1305613"/>
        <a:ext cx="5181600" cy="435027"/>
      </dsp:txXfrm>
    </dsp:sp>
    <dsp:sp modelId="{A8E52385-26D9-4101-9BF2-A64491865BBE}">
      <dsp:nvSpPr>
        <dsp:cNvPr id="0" name=""/>
        <dsp:cNvSpPr/>
      </dsp:nvSpPr>
      <dsp:spPr>
        <a:xfrm>
          <a:off x="0" y="174064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3824B-8917-437F-9B84-E0BA36F24BE4}">
      <dsp:nvSpPr>
        <dsp:cNvPr id="0" name=""/>
        <dsp:cNvSpPr/>
      </dsp:nvSpPr>
      <dsp:spPr>
        <a:xfrm>
          <a:off x="0" y="174064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Cardiac</a:t>
          </a:r>
          <a:endParaRPr lang="en-US" sz="2000" kern="1200"/>
        </a:p>
      </dsp:txBody>
      <dsp:txXfrm>
        <a:off x="0" y="1740641"/>
        <a:ext cx="5181600" cy="435027"/>
      </dsp:txXfrm>
    </dsp:sp>
    <dsp:sp modelId="{B506B5A8-F9C2-457F-918B-63E90C84C878}">
      <dsp:nvSpPr>
        <dsp:cNvPr id="0" name=""/>
        <dsp:cNvSpPr/>
      </dsp:nvSpPr>
      <dsp:spPr>
        <a:xfrm>
          <a:off x="0" y="217566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BB4F9-7F1D-48C3-8ADB-49D5EEC34F01}">
      <dsp:nvSpPr>
        <dsp:cNvPr id="0" name=""/>
        <dsp:cNvSpPr/>
      </dsp:nvSpPr>
      <dsp:spPr>
        <a:xfrm>
          <a:off x="0" y="2175669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Paediatric/ dysmorphology</a:t>
          </a:r>
          <a:endParaRPr lang="en-US" sz="2000" kern="1200"/>
        </a:p>
      </dsp:txBody>
      <dsp:txXfrm>
        <a:off x="0" y="2175669"/>
        <a:ext cx="5181600" cy="435027"/>
      </dsp:txXfrm>
    </dsp:sp>
    <dsp:sp modelId="{6DBA9DB5-0935-426C-93E2-1DED22D7075B}">
      <dsp:nvSpPr>
        <dsp:cNvPr id="0" name=""/>
        <dsp:cNvSpPr/>
      </dsp:nvSpPr>
      <dsp:spPr>
        <a:xfrm>
          <a:off x="0" y="261069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55B8-D61F-47D9-AB99-A0CEABDE1CD7}">
      <dsp:nvSpPr>
        <dsp:cNvPr id="0" name=""/>
        <dsp:cNvSpPr/>
      </dsp:nvSpPr>
      <dsp:spPr>
        <a:xfrm>
          <a:off x="0" y="2610696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Prenatal</a:t>
          </a:r>
          <a:endParaRPr lang="en-US" sz="2000" kern="1200"/>
        </a:p>
      </dsp:txBody>
      <dsp:txXfrm>
        <a:off x="0" y="2610696"/>
        <a:ext cx="5181600" cy="435027"/>
      </dsp:txXfrm>
    </dsp:sp>
    <dsp:sp modelId="{4DF63815-003D-4998-8446-07724EA919F3}">
      <dsp:nvSpPr>
        <dsp:cNvPr id="0" name=""/>
        <dsp:cNvSpPr/>
      </dsp:nvSpPr>
      <dsp:spPr>
        <a:xfrm>
          <a:off x="0" y="304572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6A3D8-009C-45E1-B28F-0AEAAAE9E9E0}">
      <dsp:nvSpPr>
        <dsp:cNvPr id="0" name=""/>
        <dsp:cNvSpPr/>
      </dsp:nvSpPr>
      <dsp:spPr>
        <a:xfrm>
          <a:off x="0" y="3045724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Neurogenetics</a:t>
          </a:r>
          <a:endParaRPr lang="en-US" sz="2000" kern="1200"/>
        </a:p>
      </dsp:txBody>
      <dsp:txXfrm>
        <a:off x="0" y="3045724"/>
        <a:ext cx="5181600" cy="435027"/>
      </dsp:txXfrm>
    </dsp:sp>
    <dsp:sp modelId="{8FA363E8-FF83-4974-8846-2BB0D55005E3}">
      <dsp:nvSpPr>
        <dsp:cNvPr id="0" name=""/>
        <dsp:cNvSpPr/>
      </dsp:nvSpPr>
      <dsp:spPr>
        <a:xfrm>
          <a:off x="0" y="348075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27F68-8FBD-4A77-A793-45814F4E1134}">
      <dsp:nvSpPr>
        <dsp:cNvPr id="0" name=""/>
        <dsp:cNvSpPr/>
      </dsp:nvSpPr>
      <dsp:spPr>
        <a:xfrm>
          <a:off x="0" y="3480751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Mitochondrial</a:t>
          </a:r>
          <a:endParaRPr lang="en-US" sz="2000" kern="1200"/>
        </a:p>
      </dsp:txBody>
      <dsp:txXfrm>
        <a:off x="0" y="3480751"/>
        <a:ext cx="5181600" cy="435027"/>
      </dsp:txXfrm>
    </dsp:sp>
    <dsp:sp modelId="{43BF0820-B43C-4E5C-B5C0-752FD7C4BFBE}">
      <dsp:nvSpPr>
        <dsp:cNvPr id="0" name=""/>
        <dsp:cNvSpPr/>
      </dsp:nvSpPr>
      <dsp:spPr>
        <a:xfrm>
          <a:off x="0" y="391577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455A-E695-4091-B939-D95285FFF16E}">
      <dsp:nvSpPr>
        <dsp:cNvPr id="0" name=""/>
        <dsp:cNvSpPr/>
      </dsp:nvSpPr>
      <dsp:spPr>
        <a:xfrm>
          <a:off x="0" y="3915779"/>
          <a:ext cx="5181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Metabolic </a:t>
          </a:r>
          <a:endParaRPr lang="en-US" sz="2000" kern="1200"/>
        </a:p>
      </dsp:txBody>
      <dsp:txXfrm>
        <a:off x="0" y="3915779"/>
        <a:ext cx="5181600" cy="43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06AAB-E427-4E59-AE7F-17E57FE76F23}">
      <dsp:nvSpPr>
        <dsp:cNvPr id="0" name=""/>
        <dsp:cNvSpPr/>
      </dsp:nvSpPr>
      <dsp:spPr>
        <a:xfrm rot="5400000">
          <a:off x="-157787" y="21184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Direct genetic testing</a:t>
          </a:r>
        </a:p>
      </dsp:txBody>
      <dsp:txXfrm rot="-5400000">
        <a:off x="21961" y="451505"/>
        <a:ext cx="838822" cy="359495"/>
      </dsp:txXfrm>
    </dsp:sp>
    <dsp:sp modelId="{373E1281-C406-4A39-8627-B3DFCD8F1BC9}">
      <dsp:nvSpPr>
        <dsp:cNvPr id="0" name=""/>
        <dsp:cNvSpPr/>
      </dsp:nvSpPr>
      <dsp:spPr>
        <a:xfrm rot="5400000">
          <a:off x="5287757" y="-444862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Patient eligible for mainstream/ direct genetic 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(eligibility criteria in national genomic test directory)</a:t>
          </a:r>
        </a:p>
      </dsp:txBody>
      <dsp:txXfrm rot="-5400000">
        <a:off x="838822" y="38338"/>
        <a:ext cx="9638754" cy="702860"/>
      </dsp:txXfrm>
    </dsp:sp>
    <dsp:sp modelId="{149414BB-DA46-46D5-A90A-BEB87399CE62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record of discussion</a:t>
          </a:r>
        </a:p>
      </dsp:txBody>
      <dsp:txXfrm rot="-5400000">
        <a:off x="1" y="1470522"/>
        <a:ext cx="838822" cy="359495"/>
      </dsp:txXfrm>
    </dsp:sp>
    <dsp:sp modelId="{035D98F3-50B1-47D1-9BBA-2B6F52D16DAD}">
      <dsp:nvSpPr>
        <dsp:cNvPr id="0" name=""/>
        <dsp:cNvSpPr/>
      </dsp:nvSpPr>
      <dsp:spPr>
        <a:xfrm rot="5400000">
          <a:off x="5287757" y="-3397823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Discuss with patient and take consent/ compete record of discussion (</a:t>
          </a:r>
          <a:r>
            <a:rPr lang="en-GB" sz="1400" kern="1200" err="1"/>
            <a:t>RoD</a:t>
          </a:r>
          <a:r>
            <a:rPr lang="en-GB" sz="1400" kern="1200"/>
            <a:t>) 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Store </a:t>
          </a:r>
          <a:r>
            <a:rPr lang="en-GB" sz="1400" kern="1200" err="1"/>
            <a:t>RoD</a:t>
          </a:r>
          <a:r>
            <a:rPr lang="en-GB" sz="1400" kern="1200"/>
            <a:t> form in patient notes  </a:t>
          </a:r>
          <a:r>
            <a:rPr lang="en-GB" sz="1400" i="1" kern="1200"/>
            <a:t>(do not send to genetics lab or Clinical Genetics dept)</a:t>
          </a:r>
        </a:p>
      </dsp:txBody>
      <dsp:txXfrm rot="-5400000">
        <a:off x="838822" y="1089135"/>
        <a:ext cx="9638754" cy="702860"/>
      </dsp:txXfrm>
    </dsp:sp>
    <dsp:sp modelId="{1DC19C0E-6246-4C79-B992-1893B4E2A42B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Take blood sample</a:t>
          </a:r>
        </a:p>
      </dsp:txBody>
      <dsp:txXfrm rot="-5400000">
        <a:off x="1" y="2521319"/>
        <a:ext cx="838822" cy="359495"/>
      </dsp:txXfrm>
    </dsp:sp>
    <dsp:sp modelId="{7DE33AC5-79D5-4A80-AB78-FF4141E8C96E}">
      <dsp:nvSpPr>
        <dsp:cNvPr id="0" name=""/>
        <dsp:cNvSpPr/>
      </dsp:nvSpPr>
      <dsp:spPr>
        <a:xfrm rot="5400000">
          <a:off x="5287757" y="-2347027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Complete genetics blood form including details of requesting clinician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Arrange blood sample (EDTA) to be sent to genetics lab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If results needed urgently mark this on form and state reason </a:t>
          </a:r>
        </a:p>
      </dsp:txBody>
      <dsp:txXfrm rot="-5400000">
        <a:off x="838822" y="2139931"/>
        <a:ext cx="9638754" cy="702860"/>
      </dsp:txXfrm>
    </dsp:sp>
    <dsp:sp modelId="{3DBC8377-A562-4011-9492-A6E90B18B4D8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Results</a:t>
          </a:r>
        </a:p>
      </dsp:txBody>
      <dsp:txXfrm rot="-5400000">
        <a:off x="1" y="3572115"/>
        <a:ext cx="838822" cy="359495"/>
      </dsp:txXfrm>
    </dsp:sp>
    <dsp:sp modelId="{FD3F6F61-BCEF-4ACB-88FF-30C14BCB6B7F}">
      <dsp:nvSpPr>
        <dsp:cNvPr id="0" name=""/>
        <dsp:cNvSpPr/>
      </dsp:nvSpPr>
      <dsp:spPr>
        <a:xfrm rot="5400000">
          <a:off x="5287757" y="-129623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Result will be returned to requesting clinician (by email if this has been set up with lab)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Requesting clinician responsible for giving result to patient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Patient with pathogenic mutation or VUS must then be referred to Clinical Genetics dept</a:t>
          </a:r>
        </a:p>
      </dsp:txBody>
      <dsp:txXfrm rot="-5400000">
        <a:off x="838822" y="3190728"/>
        <a:ext cx="9638754" cy="70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1E95-E08E-40C9-8EA4-9814D339C490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5FDB-A871-4017-91ED-421C965AB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5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 to give you an overview of our specialty and set the scene for the afternoon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DA828-1DA5-43C1-A2E1-2B11444793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8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Perception that we are based in the lab and it is an academic role </a:t>
            </a:r>
          </a:p>
          <a:p>
            <a:r>
              <a:rPr lang="en-GB" dirty="0"/>
              <a:t>Very clinical specialty </a:t>
            </a:r>
          </a:p>
          <a:p>
            <a:r>
              <a:rPr lang="en-GB" dirty="0"/>
              <a:t>Multiple ways of entering at ST3 level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DA828-1DA5-43C1-A2E1-2B11444793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3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70497-C9B3-4A0C-B4F7-78691E16267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4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BBB6-055B-46D9-5695-156D9C03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2C901-1FBD-2B77-77F2-768566052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C1E14-D7E7-911F-FFF3-165BB59F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236B-60D6-D608-9001-3C714FA5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3E53A-184D-8F9C-A97E-197CC50E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2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48E8-2AD5-505F-A86A-94EB1A54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E9596-F780-580E-BCF1-DA52201F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A986-7F5D-9421-270A-EC05CC36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72A8-C57B-C69E-AE8B-6ADA7034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48147-6962-94AD-7002-CD60D7B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4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C6230-4851-73F5-D01A-3F7BBD59A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FDD62-C28A-9248-8863-711E4F6C4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3B812-FA59-9E10-B741-3486AC6A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FF2D2-D24D-33E9-83EA-C65D06ED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13276-86A4-11FF-80AA-16417AA9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CC93-5A1B-A7C3-66E5-EE744F57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13365-DB54-456A-EDE9-3B6E95B5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A6B0-3C02-ADC0-5D75-77D55585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EC19-EB4A-3B44-C15C-161BB21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9E7E1-3079-49BE-FCAD-AF251A08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389-26E3-3412-6085-0C77C561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4366A-0E0E-A77F-0966-D2917193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7A23-26F8-2CDA-9843-9D596276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13CD-CC35-9A4D-B08C-26ED25A8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2F75-103E-2E63-0587-75F894FE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0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A32F-509E-873A-0C05-E1AFA7EB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FF35-0407-6073-6F1C-CED1F187D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AFBF4-529C-4255-9740-E42F8938C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BBC4C-DECD-419C-3815-1F7062BF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BE36-0F00-E635-B62F-0A01DD9F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2CC61-34FF-801A-0E0F-794903C6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5AF2-759E-E92D-433D-8F77827C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7FBF-D135-4CE1-B946-35B0D5E8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C3CB0-F179-5357-3FDF-980D679F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0229E-60EF-0E0B-2A3A-997B8868E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54B5F-343C-AC3C-8EBD-D122C930B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4E51E-A354-B949-1E75-6F8CEB36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E2BFD-9694-64AA-3ADB-D2607CE6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E10D5-C432-366C-2E1E-E02479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A798-4E85-FC33-5E6B-6A67E4D6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3FBF4-9679-BA23-D148-D1B56CE5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942B1-579D-F554-DAD3-09B04446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577BC-44DB-1FA0-3182-35476DDD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DDBFB-2CDE-F001-5E0B-12F52ED0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E73F6-BC51-2B3B-44BE-98699FD1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1DFB8-E075-20E7-ABCA-9B9725AA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2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47E9-48FB-2026-9797-13274DDE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6F760-A2A0-88BE-7B85-F19CC61C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A45C2-E541-5329-4D66-D0E6E8B9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F9D94-5304-81D6-71D3-1BDC0D7E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CB178-86A1-D793-9DD0-84097437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82F8A-EAFB-380D-7DDC-3AA08244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FAC6-0928-C309-368A-0F4874E1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D1BCD-C2E1-0AC7-BF3E-23902C3B5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4E234-730B-42C4-1CE4-19D49C22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087FD-5B3A-EBB6-9585-8BF0EECF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848E-E095-E558-8F71-F482756B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2CFE6-5A68-6BD4-7DF7-DCCB062F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2BC5-6D95-1DE2-01F4-FA6B741F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1E800-E8E5-6798-EC36-731CD5FC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390AD-9199-E10B-02CE-3EEF2AF02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8130F-DF68-41D3-AB89-3AAEC1A96565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DFBA6-83A8-4F51-0992-231C4A6F5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C5CA-82FE-27F1-FD12-E47374B1A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AF459-E46F-476D-A2EE-6C566D88A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national-genomic-test-directories/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enomicseducation.hee.nhs.uk/genotes/knowledge-hub/the-consent-conversation-for-genomic-tes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Clinical.genetics@ouh.nhs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h.nhs.uk/clinical-genetics/professionals/documents/consent-form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ouh.nhs.uk/services/referrals/genetics/genetics-laboratories/referrals/documents/breast-ovarian-prostate-request-for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ouh.nhs.uk/services/referrals/genetics/clinical-genetics.aspx" TargetMode="External"/><Relationship Id="rId4" Type="http://schemas.openxmlformats.org/officeDocument/2006/relationships/hyperlink" Target="https://www.genomicseducation.hee.nhs.uk/genot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6E41-AC93-1245-C1B8-3A457A898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>
            <a:normAutofit/>
          </a:bodyPr>
          <a:lstStyle/>
          <a:p>
            <a:r>
              <a:rPr lang="en-GB" sz="6400" dirty="0"/>
              <a:t>Clinical Genetics and Germline Genetic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5E692-E1C8-C1F4-A68C-A3AD32923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en-GB" dirty="0"/>
              <a:t>Dr Lara Hawkes</a:t>
            </a:r>
          </a:p>
          <a:p>
            <a:r>
              <a:rPr lang="en-GB" dirty="0"/>
              <a:t>Consultant in Clinical Genetics</a:t>
            </a:r>
          </a:p>
          <a:p>
            <a:r>
              <a:rPr lang="en-GB" dirty="0"/>
              <a:t>Oxford Centre for Genomic Medicine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2EDA7B-B18F-9173-9995-3D3D3068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7C2C-CDFA-901D-F748-348E443B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58CA-7E0A-819B-E8B1-9AC069AD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/>
          <a:lstStyle/>
          <a:p>
            <a:r>
              <a:rPr lang="en-GB" dirty="0"/>
              <a:t>Germline Genetic Testing: 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14CE8-78F6-F138-21EA-90A28D34C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Known cancer predisposition gene in family</a:t>
            </a:r>
          </a:p>
          <a:p>
            <a:r>
              <a:rPr lang="en-GB" dirty="0"/>
              <a:t>Tests only for the specific mutation identified</a:t>
            </a:r>
          </a:p>
          <a:p>
            <a:r>
              <a:rPr lang="en-GB" dirty="0"/>
              <a:t>Can give information to predict the future health of an individual</a:t>
            </a:r>
          </a:p>
          <a:p>
            <a:r>
              <a:rPr lang="en-GB" dirty="0"/>
              <a:t>Surveillance and cancer risk reduction measures</a:t>
            </a:r>
          </a:p>
          <a:p>
            <a:r>
              <a:rPr lang="en-GB" dirty="0"/>
              <a:t>Clinical Genetics service only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9A6C6-972E-5E3D-E063-96E1DD70E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Outcomes:</a:t>
            </a:r>
          </a:p>
          <a:p>
            <a:r>
              <a:rPr lang="en-GB" dirty="0"/>
              <a:t>Variant identified</a:t>
            </a:r>
          </a:p>
          <a:p>
            <a:pPr>
              <a:buFontTx/>
              <a:buChar char="-"/>
            </a:pPr>
            <a:r>
              <a:rPr lang="en-GB" dirty="0"/>
              <a:t>At risk for associated cancers</a:t>
            </a:r>
          </a:p>
          <a:p>
            <a:pPr>
              <a:buFontTx/>
              <a:buChar char="-"/>
            </a:pPr>
            <a:r>
              <a:rPr lang="en-GB" dirty="0"/>
              <a:t>Children can inherit</a:t>
            </a:r>
          </a:p>
          <a:p>
            <a:r>
              <a:rPr lang="en-GB" dirty="0"/>
              <a:t>Variant NOT identified</a:t>
            </a:r>
          </a:p>
          <a:p>
            <a:pPr>
              <a:buFontTx/>
              <a:buChar char="-"/>
            </a:pPr>
            <a:r>
              <a:rPr lang="en-GB" dirty="0"/>
              <a:t>Cancer risk depends on family history (may be population risk)</a:t>
            </a:r>
          </a:p>
          <a:p>
            <a:pPr>
              <a:buFontTx/>
              <a:buChar char="-"/>
            </a:pPr>
            <a:r>
              <a:rPr lang="en-GB" dirty="0"/>
              <a:t>Children not at risk for inheriting this variant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6DDC12-6070-CF0B-AB22-49941873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5DCD7-80A6-6EEE-6A77-ED189927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894" y="-19596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E4F5-6A68-1EFE-B652-53D64D8C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5125"/>
            <a:ext cx="9436510" cy="1325563"/>
          </a:xfrm>
        </p:spPr>
        <p:txBody>
          <a:bodyPr/>
          <a:lstStyle/>
          <a:p>
            <a:r>
              <a:rPr lang="en-GB" dirty="0"/>
              <a:t>Mainstream Pathway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4C9AD0-F603-889E-58DD-E8124B0499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134AAC-90B2-7931-F6FD-16086A95625F}"/>
              </a:ext>
            </a:extLst>
          </p:cNvPr>
          <p:cNvSpPr txBox="1"/>
          <p:nvPr/>
        </p:nvSpPr>
        <p:spPr>
          <a:xfrm>
            <a:off x="2283655" y="6031210"/>
            <a:ext cx="762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Do not send any paperwork to the Clinical Genetics dept unless you are referring patient to us</a:t>
            </a:r>
          </a:p>
          <a:p>
            <a:r>
              <a:rPr lang="en-GB" sz="1200"/>
              <a:t>Queries about results/ to request urgent turnaround go to genetics lab: dutyscientist.oxfordgenetics@ouh.nhs.uk</a:t>
            </a:r>
            <a:endParaRPr lang="en-GB" sz="12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7E783-43D1-7408-81BB-B6BD3598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5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6F76-E65A-AFBB-0FD8-49C2D752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6" y="365125"/>
            <a:ext cx="9583994" cy="1325563"/>
          </a:xfrm>
        </p:spPr>
        <p:txBody>
          <a:bodyPr/>
          <a:lstStyle/>
          <a:p>
            <a:r>
              <a:rPr lang="en-GB" dirty="0"/>
              <a:t>Who to test –  NGTD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36C6E-B931-30E0-6F62-104E6A729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2" y="2239963"/>
            <a:ext cx="6245599" cy="42529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6B2C4-29E0-9013-38AD-C111B0F2FC1B}"/>
              </a:ext>
            </a:extLst>
          </p:cNvPr>
          <p:cNvSpPr txBox="1"/>
          <p:nvPr/>
        </p:nvSpPr>
        <p:spPr>
          <a:xfrm>
            <a:off x="967730" y="5877737"/>
            <a:ext cx="407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NHS England » National genomic test directory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90F2E-8201-AB9A-5E65-89EB86E5A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84" y="1528565"/>
            <a:ext cx="4717593" cy="419509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673E4DC-D67E-186F-D0CC-1162E91B3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959B0-CCB6-6A84-3412-10001A297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6EA9-FCFB-1DDF-9FA9-8DA8A37E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6" y="576470"/>
            <a:ext cx="9574161" cy="1325563"/>
          </a:xfrm>
        </p:spPr>
        <p:txBody>
          <a:bodyPr/>
          <a:lstStyle/>
          <a:p>
            <a:r>
              <a:rPr lang="en-GB" dirty="0"/>
              <a:t>Who to test: R208 Breast Cancer panel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F9E5C-8FDA-0E86-B5E0-B549B587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1" y="2023161"/>
            <a:ext cx="9179642" cy="3595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5DA28-4B25-770A-A1C7-D3066FF50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290" y="5625979"/>
            <a:ext cx="2181529" cy="86689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A5A96A3-4619-CA76-3E14-10E24796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6CBF36-6D32-79AE-BC5A-8FD8FB17A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95" y="0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3AE4-2425-8AEC-0737-CD383B3F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/>
              <a:t>Who to test: R207 Ovarian cancer panel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70CC16-2894-7CA7-22FF-F5F48373F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226" y="1690688"/>
            <a:ext cx="7364361" cy="51215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DB1B23-0139-4A4A-0F25-6841AD8A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2F2AD-C213-EE8A-409E-6BD217C7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894" y="0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648C-B032-AF5A-23BA-75B862CB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960" y="365125"/>
            <a:ext cx="9475839" cy="1325563"/>
          </a:xfrm>
        </p:spPr>
        <p:txBody>
          <a:bodyPr/>
          <a:lstStyle/>
          <a:p>
            <a:r>
              <a:rPr lang="en-GB" dirty="0"/>
              <a:t>Who to test: R430 Prostate Cancer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7DFCD-DD29-AF04-824E-7845385B9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6142"/>
            <a:ext cx="10369438" cy="27548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FAFF66-95A2-739F-FACC-DB16D267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2D864-61BD-67A3-AB46-4C0A5403D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894" y="0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8330-66A0-1702-BA0C-D86BD727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/>
              <a:t>How do I do the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D7CE-4E9B-65E7-061C-B82EF2F4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a Record of Discussion (consent) form covering:</a:t>
            </a:r>
            <a:endParaRPr lang="en-GB" sz="4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Family and wider implications</a:t>
            </a:r>
            <a:endParaRPr lang="en-GB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of their result to help relatives access genetic testing</a:t>
            </a:r>
            <a:endParaRPr lang="en-GB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endParaRPr lang="en-GB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Unexpected information</a:t>
            </a:r>
            <a:endParaRPr lang="en-GB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DNA storage</a:t>
            </a:r>
            <a:endParaRPr lang="en-GB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storage and health records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dirty="0">
                <a:hlinkClick r:id="rId2"/>
              </a:rPr>
              <a:t>Consent conversation for genomic testing — Knowledge Hub</a:t>
            </a:r>
            <a:endParaRPr lang="en-GB" sz="3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Send the sample to the Oxford Regional DNA lab </a:t>
            </a:r>
          </a:p>
          <a:p>
            <a:pPr marL="264795" lvl="1">
              <a:lnSpc>
                <a:spcPct val="115000"/>
              </a:lnSpc>
              <a:spcAft>
                <a:spcPts val="1000"/>
              </a:spcAft>
            </a:pPr>
            <a:r>
              <a:rPr lang="en-GB" sz="33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using the</a:t>
            </a:r>
            <a:r>
              <a:rPr lang="en-GB" sz="3300" dirty="0">
                <a:solidFill>
                  <a:srgbClr val="000000"/>
                </a:solidFill>
                <a:ea typeface="Calibri"/>
                <a:cs typeface="Times New Roman"/>
              </a:rPr>
              <a:t> central and south test request from, select box for correct panel e.g. R208</a:t>
            </a:r>
          </a:p>
          <a:p>
            <a:pPr marL="264795" lvl="1"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Return result to the patient- referring to Clinical Genetics any patients with pathogenic variants/VUS </a:t>
            </a:r>
          </a:p>
          <a:p>
            <a:pPr marL="264795" lvl="1">
              <a:lnSpc>
                <a:spcPct val="115000"/>
              </a:lnSpc>
              <a:spcAft>
                <a:spcPts val="1000"/>
              </a:spcAft>
            </a:pPr>
            <a:endParaRPr lang="en-GB" sz="36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209470-4BAA-E4A3-5D2F-19E4C61C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A353A-61E0-C894-7B40-4D365198D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32BA-9EFE-DFE4-D621-4B1FE56C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611" y="20397"/>
            <a:ext cx="9660467" cy="1325563"/>
          </a:xfrm>
        </p:spPr>
        <p:txBody>
          <a:bodyPr/>
          <a:lstStyle/>
          <a:p>
            <a:r>
              <a:rPr lang="en-GB" dirty="0"/>
              <a:t>How to test: </a:t>
            </a:r>
            <a:r>
              <a:rPr lang="en-GB" dirty="0" err="1"/>
              <a:t>RoD</a:t>
            </a:r>
            <a:endParaRPr lang="en-GB" dirty="0"/>
          </a:p>
        </p:txBody>
      </p:sp>
      <p:pic>
        <p:nvPicPr>
          <p:cNvPr id="9" name="Content Placeholder 8" descr="A close-up of a form&#10;&#10;Description automatically generated">
            <a:extLst>
              <a:ext uri="{FF2B5EF4-FFF2-40B4-BE49-F238E27FC236}">
                <a16:creationId xmlns:a16="http://schemas.microsoft.com/office/drawing/2014/main" id="{7F252159-2CD7-F5A2-CA80-CC414F58E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1237949"/>
            <a:ext cx="3721509" cy="559965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E27A5F-142F-4F22-CE6E-C94AF438C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This should be stored in local records (please do not send to Clinical Genetics or to molecular genetics laboratory)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1F623-8A6C-FFE7-4F07-64C3BCBC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1D384-0199-9F53-8328-6A682410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894" y="0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509" y="1727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test</a:t>
            </a:r>
            <a:br>
              <a:rPr lang="en-GB" dirty="0"/>
            </a:br>
            <a:r>
              <a:rPr lang="en-GB" dirty="0"/>
              <a:t>– blood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656" y="2746587"/>
            <a:ext cx="3564384" cy="345069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GB" sz="1800" dirty="0">
                <a:latin typeface="Calibri"/>
                <a:ea typeface="Calibri"/>
                <a:cs typeface="Calibri"/>
              </a:rPr>
              <a:t>Complete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blood test </a:t>
            </a:r>
            <a:endParaRPr lang="en-US" dirty="0"/>
          </a:p>
          <a:p>
            <a:r>
              <a:rPr lang="en-GB" sz="1800" dirty="0">
                <a:latin typeface="Calibri"/>
                <a:ea typeface="Calibri"/>
                <a:cs typeface="Calibri"/>
              </a:rPr>
              <a:t>request form </a:t>
            </a:r>
            <a:endParaRPr lang="en-GB" dirty="0"/>
          </a:p>
          <a:p>
            <a:r>
              <a:rPr lang="en-GB" sz="1800" dirty="0">
                <a:latin typeface="Calibri"/>
                <a:ea typeface="Calibri"/>
                <a:cs typeface="Calibri"/>
              </a:rPr>
              <a:t>EDTA sample</a:t>
            </a:r>
          </a:p>
          <a:p>
            <a:r>
              <a:rPr lang="en-GB" sz="1800" dirty="0">
                <a:latin typeface="Calibri"/>
                <a:ea typeface="Calibri"/>
                <a:cs typeface="Calibri"/>
              </a:rPr>
              <a:t>Results 42 days</a:t>
            </a:r>
          </a:p>
          <a:p>
            <a:pPr marL="264795" lvl="1"/>
            <a:r>
              <a:rPr lang="en-GB" sz="1800" dirty="0">
                <a:latin typeface="Calibri"/>
                <a:ea typeface="Calibri"/>
                <a:cs typeface="Calibri"/>
              </a:rPr>
              <a:t>If urgent must specify on </a:t>
            </a:r>
          </a:p>
          <a:p>
            <a:pPr marL="127635" lvl="1" indent="0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form and state why</a:t>
            </a:r>
            <a:endParaRPr lang="en-GB" sz="1800" dirty="0"/>
          </a:p>
        </p:txBody>
      </p:sp>
      <p:pic>
        <p:nvPicPr>
          <p:cNvPr id="5" name="Picture 4" descr="A medical form with text and images&#10;&#10;AI-generated content may be incorrect.">
            <a:extLst>
              <a:ext uri="{FF2B5EF4-FFF2-40B4-BE49-F238E27FC236}">
                <a16:creationId xmlns:a16="http://schemas.microsoft.com/office/drawing/2014/main" id="{4F6DAC9D-A614-B11F-5C8D-99AF0C20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21" y="355600"/>
            <a:ext cx="4356997" cy="5943600"/>
          </a:xfrm>
          <a:prstGeom prst="rect">
            <a:avLst/>
          </a:prstGeom>
        </p:spPr>
      </p:pic>
      <p:pic>
        <p:nvPicPr>
          <p:cNvPr id="6" name="Picture 5" descr="A screenshot of a medical exam&#10;&#10;AI-generated content may be incorrect.">
            <a:extLst>
              <a:ext uri="{FF2B5EF4-FFF2-40B4-BE49-F238E27FC236}">
                <a16:creationId xmlns:a16="http://schemas.microsoft.com/office/drawing/2014/main" id="{D43B5A28-6A34-6838-53B7-DEEDB94C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830" y="254000"/>
            <a:ext cx="4361061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1FA5-E825-4887-53E4-0644D026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 results mean?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68FEB-FD6B-E504-F590-B90615B3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Pathogenic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	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in decision making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Likely pathogenic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in decision making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3 Variant of uncertain significance (VUS)</a:t>
            </a:r>
          </a:p>
          <a:p>
            <a:pPr marL="800100" lvl="1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used in decision making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2 and Class 1 not pathogenic variants -not reported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92EE67-741D-A440-7F73-77B22B10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08D0B-E2AF-287D-40FD-9D68C31CA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FD44-C9AF-5197-E40F-EC45113C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D7248-521B-8979-A839-7FD29FD18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is Clinical Genetics</a:t>
            </a:r>
          </a:p>
          <a:p>
            <a:pPr lvl="1"/>
            <a:r>
              <a:rPr lang="en-GB" dirty="0"/>
              <a:t>The specialty/ team</a:t>
            </a:r>
          </a:p>
          <a:p>
            <a:pPr lvl="1"/>
            <a:r>
              <a:rPr lang="en-GB" dirty="0"/>
              <a:t>What is genomic counselling</a:t>
            </a:r>
          </a:p>
          <a:p>
            <a:r>
              <a:rPr lang="en-GB" dirty="0"/>
              <a:t>Clinical Genetics – Cancer</a:t>
            </a:r>
          </a:p>
          <a:p>
            <a:pPr lvl="1"/>
            <a:r>
              <a:rPr lang="en-GB" dirty="0"/>
              <a:t>Cancer predisposition syndromes</a:t>
            </a:r>
          </a:p>
          <a:p>
            <a:pPr lvl="1"/>
            <a:r>
              <a:rPr lang="en-GB" dirty="0"/>
              <a:t>Inheritance patterns</a:t>
            </a:r>
          </a:p>
          <a:p>
            <a:r>
              <a:rPr lang="en-GB" dirty="0"/>
              <a:t>Germline genetic testing -  diagnostic/ predictive</a:t>
            </a:r>
          </a:p>
          <a:p>
            <a:r>
              <a:rPr lang="en-GB" dirty="0"/>
              <a:t>Mainstream genetic testing </a:t>
            </a:r>
          </a:p>
          <a:p>
            <a:pPr lvl="1"/>
            <a:r>
              <a:rPr lang="en-GB" dirty="0"/>
              <a:t>who to test (national test directory)</a:t>
            </a:r>
          </a:p>
          <a:p>
            <a:pPr lvl="1"/>
            <a:r>
              <a:rPr lang="en-GB" dirty="0"/>
              <a:t>how to test –consent</a:t>
            </a:r>
          </a:p>
          <a:p>
            <a:r>
              <a:rPr lang="en-GB" dirty="0"/>
              <a:t>Who/ how to refer to Clinical Genetics</a:t>
            </a:r>
          </a:p>
          <a:p>
            <a:r>
              <a:rPr lang="en-GB" dirty="0"/>
              <a:t>What we do with results/ management</a:t>
            </a:r>
          </a:p>
          <a:p>
            <a:pPr lvl="1"/>
            <a:r>
              <a:rPr lang="en-GB" dirty="0"/>
              <a:t>Examples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46B75E-315C-88D1-640E-9C9F477D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942CB-24BB-E801-52E8-2D1422DB9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1520-575F-3E1A-E649-C59ACF11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32" y="790367"/>
            <a:ext cx="9426677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should I refer to Clinical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enetics?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C6D0-DD18-E895-97E0-51B2CA8BA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pathogenic variant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 (class 4 or 5)* or 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 of uncertain significance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(class 3)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breast cancer: </a:t>
            </a:r>
            <a:r>
              <a:rPr lang="en-GB" sz="2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oung patients </a:t>
            </a:r>
            <a:r>
              <a:rPr lang="en-GB" sz="2900" b="1" dirty="0"/>
              <a:t>≤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those with 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HER2+ve cancer </a:t>
            </a:r>
            <a:r>
              <a:rPr lang="en-GB" sz="2900" b="1" dirty="0"/>
              <a:t>≤</a:t>
            </a:r>
            <a:r>
              <a:rPr lang="en-GB" sz="29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eligible for </a:t>
            </a:r>
            <a:r>
              <a:rPr lang="en-GB" sz="2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TP53 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as well 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</a:t>
            </a:r>
            <a:r>
              <a:rPr lang="en-GB" sz="2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amily history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may be other eligible for testing, or to assess contralateral risk or risk for other cancers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cancers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potentially other genes to be considered </a:t>
            </a:r>
            <a:r>
              <a:rPr lang="en-GB" sz="2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TP53, STK11, Lynch or PTEN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Syndromic features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e.g. other benign lesions, other cancers, macrocephaly etc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sz="2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</a:t>
            </a:r>
            <a:r>
              <a:rPr lang="en-GB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need to routinely refer all patients being tested (exception: Lynch syndrome)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dirty="0"/>
              <a:t>* Clinical genetics consultants are usually copied in to results with pathogenic variants. Patients will then be sent a letter and an appointment will be arranged (it is possible they will receive this before the referring clinician has given the result or referred them to genetics)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F3158C-1F27-C450-6CAF-4EB20E4F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44197-9A23-C11F-BF2D-296B29CC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98" y="0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8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9EC8-731C-010A-E719-2E16F174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/>
              <a:t>How to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769E-2D1C-5C75-E25E-2644173C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438357" cy="4023360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r>
              <a:rPr lang="en-GB" dirty="0"/>
              <a:t>Referrals sent to departmental email address:</a:t>
            </a:r>
            <a:endParaRPr lang="en-US" dirty="0"/>
          </a:p>
          <a:p>
            <a:r>
              <a:rPr lang="en-GB" dirty="0">
                <a:latin typeface="TW Cen MT"/>
                <a:hlinkClick r:id="rId2"/>
              </a:rPr>
              <a:t>Clinical.genetics@ouh.nhs.uk</a:t>
            </a:r>
            <a:endParaRPr lang="en-GB" dirty="0"/>
          </a:p>
          <a:p>
            <a:r>
              <a:rPr lang="en-GB" dirty="0"/>
              <a:t>Complete referral proforma/ state why referring in referral letter</a:t>
            </a:r>
          </a:p>
          <a:p>
            <a:r>
              <a:rPr lang="en-GB" dirty="0"/>
              <a:t>If you have already arranged any genetic testing please do state this in referral</a:t>
            </a:r>
          </a:p>
          <a:p>
            <a:r>
              <a:rPr lang="en-GB" dirty="0"/>
              <a:t>Please do not send a family history questionnaire; we will send patient a link to complete electronically (we can send a paper copy if patient unable to do this)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668C-F673-FA08-5E47-8E10F576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88" y="553357"/>
            <a:ext cx="4083811" cy="575128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5C85F06-AD01-C12F-AAD0-4249D43B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82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583C-6FC9-83E2-68FC-8B6A2B83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65125"/>
            <a:ext cx="9554497" cy="1325563"/>
          </a:xfrm>
        </p:spPr>
        <p:txBody>
          <a:bodyPr/>
          <a:lstStyle/>
          <a:p>
            <a:r>
              <a:rPr lang="en-GB" dirty="0"/>
              <a:t>What do we do with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F151-AB9F-5C1E-0911-F43500D3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Mainstream results clinic with genetic counsellor</a:t>
            </a:r>
          </a:p>
          <a:p>
            <a:r>
              <a:rPr lang="en-GB" dirty="0"/>
              <a:t>Cancer risk management options</a:t>
            </a:r>
          </a:p>
          <a:p>
            <a:pPr lvl="1"/>
            <a:r>
              <a:rPr lang="en-GB" dirty="0"/>
              <a:t>Surveillance</a:t>
            </a:r>
          </a:p>
          <a:p>
            <a:pPr lvl="1"/>
            <a:r>
              <a:rPr lang="en-GB" dirty="0"/>
              <a:t>Risk reducing surgery</a:t>
            </a:r>
          </a:p>
          <a:p>
            <a:r>
              <a:rPr lang="en-GB" dirty="0"/>
              <a:t>Reproductive options </a:t>
            </a:r>
          </a:p>
          <a:p>
            <a:pPr lvl="2"/>
            <a:r>
              <a:rPr lang="en-GB" dirty="0"/>
              <a:t>Prenatal testing</a:t>
            </a:r>
          </a:p>
          <a:p>
            <a:pPr lvl="2"/>
            <a:r>
              <a:rPr lang="en-GB" dirty="0"/>
              <a:t>Preimplantation genetic testing </a:t>
            </a:r>
          </a:p>
          <a:p>
            <a:r>
              <a:rPr lang="en-GB" dirty="0"/>
              <a:t>Cascade testing/ advice for family members</a:t>
            </a:r>
          </a:p>
          <a:p>
            <a:r>
              <a:rPr lang="en-GB" dirty="0"/>
              <a:t>NICPR national inherited cancer predisposition registry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0FE276-7256-4735-03CE-0D2ECD9E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612F9-E827-6034-7D73-DB49F2D7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6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E91A-05D9-5AEB-329F-52552165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8090"/>
            <a:ext cx="4434350" cy="1359310"/>
          </a:xfrm>
        </p:spPr>
        <p:txBody>
          <a:bodyPr/>
          <a:lstStyle/>
          <a:p>
            <a:r>
              <a:rPr lang="en-GB" dirty="0"/>
              <a:t>Cancer Risk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3EAA8-E0DE-7CC6-08FC-3D1EDD5A2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Depends on specific gene and associated cancer risk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E.g. BRCA1/ BRCA2/ PALB2 considered high risk breast cancer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BRCA1/ BRCA2 also high risk ovarian cancer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genes on breast panel considered moderate risk breast cancer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family history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Lynch genes – high risk colorectal and endometrial cancers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40EDF2C-2967-8A53-2327-31EA1F306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70328"/>
              </p:ext>
            </p:extLst>
          </p:nvPr>
        </p:nvGraphicFramePr>
        <p:xfrm>
          <a:off x="6931740" y="236370"/>
          <a:ext cx="4434350" cy="62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181">
                  <a:extLst>
                    <a:ext uri="{9D8B030D-6E8A-4147-A177-3AD203B41FA5}">
                      <a16:colId xmlns:a16="http://schemas.microsoft.com/office/drawing/2014/main" val="534820145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2852275468"/>
                    </a:ext>
                  </a:extLst>
                </a:gridCol>
                <a:gridCol w="1543666">
                  <a:extLst>
                    <a:ext uri="{9D8B030D-6E8A-4147-A177-3AD203B41FA5}">
                      <a16:colId xmlns:a16="http://schemas.microsoft.com/office/drawing/2014/main" val="2957990828"/>
                    </a:ext>
                  </a:extLst>
                </a:gridCol>
              </a:tblGrid>
              <a:tr h="750495">
                <a:tc>
                  <a:txBody>
                    <a:bodyPr/>
                    <a:lstStyle/>
                    <a:p>
                      <a:r>
                        <a:rPr lang="en-GB" sz="2400" dirty="0"/>
                        <a:t>R208 Breast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R207 Ovarian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R430 Prostate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21860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r>
                        <a:rPr lang="en-GB" sz="2400" dirty="0"/>
                        <a:t>ATM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BRCA1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27765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r>
                        <a:rPr lang="en-GB" sz="2400" dirty="0"/>
                        <a:t>BRCA1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BRCA2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BRCA1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34463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r>
                        <a:rPr lang="en-GB" sz="2400" dirty="0"/>
                        <a:t>BRCA2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BRIP1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BRCA2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420519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r>
                        <a:rPr lang="en-GB" sz="2400" dirty="0"/>
                        <a:t>CHEK2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MLH1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CHEK2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16313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r>
                        <a:rPr lang="en-GB" sz="2400" dirty="0"/>
                        <a:t>PALB2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MSH2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MLH1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75079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r>
                        <a:rPr lang="en-GB" sz="2400" dirty="0"/>
                        <a:t>RAD51C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MSH6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MSH2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72050"/>
                  </a:ext>
                </a:extLst>
              </a:tr>
              <a:tr h="750495">
                <a:tc>
                  <a:txBody>
                    <a:bodyPr/>
                    <a:lstStyle/>
                    <a:p>
                      <a:r>
                        <a:rPr lang="en-GB" sz="2400" dirty="0"/>
                        <a:t>RAD51D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PALB2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MSH6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794070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RAD51D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PALB2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59641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RAD51C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01240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AA3A94D4-7DBA-67B7-C8AF-AE1716EA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46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6517-94D4-8DBB-1384-EE9112CA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68BE-5122-88A7-CA24-7C2592E7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365125"/>
            <a:ext cx="9499600" cy="1325563"/>
          </a:xfrm>
        </p:spPr>
        <p:txBody>
          <a:bodyPr/>
          <a:lstStyle/>
          <a:p>
            <a:r>
              <a:rPr lang="en-GB" dirty="0"/>
              <a:t>Case example: BRCA1</a:t>
            </a:r>
          </a:p>
        </p:txBody>
      </p:sp>
      <p:pic>
        <p:nvPicPr>
          <p:cNvPr id="10" name="Picture 9" descr="A diagram of a diagram&#10;&#10;AI-generated content may be incorrect.">
            <a:extLst>
              <a:ext uri="{FF2B5EF4-FFF2-40B4-BE49-F238E27FC236}">
                <a16:creationId xmlns:a16="http://schemas.microsoft.com/office/drawing/2014/main" id="{5746EFCD-7563-9ECA-5E33-02EECE02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59528"/>
            <a:ext cx="9626600" cy="457073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D2D2826-8C64-1BC7-56C3-7B9F7E26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EC45B-B695-9BCD-FF70-99BE6FCF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7707-888A-EBB4-B0A9-19669481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16" y="365125"/>
            <a:ext cx="9367684" cy="1325563"/>
          </a:xfrm>
        </p:spPr>
        <p:txBody>
          <a:bodyPr/>
          <a:lstStyle/>
          <a:p>
            <a:r>
              <a:rPr lang="en-GB" dirty="0"/>
              <a:t>Case example: BRCA1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BEC8-688D-397C-97C4-02D46FD1F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3774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Breast cancer lifetime risk 72%</a:t>
            </a:r>
          </a:p>
          <a:p>
            <a:r>
              <a:rPr lang="en-GB" dirty="0"/>
              <a:t>Ovarian cancer lifetime risk 44%</a:t>
            </a:r>
          </a:p>
          <a:p>
            <a:r>
              <a:rPr lang="en-GB" dirty="0"/>
              <a:t>Very high risk breast screening programme from age 25</a:t>
            </a:r>
          </a:p>
          <a:p>
            <a:pPr lvl="1"/>
            <a:r>
              <a:rPr lang="en-GB" dirty="0"/>
              <a:t>Annual MRI/ mammograms depending on age and breast density</a:t>
            </a:r>
          </a:p>
          <a:p>
            <a:r>
              <a:rPr lang="en-GB" dirty="0"/>
              <a:t>Risk reducing mastectomy</a:t>
            </a:r>
          </a:p>
          <a:p>
            <a:r>
              <a:rPr lang="en-GB" dirty="0"/>
              <a:t>RR BSO age 35-40</a:t>
            </a:r>
          </a:p>
          <a:p>
            <a:r>
              <a:rPr lang="en-GB" dirty="0"/>
              <a:t>Testing for relatives over age 18 (autosomal dominant adult onset)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217A6-1580-D12B-8E7E-9AA41BB0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7780" y="1929384"/>
            <a:ext cx="4776019" cy="4251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95079-C24C-596C-1DD3-8D6E81354E5B}"/>
              </a:ext>
            </a:extLst>
          </p:cNvPr>
          <p:cNvSpPr txBox="1"/>
          <p:nvPr/>
        </p:nvSpPr>
        <p:spPr>
          <a:xfrm>
            <a:off x="6459795" y="5409635"/>
            <a:ext cx="530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patientinfolibrary.royalmarsden.nhs.uk/brca1brac2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88ADC4-813B-A232-9FC7-FEB6F383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84A71-7F05-2B4A-5EB9-29230884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8DE586-1F5A-70B8-ABA7-98C32F57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/>
          <a:p>
            <a:r>
              <a:rPr lang="en-GB" dirty="0"/>
              <a:t>Case example: Lynch Syndrome</a:t>
            </a:r>
          </a:p>
        </p:txBody>
      </p:sp>
      <p:pic>
        <p:nvPicPr>
          <p:cNvPr id="12" name="Content Placeholder 11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6A53F799-F029-F9A4-50BA-20456F000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1" y="1825624"/>
            <a:ext cx="5827548" cy="4802857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5A76C58-7A4D-D45F-9189-3C3367B3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B787A-5EF0-5822-5047-6D662CB00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EE19-62AE-F45C-F522-9788E5C2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2" y="365125"/>
            <a:ext cx="9660467" cy="1325563"/>
          </a:xfrm>
        </p:spPr>
        <p:txBody>
          <a:bodyPr/>
          <a:lstStyle/>
          <a:p>
            <a:r>
              <a:rPr lang="en-GB" dirty="0"/>
              <a:t>Case example: Lynch syndrome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457893-9A51-6CF7-6F8E-0E3DCC67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MSH2 pathogenic variant</a:t>
            </a:r>
          </a:p>
          <a:p>
            <a:r>
              <a:rPr lang="en-GB" dirty="0"/>
              <a:t>Colorectal cancer risk to age 75: 56% M, 43% F</a:t>
            </a:r>
          </a:p>
          <a:p>
            <a:r>
              <a:rPr lang="en-GB" dirty="0"/>
              <a:t>Endometrial cancer risk to age 75: 44%</a:t>
            </a:r>
          </a:p>
          <a:p>
            <a:r>
              <a:rPr lang="en-GB" dirty="0"/>
              <a:t>Ovarian cancer risk to age 75: 14%</a:t>
            </a:r>
          </a:p>
          <a:p>
            <a:endParaRPr lang="en-GB" dirty="0"/>
          </a:p>
          <a:p>
            <a:r>
              <a:rPr lang="en-GB" dirty="0"/>
              <a:t>Colonoscopy screening every 2 years age 25-75</a:t>
            </a:r>
          </a:p>
          <a:p>
            <a:r>
              <a:rPr lang="en-GB" dirty="0"/>
              <a:t>RR THBSO age from 35-40</a:t>
            </a:r>
          </a:p>
          <a:p>
            <a:r>
              <a:rPr lang="en-GB" dirty="0"/>
              <a:t>Aspirin chemoprevention 75mg</a:t>
            </a:r>
          </a:p>
          <a:p>
            <a:r>
              <a:rPr lang="en-GB" dirty="0"/>
              <a:t>H. pylori eradication</a:t>
            </a:r>
          </a:p>
          <a:p>
            <a:r>
              <a:rPr lang="en-GB" dirty="0"/>
              <a:t>Lifestyle advice including increasing dietary fibre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F82BD80-532E-DB94-FBEE-2E9178B5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E5059-84E0-A1EA-91CF-8FAAFB18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9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A14-302A-C6F3-2038-8707253E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6" y="365125"/>
            <a:ext cx="9318523" cy="1325563"/>
          </a:xfrm>
        </p:spPr>
        <p:txBody>
          <a:bodyPr/>
          <a:lstStyle/>
          <a:p>
            <a:r>
              <a:rPr lang="en-GB" b="1" dirty="0"/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F74E-0F73-3D60-B2D4-C1923E0A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latin typeface="Calibri"/>
                <a:ea typeface="Calibri"/>
                <a:cs typeface="Calibri"/>
              </a:rPr>
              <a:t>Test request</a:t>
            </a:r>
            <a:r>
              <a:rPr lang="en-GB" sz="1800">
                <a:effectLst/>
                <a:latin typeface="Calibri"/>
                <a:ea typeface="Calibri"/>
                <a:cs typeface="Calibri"/>
              </a:rPr>
              <a:t> form </a:t>
            </a:r>
            <a:r>
              <a:rPr lang="en-GB" sz="180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Mainstreaming test request form: R207, R208, R444 – breast, ovarian and prostate cancer</a:t>
            </a:r>
            <a:endParaRPr lang="en-GB" sz="1800" u="sng">
              <a:solidFill>
                <a:srgbClr val="0070C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effectLst/>
                <a:latin typeface="Calibri"/>
                <a:ea typeface="Calibri"/>
                <a:cs typeface="Calibri"/>
              </a:rPr>
              <a:t>Record of discussion form </a:t>
            </a:r>
            <a:r>
              <a:rPr lang="en-GB" sz="1800" u="sng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of discussions regarding testing and/or storage of genetic material</a:t>
            </a:r>
            <a:endParaRPr lang="en-GB" sz="1800">
              <a:solidFill>
                <a:srgbClr val="0070C0"/>
              </a:solidFill>
              <a:effectLst/>
              <a:latin typeface="Calibri"/>
              <a:ea typeface="Calibri"/>
              <a:cs typeface="Times New Roman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>
                <a:effectLst/>
                <a:latin typeface="Calibri"/>
                <a:ea typeface="Calibri"/>
                <a:cs typeface="Calibri"/>
              </a:rPr>
              <a:t>Genomics Education </a:t>
            </a:r>
            <a:r>
              <a:rPr lang="en-GB" sz="1800" err="1">
                <a:effectLst/>
                <a:latin typeface="Calibri"/>
                <a:ea typeface="Calibri"/>
                <a:cs typeface="Calibri"/>
              </a:rPr>
              <a:t>GeNotes</a:t>
            </a:r>
            <a:r>
              <a:rPr lang="en-GB" sz="180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GB" sz="1800" u="sng">
                <a:solidFill>
                  <a:srgbClr val="0070C0"/>
                </a:solidFill>
                <a:effectLst/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https://www.genomicseducation.hee.nhs.uk/genotes/</a:t>
            </a:r>
            <a:endParaRPr lang="en-GB" sz="1800" u="sng">
              <a:solidFill>
                <a:srgbClr val="0070C0"/>
              </a:solidFill>
              <a:latin typeface="Calibri"/>
              <a:ea typeface="Calibri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en-GB" sz="1800">
                <a:latin typeface="Calibri"/>
                <a:ea typeface="Calibri"/>
                <a:cs typeface="Calibri"/>
              </a:rPr>
              <a:t>Referral section of Clinical Genetics website (links to referral criteria and referral proforma):</a:t>
            </a:r>
          </a:p>
          <a:p>
            <a:pPr marL="0" indent="0">
              <a:buNone/>
            </a:pPr>
            <a:r>
              <a:rPr lang="en-GB" sz="1800">
                <a:solidFill>
                  <a:srgbClr val="0070C0"/>
                </a:solidFill>
                <a:latin typeface="Calibri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Genetics referrals - Oxford University Hospitals</a:t>
            </a:r>
            <a:endParaRPr lang="en-GB" sz="1800">
              <a:solidFill>
                <a:srgbClr val="0070C0"/>
              </a:solidFill>
              <a:latin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DF35C4-B27F-2564-E08A-673842BE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C2FEC-C007-3478-3CE6-269E2E310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14D1-635A-B26A-B39D-43A7D091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960" y="365125"/>
            <a:ext cx="9475839" cy="1325563"/>
          </a:xfrm>
        </p:spPr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C54D-2EBB-46E8-822B-CCBEDA8E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Molecular genetics lab – for all queries about samples/ results:</a:t>
            </a:r>
          </a:p>
          <a:p>
            <a:pPr marL="0" indent="0">
              <a:buNone/>
            </a:pPr>
            <a:r>
              <a:rPr lang="en-GB">
                <a:solidFill>
                  <a:srgbClr val="0070C0"/>
                </a:solidFill>
              </a:rPr>
              <a:t>dutyscientist.oxfordgenetics@ouh.nhs.uk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Referrals/ referral queries for Clinical Genetics:</a:t>
            </a:r>
          </a:p>
          <a:p>
            <a:pPr marL="0" indent="0">
              <a:buNone/>
            </a:pPr>
            <a:r>
              <a:rPr lang="en-GB">
                <a:solidFill>
                  <a:srgbClr val="0070C0"/>
                </a:solidFill>
              </a:rPr>
              <a:t>Clinical.genetics@ouh.nhs.uk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A4C687-B550-D870-7A16-2222D608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26762-CC78-3745-3A45-6FDA3D24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9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8-1F0C-C62C-22CC-F62E335C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4" y="365125"/>
            <a:ext cx="9505335" cy="1325563"/>
          </a:xfrm>
        </p:spPr>
        <p:txBody>
          <a:bodyPr/>
          <a:lstStyle/>
          <a:p>
            <a:r>
              <a:rPr lang="en-GB" dirty="0"/>
              <a:t>What is Clinical Genetics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6EC0AE-43B0-B123-DC9E-7F59094550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 bwMode="auto">
          <a:xfrm>
            <a:off x="3968117" y="1439176"/>
            <a:ext cx="6906765" cy="46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verview - Department of Clinical Genomics-Research - Mayo Clinic Research">
            <a:extLst>
              <a:ext uri="{FF2B5EF4-FFF2-40B4-BE49-F238E27FC236}">
                <a16:creationId xmlns:a16="http://schemas.microsoft.com/office/drawing/2014/main" id="{6052E3F1-DCAF-BB6C-5B64-8F1589C91E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8200" y="1439176"/>
            <a:ext cx="2650999" cy="110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EFFE3-1854-5A9F-2FCB-EAC2FD90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82AF1-7E78-D106-47DF-DD2E704BA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54BC-C7CF-4AA5-A278-5C36E285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96" y="365125"/>
            <a:ext cx="9800303" cy="1325563"/>
          </a:xfrm>
        </p:spPr>
        <p:txBody>
          <a:bodyPr/>
          <a:lstStyle/>
          <a:p>
            <a:r>
              <a:rPr lang="en-GB" dirty="0"/>
              <a:t>Introduction to the specialty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FCBA929-1D17-23EC-E309-BD8D8CE64C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238218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2871D-FAF3-487B-8F60-3FF1A3D3E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Clinical Genetics team</a:t>
            </a:r>
          </a:p>
          <a:p>
            <a:r>
              <a:rPr lang="en-GB" dirty="0"/>
              <a:t>Consultants/ </a:t>
            </a:r>
            <a:r>
              <a:rPr lang="en-GB" dirty="0" err="1"/>
              <a:t>SpRs</a:t>
            </a:r>
            <a:r>
              <a:rPr lang="en-GB" dirty="0"/>
              <a:t>/ fellows</a:t>
            </a:r>
          </a:p>
          <a:p>
            <a:r>
              <a:rPr lang="en-GB" dirty="0"/>
              <a:t>Genetic Counsellors</a:t>
            </a:r>
          </a:p>
          <a:p>
            <a:r>
              <a:rPr lang="en-GB" dirty="0"/>
              <a:t>Triage nurses</a:t>
            </a:r>
          </a:p>
          <a:p>
            <a:r>
              <a:rPr lang="en-GB" dirty="0"/>
              <a:t>Genomic Practitioners</a:t>
            </a:r>
          </a:p>
          <a:p>
            <a:r>
              <a:rPr lang="en-GB" dirty="0"/>
              <a:t>Admin/ secretarial/ support</a:t>
            </a:r>
          </a:p>
          <a:p>
            <a:pPr marL="0" indent="0">
              <a:buNone/>
            </a:pPr>
            <a:r>
              <a:rPr lang="en-GB" dirty="0"/>
              <a:t>Other</a:t>
            </a:r>
          </a:p>
          <a:p>
            <a:r>
              <a:rPr lang="en-GB" dirty="0"/>
              <a:t>Clinical Scientists</a:t>
            </a:r>
          </a:p>
          <a:p>
            <a:r>
              <a:rPr lang="en-GB" dirty="0"/>
              <a:t>MDTs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975DD5-69BB-429C-AC02-308A3E2C9E2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33525"/>
            <a:ext cx="5157788" cy="97155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65B61-3667-C770-FFDE-058949F0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C78AD-C1E1-0965-1011-78537F221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5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893BC-4B7D-64B7-43A0-B6E42F08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DF72F5-A51C-C6C0-12E9-0818EA18AF47}"/>
              </a:ext>
            </a:extLst>
          </p:cNvPr>
          <p:cNvSpPr/>
          <p:nvPr/>
        </p:nvSpPr>
        <p:spPr>
          <a:xfrm>
            <a:off x="1" y="0"/>
            <a:ext cx="5213503" cy="6858000"/>
          </a:xfrm>
          <a:custGeom>
            <a:avLst/>
            <a:gdLst/>
            <a:ahLst/>
            <a:cxnLst/>
            <a:rect l="l" t="t" r="r" b="b"/>
            <a:pathLst>
              <a:path w="7820255" h="10287000">
                <a:moveTo>
                  <a:pt x="0" y="0"/>
                </a:moveTo>
                <a:lnTo>
                  <a:pt x="7820255" y="0"/>
                </a:lnTo>
                <a:lnTo>
                  <a:pt x="78202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180" r="-47628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8EB3B7-87FE-1891-900D-87F88395ADC8}"/>
              </a:ext>
            </a:extLst>
          </p:cNvPr>
          <p:cNvGrpSpPr/>
          <p:nvPr/>
        </p:nvGrpSpPr>
        <p:grpSpPr>
          <a:xfrm>
            <a:off x="5514084" y="2322634"/>
            <a:ext cx="6012829" cy="3756007"/>
            <a:chOff x="0" y="754641"/>
            <a:chExt cx="12025657" cy="7512014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9FAA4FD-3D95-D9F1-22E1-DDC9322439AF}"/>
                </a:ext>
              </a:extLst>
            </p:cNvPr>
            <p:cNvSpPr txBox="1"/>
            <p:nvPr/>
          </p:nvSpPr>
          <p:spPr>
            <a:xfrm>
              <a:off x="0" y="7763055"/>
              <a:ext cx="12025657" cy="50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  <a:spcBef>
                  <a:spcPct val="0"/>
                </a:spcBef>
              </a:pPr>
              <a:r>
                <a:rPr lang="en-US" sz="1471">
                  <a:solidFill>
                    <a:srgbClr val="0E0E0E"/>
                  </a:solidFill>
                  <a:latin typeface="Assistant"/>
                </a:rPr>
                <a:t>AGNC Website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C7542C5-0E65-21F1-2C45-26877F4D7D62}"/>
                </a:ext>
              </a:extLst>
            </p:cNvPr>
            <p:cNvSpPr txBox="1"/>
            <p:nvPr/>
          </p:nvSpPr>
          <p:spPr>
            <a:xfrm>
              <a:off x="0" y="754641"/>
              <a:ext cx="12025657" cy="6374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5"/>
                </a:lnSpc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The aims of Genetic/Genomic Counselling are to help the individual or family:</a:t>
              </a:r>
            </a:p>
            <a:p>
              <a:pPr marL="390756" lvl="1" indent="-195166">
                <a:lnSpc>
                  <a:spcPts val="2535"/>
                </a:lnSpc>
                <a:buFont typeface="Arial"/>
                <a:buChar char="•"/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understand the information about the genetic condition</a:t>
              </a:r>
              <a:endParaRPr lang="en-US" dirty="0">
                <a:solidFill>
                  <a:srgbClr val="0E0E0E"/>
                </a:solidFill>
                <a:latin typeface="Aptos "/>
                <a:ea typeface="Source Serif Pro"/>
              </a:endParaRPr>
            </a:p>
            <a:p>
              <a:pPr marL="390756" lvl="1" indent="-195166">
                <a:lnSpc>
                  <a:spcPts val="2535"/>
                </a:lnSpc>
                <a:buFont typeface="Arial"/>
                <a:buChar char="•"/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appreciate the inheritance pattern and risk of recurrence</a:t>
              </a:r>
              <a:endParaRPr lang="en-US" dirty="0">
                <a:solidFill>
                  <a:srgbClr val="0E0E0E"/>
                </a:solidFill>
                <a:latin typeface="Aptos "/>
                <a:ea typeface="Source Serif Pro"/>
              </a:endParaRPr>
            </a:p>
            <a:p>
              <a:pPr marL="390756" lvl="1" indent="-195166">
                <a:lnSpc>
                  <a:spcPts val="2535"/>
                </a:lnSpc>
                <a:buFont typeface="Arial"/>
                <a:buChar char="•"/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understand the options available</a:t>
              </a:r>
              <a:endParaRPr lang="en-US" dirty="0">
                <a:solidFill>
                  <a:srgbClr val="0E0E0E"/>
                </a:solidFill>
                <a:latin typeface="Aptos "/>
                <a:ea typeface="Source Serif Pro"/>
              </a:endParaRPr>
            </a:p>
            <a:p>
              <a:pPr marL="390756" lvl="1" indent="-195166">
                <a:lnSpc>
                  <a:spcPts val="2535"/>
                </a:lnSpc>
                <a:buFont typeface="Arial"/>
                <a:buChar char="•"/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make decisions appropriate to their personal and family situation</a:t>
              </a:r>
              <a:endParaRPr lang="en-US" dirty="0">
                <a:solidFill>
                  <a:srgbClr val="0E0E0E"/>
                </a:solidFill>
                <a:latin typeface="Aptos "/>
                <a:ea typeface="Source Serif Pro"/>
              </a:endParaRPr>
            </a:p>
            <a:p>
              <a:pPr marL="390756" lvl="1" indent="-195166">
                <a:lnSpc>
                  <a:spcPts val="2535"/>
                </a:lnSpc>
                <a:buFont typeface="Arial"/>
                <a:buChar char="•"/>
              </a:pPr>
              <a:r>
                <a:rPr lang="en-US" dirty="0">
                  <a:solidFill>
                    <a:srgbClr val="0E0E0E"/>
                  </a:solidFill>
                  <a:latin typeface="Aptos "/>
                </a:rPr>
                <a:t>make the best possible adjustment to the disorder or risk                            </a:t>
              </a:r>
              <a:endParaRPr lang="en-US" dirty="0">
                <a:solidFill>
                  <a:srgbClr val="0E0E0E"/>
                </a:solidFill>
                <a:latin typeface="Aptos "/>
                <a:ea typeface="Source Serif Pro"/>
              </a:endParaRPr>
            </a:p>
            <a:p>
              <a:pPr>
                <a:lnSpc>
                  <a:spcPts val="2535"/>
                </a:lnSpc>
                <a:spcBef>
                  <a:spcPct val="0"/>
                </a:spcBef>
              </a:pPr>
              <a:endParaRPr lang="en-US" sz="1810" dirty="0">
                <a:solidFill>
                  <a:srgbClr val="0E0E0E"/>
                </a:solidFill>
                <a:latin typeface="Source Serif Pro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E2C6A1E1-28B9-C0F9-9D23-D46ACF9B4A8A}"/>
              </a:ext>
            </a:extLst>
          </p:cNvPr>
          <p:cNvSpPr txBox="1"/>
          <p:nvPr/>
        </p:nvSpPr>
        <p:spPr>
          <a:xfrm>
            <a:off x="5368734" y="879483"/>
            <a:ext cx="6158179" cy="288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9"/>
              </a:lnSpc>
            </a:pPr>
            <a:r>
              <a:rPr lang="en-US" sz="3774" spc="-37" dirty="0">
                <a:solidFill>
                  <a:srgbClr val="0E0E0E"/>
                </a:solidFill>
                <a:latin typeface="+mj-lt"/>
              </a:rPr>
              <a:t>What is Genetic/Genomic Counselling?</a:t>
            </a:r>
          </a:p>
          <a:p>
            <a:pPr>
              <a:lnSpc>
                <a:spcPts val="4529"/>
              </a:lnSpc>
            </a:pPr>
            <a:endParaRPr lang="en-US" sz="3774" spc="-37" dirty="0">
              <a:solidFill>
                <a:srgbClr val="0E0E0E"/>
              </a:solidFill>
              <a:latin typeface="Source Serif Pro Bold"/>
            </a:endParaRPr>
          </a:p>
          <a:p>
            <a:pPr>
              <a:lnSpc>
                <a:spcPts val="4529"/>
              </a:lnSpc>
            </a:pPr>
            <a:endParaRPr lang="en-US" sz="3774" spc="-37" dirty="0">
              <a:solidFill>
                <a:srgbClr val="0E0E0E"/>
              </a:solidFill>
              <a:latin typeface="Source Serif Pro Bold"/>
            </a:endParaRPr>
          </a:p>
          <a:p>
            <a:pPr>
              <a:lnSpc>
                <a:spcPts val="4529"/>
              </a:lnSpc>
            </a:pPr>
            <a:endParaRPr lang="en-US" sz="3774" spc="-37" dirty="0">
              <a:solidFill>
                <a:srgbClr val="0E0E0E"/>
              </a:solidFill>
              <a:latin typeface="Source Serif Pro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A39A6-3C08-775F-A46C-9788E98D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0AC2CD-2F04-E8A1-6D5F-63F73FE6A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FE91-2DA8-9E59-5348-CCBED138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8" y="365125"/>
            <a:ext cx="9092381" cy="1325563"/>
          </a:xfrm>
        </p:spPr>
        <p:txBody>
          <a:bodyPr/>
          <a:lstStyle/>
          <a:p>
            <a:r>
              <a:rPr lang="en-GB" dirty="0"/>
              <a:t>Clinical Genetics -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BA11-F79B-7AF0-F2E9-CF40005AE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710" y="18256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&gt; 100 genes identified in cancer predisposition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Most cancer is not caused by cancer predisposition genes</a:t>
            </a:r>
          </a:p>
          <a:p>
            <a:r>
              <a:rPr lang="en-GB" dirty="0"/>
              <a:t>Approx  5% of cancer overall</a:t>
            </a:r>
          </a:p>
          <a:p>
            <a:r>
              <a:rPr lang="en-GB" dirty="0"/>
              <a:t>5-10% of breast cancer (BRCA1/2 largest proportion of this)</a:t>
            </a:r>
          </a:p>
          <a:p>
            <a:r>
              <a:rPr lang="en-GB" dirty="0"/>
              <a:t>Some tumours higher</a:t>
            </a:r>
          </a:p>
          <a:p>
            <a:pPr lvl="1"/>
            <a:r>
              <a:rPr lang="en-GB" dirty="0"/>
              <a:t>40% phaeochromocytoma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6F87A-BD84-835D-B593-3DB4C684C7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In Clinical Genetics we see:</a:t>
            </a:r>
          </a:p>
          <a:p>
            <a:r>
              <a:rPr lang="en-GB" dirty="0"/>
              <a:t>Patients affected with cancer:</a:t>
            </a:r>
          </a:p>
          <a:p>
            <a:pPr lvl="1"/>
            <a:r>
              <a:rPr lang="en-GB" dirty="0"/>
              <a:t>Consider germline diagnostic testing</a:t>
            </a:r>
          </a:p>
          <a:p>
            <a:pPr lvl="1"/>
            <a:r>
              <a:rPr lang="en-GB" dirty="0"/>
              <a:t>Results follow-up</a:t>
            </a:r>
          </a:p>
          <a:p>
            <a:r>
              <a:rPr lang="en-GB" dirty="0"/>
              <a:t>Unaffected patients</a:t>
            </a:r>
          </a:p>
          <a:p>
            <a:pPr lvl="1"/>
            <a:r>
              <a:rPr lang="en-GB" dirty="0"/>
              <a:t>With strong family history</a:t>
            </a:r>
          </a:p>
          <a:p>
            <a:pPr lvl="1"/>
            <a:r>
              <a:rPr lang="en-GB" dirty="0"/>
              <a:t>At risk for known pathogenic germline variant in family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C5D3E8-FB97-AD57-557B-B0AF8F2D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27475-8B8E-5C21-C887-56F205C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CAB7-8287-48D6-A618-EA9B93EA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302" y="365125"/>
            <a:ext cx="9556085" cy="1325563"/>
          </a:xfrm>
        </p:spPr>
        <p:txBody>
          <a:bodyPr/>
          <a:lstStyle/>
          <a:p>
            <a:r>
              <a:rPr lang="en-GB" dirty="0"/>
              <a:t>Cancer predisposition syndromes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7ED41F4-3DA3-45BE-A07B-D5A43DAAC4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7934056"/>
              </p:ext>
            </p:extLst>
          </p:nvPr>
        </p:nvGraphicFramePr>
        <p:xfrm>
          <a:off x="2957514" y="1515741"/>
          <a:ext cx="5157786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3121740933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206182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8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Familial adenomatous polyposis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27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 Fraumeni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TP53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7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Von Hippel Lindau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27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Hereditary breast ovarian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BRCA1/ BRCA2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60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Hereditary PGL/ 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SDHx</a:t>
                      </a:r>
                      <a:r>
                        <a:rPr lang="en-GB" dirty="0"/>
                        <a:t> genes (and others)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94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Lynch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MLH1/ MSH2/ MSH6/ PMS2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3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Multiple endocrine neoplasia 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Multiple endocrine neoplasia 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40845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FD9F34FD-9C41-3AD5-05A5-7D84A826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6CF5D-EEDD-204C-5E98-D0BD6B89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321A-2B23-839E-270C-EDF7D28C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45" y="449961"/>
            <a:ext cx="10515600" cy="1325563"/>
          </a:xfrm>
        </p:spPr>
        <p:txBody>
          <a:bodyPr/>
          <a:lstStyle/>
          <a:p>
            <a:r>
              <a:rPr lang="en-GB" dirty="0"/>
              <a:t>Inheritance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1736A-1C6C-EA38-7F18-4E292CE94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Vast majority adult onset cancer predisposition genes are </a:t>
            </a:r>
            <a:r>
              <a:rPr lang="en-GB" b="1" dirty="0">
                <a:solidFill>
                  <a:srgbClr val="FF0000"/>
                </a:solidFill>
              </a:rPr>
              <a:t>autosomal dominant</a:t>
            </a:r>
          </a:p>
          <a:p>
            <a:r>
              <a:rPr lang="en-GB" dirty="0"/>
              <a:t>E.g. all genes on previous slide</a:t>
            </a:r>
          </a:p>
          <a:p>
            <a:r>
              <a:rPr lang="en-GB" dirty="0"/>
              <a:t>Beware:</a:t>
            </a:r>
          </a:p>
          <a:p>
            <a:pPr lvl="1"/>
            <a:r>
              <a:rPr lang="en-GB" dirty="0"/>
              <a:t>De novo mutations</a:t>
            </a:r>
          </a:p>
          <a:p>
            <a:pPr lvl="1"/>
            <a:r>
              <a:rPr lang="en-GB" dirty="0"/>
              <a:t>Imprinting</a:t>
            </a:r>
          </a:p>
          <a:p>
            <a:pPr lvl="1"/>
            <a:r>
              <a:rPr lang="en-GB" dirty="0"/>
              <a:t>Mosaicism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0DBB9-E9F8-776C-E0B4-781A4EBBD9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Some </a:t>
            </a:r>
            <a:r>
              <a:rPr lang="en-GB" dirty="0">
                <a:solidFill>
                  <a:srgbClr val="FF0000"/>
                </a:solidFill>
              </a:rPr>
              <a:t>autosomal recessive</a:t>
            </a:r>
          </a:p>
          <a:p>
            <a:pPr lvl="1"/>
            <a:r>
              <a:rPr lang="en-GB" dirty="0"/>
              <a:t>MUTYH polyposis</a:t>
            </a:r>
          </a:p>
          <a:p>
            <a:pPr lvl="1"/>
            <a:r>
              <a:rPr lang="en-GB" dirty="0"/>
              <a:t>Fanconi anaemia</a:t>
            </a:r>
          </a:p>
          <a:p>
            <a:pPr lvl="1"/>
            <a:r>
              <a:rPr lang="en-GB" dirty="0"/>
              <a:t>CMMRD</a:t>
            </a:r>
          </a:p>
        </p:txBody>
      </p:sp>
      <p:pic>
        <p:nvPicPr>
          <p:cNvPr id="1030" name="Picture 6" descr="Modes of Inheritance - Biochemistry - Medbullets Step 1">
            <a:extLst>
              <a:ext uri="{FF2B5EF4-FFF2-40B4-BE49-F238E27FC236}">
                <a16:creationId xmlns:a16="http://schemas.microsoft.com/office/drawing/2014/main" id="{0CFE36FE-B33E-BED3-8FF4-E2A74835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62" y="4487983"/>
            <a:ext cx="2823738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ample of a pedigree showing an autosomal recessive inheritance pattern. |  Learn Science at Scitable">
            <a:extLst>
              <a:ext uri="{FF2B5EF4-FFF2-40B4-BE49-F238E27FC236}">
                <a16:creationId xmlns:a16="http://schemas.microsoft.com/office/drawing/2014/main" id="{DC4D865C-80A4-1137-533B-FDBFC6168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5"/>
          <a:stretch/>
        </p:blipFill>
        <p:spPr bwMode="auto">
          <a:xfrm>
            <a:off x="6632063" y="4356061"/>
            <a:ext cx="4032484" cy="18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B842E93-EBBB-F60E-7FEA-DC409A6D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8D54A-7DB8-04CA-C4AE-919DFF9CF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0" y="178312"/>
            <a:ext cx="9436510" cy="1325563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Germline genetic Testing: Diagnostic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Unknown if there is a cancer predisposition gene in the family</a:t>
            </a:r>
          </a:p>
          <a:p>
            <a:r>
              <a:rPr lang="en-GB" dirty="0"/>
              <a:t>Testing of relevant genes in affected individual</a:t>
            </a:r>
          </a:p>
          <a:p>
            <a:r>
              <a:rPr lang="en-GB" dirty="0"/>
              <a:t>Gives information regarding cause of cancer</a:t>
            </a:r>
          </a:p>
          <a:p>
            <a:r>
              <a:rPr lang="en-GB" dirty="0"/>
              <a:t>May direct treatment and surveillance/ risk reduction</a:t>
            </a:r>
          </a:p>
          <a:p>
            <a:r>
              <a:rPr lang="en-GB" dirty="0"/>
              <a:t>Clinical Genetics/ oncology/ surgery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B207C5-DAE9-08F9-CA15-E56AE7B679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Outcomes:</a:t>
            </a:r>
          </a:p>
          <a:p>
            <a:r>
              <a:rPr lang="en-GB" dirty="0"/>
              <a:t>Pathogenic mutation</a:t>
            </a:r>
          </a:p>
          <a:p>
            <a:pPr lvl="1"/>
            <a:r>
              <a:rPr lang="en-GB" dirty="0"/>
              <a:t>Confirms cancer susceptibility</a:t>
            </a:r>
          </a:p>
          <a:p>
            <a:pPr lvl="1"/>
            <a:r>
              <a:rPr lang="en-GB" dirty="0"/>
              <a:t>Further management</a:t>
            </a:r>
          </a:p>
          <a:p>
            <a:r>
              <a:rPr lang="en-GB" dirty="0"/>
              <a:t>No mutation</a:t>
            </a:r>
          </a:p>
          <a:p>
            <a:pPr lvl="1"/>
            <a:r>
              <a:rPr lang="en-GB" dirty="0"/>
              <a:t>Does not exclude cancer susceptibility</a:t>
            </a:r>
          </a:p>
          <a:p>
            <a:r>
              <a:rPr lang="en-GB" dirty="0"/>
              <a:t>Variant of uncertain significance</a:t>
            </a:r>
          </a:p>
          <a:p>
            <a:pPr lvl="1"/>
            <a:r>
              <a:rPr lang="en-GB" dirty="0"/>
              <a:t>Not actionable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D005BC-1412-9D6F-949C-1FC87A51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3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596A9-E7F3-1309-C827-8254409B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40" y="110042"/>
            <a:ext cx="2975106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4F4D31D1DD7459826A56FBCF0B2A6" ma:contentTypeVersion="18" ma:contentTypeDescription="Create a new document." ma:contentTypeScope="" ma:versionID="12308b507e924f5c4a80a9018231d1a7">
  <xsd:schema xmlns:xsd="http://www.w3.org/2001/XMLSchema" xmlns:xs="http://www.w3.org/2001/XMLSchema" xmlns:p="http://schemas.microsoft.com/office/2006/metadata/properties" xmlns:ns1="http://schemas.microsoft.com/sharepoint/v3" xmlns:ns2="5d51f2a1-df1b-4c68-bc66-5a87d057fe01" xmlns:ns3="33905c23-1906-4c9e-bfef-75f978e5dda6" targetNamespace="http://schemas.microsoft.com/office/2006/metadata/properties" ma:root="true" ma:fieldsID="1bafe00a759bea86be8083d4e15bd18d" ns1:_="" ns2:_="" ns3:_="">
    <xsd:import namespace="http://schemas.microsoft.com/sharepoint/v3"/>
    <xsd:import namespace="5d51f2a1-df1b-4c68-bc66-5a87d057fe01"/>
    <xsd:import namespace="33905c23-1906-4c9e-bfef-75f978e5dd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1f2a1-df1b-4c68-bc66-5a87d057f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05c23-1906-4c9e-bfef-75f978e5dd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112651-25b8-4f65-a32e-b24ca3aab005}" ma:internalName="TaxCatchAll" ma:showField="CatchAllData" ma:web="33905c23-1906-4c9e-bfef-75f978e5dd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d51f2a1-df1b-4c68-bc66-5a87d057fe01">
      <Terms xmlns="http://schemas.microsoft.com/office/infopath/2007/PartnerControls"/>
    </lcf76f155ced4ddcb4097134ff3c332f>
    <TaxCatchAll xmlns="33905c23-1906-4c9e-bfef-75f978e5dda6" xsi:nil="true"/>
  </documentManagement>
</p:properties>
</file>

<file path=customXml/itemProps1.xml><?xml version="1.0" encoding="utf-8"?>
<ds:datastoreItem xmlns:ds="http://schemas.openxmlformats.org/officeDocument/2006/customXml" ds:itemID="{9526F3C6-9C3A-45F0-8247-FF5959A470D7}"/>
</file>

<file path=customXml/itemProps2.xml><?xml version="1.0" encoding="utf-8"?>
<ds:datastoreItem xmlns:ds="http://schemas.openxmlformats.org/officeDocument/2006/customXml" ds:itemID="{0D37AA04-15A1-4E35-97A8-438D7449543C}"/>
</file>

<file path=customXml/itemProps3.xml><?xml version="1.0" encoding="utf-8"?>
<ds:datastoreItem xmlns:ds="http://schemas.openxmlformats.org/officeDocument/2006/customXml" ds:itemID="{A2E44446-1941-476C-92E3-FA4FE5B28C0E}"/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1589</Words>
  <Application>Microsoft Office PowerPoint</Application>
  <PresentationFormat>Widescreen</PresentationFormat>
  <Paragraphs>274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Aptos </vt:lpstr>
      <vt:lpstr>Aptos Display</vt:lpstr>
      <vt:lpstr>Arial</vt:lpstr>
      <vt:lpstr>Assistant</vt:lpstr>
      <vt:lpstr>Calibri</vt:lpstr>
      <vt:lpstr>Source Serif Pro</vt:lpstr>
      <vt:lpstr>Source Serif Pro Bold</vt:lpstr>
      <vt:lpstr>Symbol</vt:lpstr>
      <vt:lpstr>TW Cen MT</vt:lpstr>
      <vt:lpstr>Office Theme</vt:lpstr>
      <vt:lpstr>Clinical Genetics and Germline Genetic Testing</vt:lpstr>
      <vt:lpstr>Overview</vt:lpstr>
      <vt:lpstr>What is Clinical Genetics </vt:lpstr>
      <vt:lpstr>Introduction to the specialty</vt:lpstr>
      <vt:lpstr>PowerPoint Presentation</vt:lpstr>
      <vt:lpstr>Clinical Genetics - Cancer</vt:lpstr>
      <vt:lpstr>Cancer predisposition syndromes</vt:lpstr>
      <vt:lpstr>Inheritance patterns</vt:lpstr>
      <vt:lpstr> Germline genetic Testing: Diagnostic</vt:lpstr>
      <vt:lpstr>Germline Genetic Testing: Predictive</vt:lpstr>
      <vt:lpstr>Mainstream Pathway Overview</vt:lpstr>
      <vt:lpstr>Who to test –  NGTD</vt:lpstr>
      <vt:lpstr>Who to test: R208 Breast Cancer panel</vt:lpstr>
      <vt:lpstr>Who to test: R207 Ovarian cancer panel</vt:lpstr>
      <vt:lpstr>Who to test: R430 Prostate Cancer </vt:lpstr>
      <vt:lpstr>How do I do the test?</vt:lpstr>
      <vt:lpstr>How to test: RoD</vt:lpstr>
      <vt:lpstr>How to test – blood form</vt:lpstr>
      <vt:lpstr>What do the results mean? </vt:lpstr>
      <vt:lpstr>Who should I refer to Clinical Genetics? </vt:lpstr>
      <vt:lpstr>How to refer</vt:lpstr>
      <vt:lpstr>What do we do with results</vt:lpstr>
      <vt:lpstr>Cancer Risk Management</vt:lpstr>
      <vt:lpstr>Case example: BRCA1</vt:lpstr>
      <vt:lpstr>Case example: BRCA1</vt:lpstr>
      <vt:lpstr>Case example: Lynch Syndrome</vt:lpstr>
      <vt:lpstr>Case example: Lynch syndrome</vt:lpstr>
      <vt:lpstr>Useful Resources</vt:lpstr>
      <vt:lpstr>Contacts</vt:lpstr>
    </vt:vector>
  </TitlesOfParts>
  <Company>Oxford University Hosptials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Hawkes, Lara (RTH) OUH</dc:creator>
  <cp:lastModifiedBy>RICHARDSON, Jennifer (GREAT WESTERN HOSPITALS NHS FOUNDATION TRUST)</cp:lastModifiedBy>
  <cp:revision>4</cp:revision>
  <dcterms:created xsi:type="dcterms:W3CDTF">2025-10-10T12:22:50Z</dcterms:created>
  <dcterms:modified xsi:type="dcterms:W3CDTF">2025-10-12T16:46:48Z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0x010100DE04F4D31D1DD7459826A56FBCF0B2A6</vt:lpwstr>
  </property>
</Properties>
</file>