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sldIdLst>
    <p:sldId id="257" r:id="rId5"/>
    <p:sldId id="2147472466" r:id="rId6"/>
    <p:sldId id="2147472467" r:id="rId7"/>
    <p:sldId id="2147472507" r:id="rId8"/>
    <p:sldId id="2147472508" r:id="rId9"/>
    <p:sldId id="2147472509" r:id="rId10"/>
    <p:sldId id="2147472462" r:id="rId11"/>
    <p:sldId id="2147472469" r:id="rId12"/>
    <p:sldId id="2147472473" r:id="rId13"/>
    <p:sldId id="2147472497" r:id="rId14"/>
    <p:sldId id="2147472471" r:id="rId15"/>
    <p:sldId id="2147472498" r:id="rId16"/>
    <p:sldId id="2147472499" r:id="rId17"/>
    <p:sldId id="2147472500" r:id="rId18"/>
    <p:sldId id="2147472502" r:id="rId19"/>
    <p:sldId id="2147472503" r:id="rId20"/>
    <p:sldId id="2147472504" r:id="rId21"/>
    <p:sldId id="2147472513" r:id="rId22"/>
    <p:sldId id="2147472506" r:id="rId23"/>
    <p:sldId id="2147472511" r:id="rId24"/>
    <p:sldId id="214747251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6082"/>
    <a:srgbClr val="7030A0"/>
    <a:srgbClr val="8710E8"/>
    <a:srgbClr val="01ABAA"/>
    <a:srgbClr val="81D2E3"/>
    <a:srgbClr val="FF0066"/>
    <a:srgbClr val="ED008D"/>
    <a:srgbClr val="0070C0"/>
    <a:srgbClr val="005EB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6FC974-F7D1-4028-9E7C-A83A0B1884FF}" v="5" dt="2025-09-17T21:55:15.6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CC405-3EFC-452B-83F2-6E19980A4FF0}" type="datetimeFigureOut">
              <a:rPr lang="en-GB" smtClean="0"/>
              <a:t>18/11/2025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B0C787-2A06-456F-BA0F-E066B078D0AB}" type="slidenum">
              <a:rPr lang="en-GB" smtClean="0"/>
              <a:t>‹#›</a:t>
            </a:fld>
            <a:endParaRPr lang="en-GB" dirty="0"/>
          </a:p>
        </p:txBody>
      </p:sp>
    </p:spTree>
    <p:extLst>
      <p:ext uri="{BB962C8B-B14F-4D97-AF65-F5344CB8AC3E}">
        <p14:creationId xmlns:p14="http://schemas.microsoft.com/office/powerpoint/2010/main" val="3070217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60420-9F3B-C060-CF2A-32CA53419EE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F850F0C-3EAA-70B0-BDB5-69F8EBC1F4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B9EB143-FDBB-5E4C-D56C-00AE55C73669}"/>
              </a:ext>
            </a:extLst>
          </p:cNvPr>
          <p:cNvSpPr>
            <a:spLocks noGrp="1"/>
          </p:cNvSpPr>
          <p:nvPr>
            <p:ph type="dt" sz="half" idx="10"/>
          </p:nvPr>
        </p:nvSpPr>
        <p:spPr/>
        <p:txBody>
          <a:bodyPr/>
          <a:lstStyle/>
          <a:p>
            <a:fld id="{EE844616-B60C-45C1-892C-ACF7985A8EA7}" type="datetime1">
              <a:rPr lang="en-GB" smtClean="0"/>
              <a:t>18/11/2025</a:t>
            </a:fld>
            <a:endParaRPr lang="en-GB" dirty="0"/>
          </a:p>
        </p:txBody>
      </p:sp>
      <p:sp>
        <p:nvSpPr>
          <p:cNvPr id="5" name="Footer Placeholder 4">
            <a:extLst>
              <a:ext uri="{FF2B5EF4-FFF2-40B4-BE49-F238E27FC236}">
                <a16:creationId xmlns:a16="http://schemas.microsoft.com/office/drawing/2014/main" id="{0A883FE2-9BCD-A220-84C5-EF3551E2060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EBAE9B2-44DD-E5E4-454D-66964AB1628D}"/>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855490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7D591-D37C-CF9A-FFC6-64C382E1CDB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BD38E84-50FD-8C97-98BF-D4B77EE40C5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90B787C-D446-7122-0872-660507824CB8}"/>
              </a:ext>
            </a:extLst>
          </p:cNvPr>
          <p:cNvSpPr>
            <a:spLocks noGrp="1"/>
          </p:cNvSpPr>
          <p:nvPr>
            <p:ph type="dt" sz="half" idx="10"/>
          </p:nvPr>
        </p:nvSpPr>
        <p:spPr/>
        <p:txBody>
          <a:bodyPr/>
          <a:lstStyle/>
          <a:p>
            <a:fld id="{B70CA4CB-656A-44A4-B057-33F5E3B093B3}" type="datetime1">
              <a:rPr lang="en-GB" smtClean="0"/>
              <a:t>18/11/2025</a:t>
            </a:fld>
            <a:endParaRPr lang="en-GB" dirty="0"/>
          </a:p>
        </p:txBody>
      </p:sp>
      <p:sp>
        <p:nvSpPr>
          <p:cNvPr id="5" name="Footer Placeholder 4">
            <a:extLst>
              <a:ext uri="{FF2B5EF4-FFF2-40B4-BE49-F238E27FC236}">
                <a16:creationId xmlns:a16="http://schemas.microsoft.com/office/drawing/2014/main" id="{600FF684-80FB-C1C7-D32D-CDE2F1A2ED0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B0A76BF-91D0-47A5-BB69-44FE0998EBCB}"/>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3674171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9D8B14-079C-2A75-FAB7-87A4A971EC3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0845820-EE1E-7844-0332-B794686B4B3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FB93D9C-7DB8-18C6-A3A6-6C23AAF6BF8F}"/>
              </a:ext>
            </a:extLst>
          </p:cNvPr>
          <p:cNvSpPr>
            <a:spLocks noGrp="1"/>
          </p:cNvSpPr>
          <p:nvPr>
            <p:ph type="dt" sz="half" idx="10"/>
          </p:nvPr>
        </p:nvSpPr>
        <p:spPr/>
        <p:txBody>
          <a:bodyPr/>
          <a:lstStyle/>
          <a:p>
            <a:fld id="{CE7815EE-94CF-449C-8325-196A2DB00187}" type="datetime1">
              <a:rPr lang="en-GB" smtClean="0"/>
              <a:t>18/11/2025</a:t>
            </a:fld>
            <a:endParaRPr lang="en-GB" dirty="0"/>
          </a:p>
        </p:txBody>
      </p:sp>
      <p:sp>
        <p:nvSpPr>
          <p:cNvPr id="5" name="Footer Placeholder 4">
            <a:extLst>
              <a:ext uri="{FF2B5EF4-FFF2-40B4-BE49-F238E27FC236}">
                <a16:creationId xmlns:a16="http://schemas.microsoft.com/office/drawing/2014/main" id="{1DEA6889-C777-1C42-ECC4-FFC9289AA19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418BE2F-BAE6-1705-616E-652A98EA37AF}"/>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2169339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DF7FB-A087-C6A7-5C42-81B34FC3D00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D694104-1FB7-16E6-9C52-C6705A5B89B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5DBFA5F-6357-4473-844A-3C429F642762}"/>
              </a:ext>
            </a:extLst>
          </p:cNvPr>
          <p:cNvSpPr>
            <a:spLocks noGrp="1"/>
          </p:cNvSpPr>
          <p:nvPr>
            <p:ph type="dt" sz="half" idx="10"/>
          </p:nvPr>
        </p:nvSpPr>
        <p:spPr/>
        <p:txBody>
          <a:bodyPr/>
          <a:lstStyle/>
          <a:p>
            <a:fld id="{3AB2675D-3296-4D8B-B10C-EFB387517316}" type="datetime1">
              <a:rPr lang="en-GB" smtClean="0"/>
              <a:t>18/11/2025</a:t>
            </a:fld>
            <a:endParaRPr lang="en-GB" dirty="0"/>
          </a:p>
        </p:txBody>
      </p:sp>
      <p:sp>
        <p:nvSpPr>
          <p:cNvPr id="5" name="Footer Placeholder 4">
            <a:extLst>
              <a:ext uri="{FF2B5EF4-FFF2-40B4-BE49-F238E27FC236}">
                <a16:creationId xmlns:a16="http://schemas.microsoft.com/office/drawing/2014/main" id="{B3DE8649-6300-FDD1-003D-0A668BEA2A4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F290B33-EA60-97DD-FF84-BE8BD52830A2}"/>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240094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6884-B57D-9B70-8129-40C208594B0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4A264F7-2929-B493-42AC-9E960B63A2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7D9E568-9CF1-A76D-EB9C-4CD836918690}"/>
              </a:ext>
            </a:extLst>
          </p:cNvPr>
          <p:cNvSpPr>
            <a:spLocks noGrp="1"/>
          </p:cNvSpPr>
          <p:nvPr>
            <p:ph type="dt" sz="half" idx="10"/>
          </p:nvPr>
        </p:nvSpPr>
        <p:spPr/>
        <p:txBody>
          <a:bodyPr/>
          <a:lstStyle/>
          <a:p>
            <a:fld id="{29631EB1-1F2C-42E7-A4ED-805E45F2E215}" type="datetime1">
              <a:rPr lang="en-GB" smtClean="0"/>
              <a:t>18/11/2025</a:t>
            </a:fld>
            <a:endParaRPr lang="en-GB" dirty="0"/>
          </a:p>
        </p:txBody>
      </p:sp>
      <p:sp>
        <p:nvSpPr>
          <p:cNvPr id="5" name="Footer Placeholder 4">
            <a:extLst>
              <a:ext uri="{FF2B5EF4-FFF2-40B4-BE49-F238E27FC236}">
                <a16:creationId xmlns:a16="http://schemas.microsoft.com/office/drawing/2014/main" id="{4465E408-05C3-0654-9DC5-5216E0789A4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29C2F0F-BE50-B807-ACB8-B62B91DBE5E8}"/>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161296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19D0-A1EB-9330-D7E5-DE4030DADD7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C869AAB-9323-5E40-2594-86D07E58EA9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377BE63-7403-8882-6AEC-75C28FEE350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E7B8DC9-DCE2-E51E-9B87-6B2F54A78012}"/>
              </a:ext>
            </a:extLst>
          </p:cNvPr>
          <p:cNvSpPr>
            <a:spLocks noGrp="1"/>
          </p:cNvSpPr>
          <p:nvPr>
            <p:ph type="dt" sz="half" idx="10"/>
          </p:nvPr>
        </p:nvSpPr>
        <p:spPr/>
        <p:txBody>
          <a:bodyPr/>
          <a:lstStyle/>
          <a:p>
            <a:fld id="{AA645EDA-C019-4332-960F-0B8E41842EA2}" type="datetime1">
              <a:rPr lang="en-GB" smtClean="0"/>
              <a:t>18/11/2025</a:t>
            </a:fld>
            <a:endParaRPr lang="en-GB" dirty="0"/>
          </a:p>
        </p:txBody>
      </p:sp>
      <p:sp>
        <p:nvSpPr>
          <p:cNvPr id="6" name="Footer Placeholder 5">
            <a:extLst>
              <a:ext uri="{FF2B5EF4-FFF2-40B4-BE49-F238E27FC236}">
                <a16:creationId xmlns:a16="http://schemas.microsoft.com/office/drawing/2014/main" id="{02BBC968-C13D-732D-CFBD-CDF1BBCE6D1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F701F89-CB22-E852-299F-4D8A33DE7E28}"/>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2645738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E71AC-ADCF-2067-9AC9-41609417AA0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44D41E1-A617-DE6E-1131-EF9B2F011E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63DE836-11B8-405B-C2E2-469EB5614AB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ADFEAA3-6AB9-FE88-7E96-57B838A3A9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D172EB1-9A75-F590-FA18-9E223FE89B9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1704F44-D9A6-18BB-E9B6-999B5C250D33}"/>
              </a:ext>
            </a:extLst>
          </p:cNvPr>
          <p:cNvSpPr>
            <a:spLocks noGrp="1"/>
          </p:cNvSpPr>
          <p:nvPr>
            <p:ph type="dt" sz="half" idx="10"/>
          </p:nvPr>
        </p:nvSpPr>
        <p:spPr/>
        <p:txBody>
          <a:bodyPr/>
          <a:lstStyle/>
          <a:p>
            <a:fld id="{3758364D-CD0B-4A41-BBA4-E028A3C41917}" type="datetime1">
              <a:rPr lang="en-GB" smtClean="0"/>
              <a:t>18/11/2025</a:t>
            </a:fld>
            <a:endParaRPr lang="en-GB" dirty="0"/>
          </a:p>
        </p:txBody>
      </p:sp>
      <p:sp>
        <p:nvSpPr>
          <p:cNvPr id="8" name="Footer Placeholder 7">
            <a:extLst>
              <a:ext uri="{FF2B5EF4-FFF2-40B4-BE49-F238E27FC236}">
                <a16:creationId xmlns:a16="http://schemas.microsoft.com/office/drawing/2014/main" id="{A79C5B16-0B41-180F-F450-3F8431A3B68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B1A6D662-3BBE-28F0-E1E8-F3FD3D2885B1}"/>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2090376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98A2-F857-BD71-A90D-C1FDC2A37D2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330B1B8-9CEE-428E-AE79-BD284FE47192}"/>
              </a:ext>
            </a:extLst>
          </p:cNvPr>
          <p:cNvSpPr>
            <a:spLocks noGrp="1"/>
          </p:cNvSpPr>
          <p:nvPr>
            <p:ph type="dt" sz="half" idx="10"/>
          </p:nvPr>
        </p:nvSpPr>
        <p:spPr/>
        <p:txBody>
          <a:bodyPr/>
          <a:lstStyle/>
          <a:p>
            <a:fld id="{A0D433E7-6F91-4FFF-8F62-13296FAEF670}" type="datetime1">
              <a:rPr lang="en-GB" smtClean="0"/>
              <a:t>18/11/2025</a:t>
            </a:fld>
            <a:endParaRPr lang="en-GB" dirty="0"/>
          </a:p>
        </p:txBody>
      </p:sp>
      <p:sp>
        <p:nvSpPr>
          <p:cNvPr id="4" name="Footer Placeholder 3">
            <a:extLst>
              <a:ext uri="{FF2B5EF4-FFF2-40B4-BE49-F238E27FC236}">
                <a16:creationId xmlns:a16="http://schemas.microsoft.com/office/drawing/2014/main" id="{450DCD7A-65FA-7D74-9E53-ABBA2632C3E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9A069C4-215C-0E57-944E-69FF4EECF810}"/>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1218845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ADABAA-14AC-5CD1-72E7-F01225BFAF13}"/>
              </a:ext>
            </a:extLst>
          </p:cNvPr>
          <p:cNvSpPr>
            <a:spLocks noGrp="1"/>
          </p:cNvSpPr>
          <p:nvPr>
            <p:ph type="dt" sz="half" idx="10"/>
          </p:nvPr>
        </p:nvSpPr>
        <p:spPr/>
        <p:txBody>
          <a:bodyPr/>
          <a:lstStyle/>
          <a:p>
            <a:fld id="{27ABB766-548D-4817-AEA7-6B6EC53E12AC}" type="datetime1">
              <a:rPr lang="en-GB" smtClean="0"/>
              <a:t>18/11/2025</a:t>
            </a:fld>
            <a:endParaRPr lang="en-GB" dirty="0"/>
          </a:p>
        </p:txBody>
      </p:sp>
      <p:sp>
        <p:nvSpPr>
          <p:cNvPr id="3" name="Footer Placeholder 2">
            <a:extLst>
              <a:ext uri="{FF2B5EF4-FFF2-40B4-BE49-F238E27FC236}">
                <a16:creationId xmlns:a16="http://schemas.microsoft.com/office/drawing/2014/main" id="{8AEF362B-5589-F29A-0BBB-69108E4DF2C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A56220D-ABA4-3CE3-8003-83F7BBB7FF67}"/>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4247412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A401B-F44E-9F84-EFD5-6A9A5FFE502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98D2BFB-8303-AB5F-8739-A5D14B3F9B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8AC340B-29C8-91C4-A593-E9590068F2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448749-1F5A-DC60-5827-2634683827B6}"/>
              </a:ext>
            </a:extLst>
          </p:cNvPr>
          <p:cNvSpPr>
            <a:spLocks noGrp="1"/>
          </p:cNvSpPr>
          <p:nvPr>
            <p:ph type="dt" sz="half" idx="10"/>
          </p:nvPr>
        </p:nvSpPr>
        <p:spPr/>
        <p:txBody>
          <a:bodyPr/>
          <a:lstStyle/>
          <a:p>
            <a:fld id="{0BB034BB-F590-429C-91D6-5CE97118946C}" type="datetime1">
              <a:rPr lang="en-GB" smtClean="0"/>
              <a:t>18/11/2025</a:t>
            </a:fld>
            <a:endParaRPr lang="en-GB" dirty="0"/>
          </a:p>
        </p:txBody>
      </p:sp>
      <p:sp>
        <p:nvSpPr>
          <p:cNvPr id="6" name="Footer Placeholder 5">
            <a:extLst>
              <a:ext uri="{FF2B5EF4-FFF2-40B4-BE49-F238E27FC236}">
                <a16:creationId xmlns:a16="http://schemas.microsoft.com/office/drawing/2014/main" id="{73EBD87F-706B-65C4-492A-3B9F5F78E2A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8580D24-A912-3AB9-3225-1B11A2C5E664}"/>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241696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1091-88CC-C857-C87A-449FFC7C296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9B1258E-4564-3608-F4A9-3DEA5B2BE1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CAFCD57-97EB-88DD-1DB4-0EABBB571E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0234555-8BFA-E587-558E-2022051B3415}"/>
              </a:ext>
            </a:extLst>
          </p:cNvPr>
          <p:cNvSpPr>
            <a:spLocks noGrp="1"/>
          </p:cNvSpPr>
          <p:nvPr>
            <p:ph type="dt" sz="half" idx="10"/>
          </p:nvPr>
        </p:nvSpPr>
        <p:spPr/>
        <p:txBody>
          <a:bodyPr/>
          <a:lstStyle/>
          <a:p>
            <a:fld id="{8B75DB3E-9D33-4A94-AD84-B89D3EDF0C1B}" type="datetime1">
              <a:rPr lang="en-GB" smtClean="0"/>
              <a:t>18/11/2025</a:t>
            </a:fld>
            <a:endParaRPr lang="en-GB" dirty="0"/>
          </a:p>
        </p:txBody>
      </p:sp>
      <p:sp>
        <p:nvSpPr>
          <p:cNvPr id="6" name="Footer Placeholder 5">
            <a:extLst>
              <a:ext uri="{FF2B5EF4-FFF2-40B4-BE49-F238E27FC236}">
                <a16:creationId xmlns:a16="http://schemas.microsoft.com/office/drawing/2014/main" id="{F0FDEC7C-C2A8-0AC3-5495-C9975C3AFFC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31301E3-0119-0968-0901-4A1B6C6EA238}"/>
              </a:ext>
            </a:extLst>
          </p:cNvPr>
          <p:cNvSpPr>
            <a:spLocks noGrp="1"/>
          </p:cNvSpPr>
          <p:nvPr>
            <p:ph type="sldNum" sz="quarter" idx="12"/>
          </p:nvPr>
        </p:nvSpPr>
        <p:spPr/>
        <p:txBody>
          <a:bodyPr/>
          <a:lstStyle/>
          <a:p>
            <a:fld id="{30916248-1575-4D68-B685-83B6B91252A1}" type="slidenum">
              <a:rPr lang="en-GB" smtClean="0"/>
              <a:t>‹#›</a:t>
            </a:fld>
            <a:endParaRPr lang="en-GB" dirty="0"/>
          </a:p>
        </p:txBody>
      </p:sp>
    </p:spTree>
    <p:extLst>
      <p:ext uri="{BB962C8B-B14F-4D97-AF65-F5344CB8AC3E}">
        <p14:creationId xmlns:p14="http://schemas.microsoft.com/office/powerpoint/2010/main" val="3067361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C0960-1357-201A-81B1-2C01EC580D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CBBEED0-EDAB-ED13-9C88-0DA3D31561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C9CA424-5641-1DD7-DC3B-3FB369380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16AE8C-E228-4E2B-858F-7ED6FB8F19CB}" type="datetime1">
              <a:rPr lang="en-GB" smtClean="0"/>
              <a:t>18/11/2025</a:t>
            </a:fld>
            <a:endParaRPr lang="en-GB" dirty="0"/>
          </a:p>
        </p:txBody>
      </p:sp>
      <p:sp>
        <p:nvSpPr>
          <p:cNvPr id="5" name="Footer Placeholder 4">
            <a:extLst>
              <a:ext uri="{FF2B5EF4-FFF2-40B4-BE49-F238E27FC236}">
                <a16:creationId xmlns:a16="http://schemas.microsoft.com/office/drawing/2014/main" id="{A0CA9A38-77D6-4BA6-1132-ABC4C8018F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B5E966F1-AA71-21FF-351C-8804E05934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916248-1575-4D68-B685-83B6B91252A1}" type="slidenum">
              <a:rPr lang="en-GB" smtClean="0"/>
              <a:t>‹#›</a:t>
            </a:fld>
            <a:endParaRPr lang="en-GB" dirty="0"/>
          </a:p>
        </p:txBody>
      </p:sp>
    </p:spTree>
    <p:extLst>
      <p:ext uri="{BB962C8B-B14F-4D97-AF65-F5344CB8AC3E}">
        <p14:creationId xmlns:p14="http://schemas.microsoft.com/office/powerpoint/2010/main" val="1955261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hyperlink" Target="https://campaignresources.dhsc.gov.uk/campaigns/help-us-help-you-cancer/bowel-cancer-screening/" TargetMode="External"/><Relationship Id="rId13" Type="http://schemas.openxmlformats.org/officeDocument/2006/relationships/hyperlink" Target="https://www.gov.uk/health-and-social-care/population-screening-programmes-cervical#research_and_statistics" TargetMode="External"/><Relationship Id="rId3" Type="http://schemas.openxmlformats.org/officeDocument/2006/relationships/hyperlink" Target="https://assets.ctfassets.net/u7vsjnoopqo5/2HPjZdtUoTYpA9W16iz9N9/e4acdecd3f5e2e504972537cc0d51a33/cruk_bowel_cancer_screening_good_practice_guide.pdf" TargetMode="External"/><Relationship Id="rId7" Type="http://schemas.openxmlformats.org/officeDocument/2006/relationships/hyperlink" Target="https://cdn.macmillan.org.uk/dfsmedia/1a6f23537f7f4519bb0cf14c45b2a629/1524-source/cancer-screening-tcm9-357843?_ga=2.203044883.36758942.1641821661-852643082.1632760364" TargetMode="External"/><Relationship Id="rId12" Type="http://schemas.openxmlformats.org/officeDocument/2006/relationships/hyperlink" Target="https://fingertips.phe.org.uk/search/cervical%20screening"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www.cancerresearchuk.org/health-professional/cancer-screening/bowel-cancer-screening/encouraging-participation-in-bowel-screening?utm_source=newsletter&amp;utm_medium=email&amp;utm_campaign=HSE&amp;utm_id=bowelgrid#the-bowel-grid" TargetMode="External"/><Relationship Id="rId11" Type="http://schemas.openxmlformats.org/officeDocument/2006/relationships/hyperlink" Target="https://youtu.be/il6VSceMWfM" TargetMode="External"/><Relationship Id="rId5" Type="http://schemas.openxmlformats.org/officeDocument/2006/relationships/hyperlink" Target="https://www.cancerresearchuk.org/health-professional/cancer-screening/bowel-cancer-screening" TargetMode="External"/><Relationship Id="rId10" Type="http://schemas.openxmlformats.org/officeDocument/2006/relationships/hyperlink" Target="https://assets.ctfassets.net/u7vsjnoopqo5/6Gnr7gdHHbwxElvpyYPC1Q/d7dc51b5247345fe1f221b2e1ce4a9b9/screening_vs_symptomatic_fit_graphic_england_september_2023.pdf" TargetMode="External"/><Relationship Id="rId4" Type="http://schemas.openxmlformats.org/officeDocument/2006/relationships/hyperlink" Target="https://publications.cancerresearchuk.org/sites/default/files/publication-files/Bowel%20Good%20Practice%20Guide_October%202023.pdf" TargetMode="External"/><Relationship Id="rId9" Type="http://schemas.openxmlformats.org/officeDocument/2006/relationships/hyperlink" Target="https://screeningsaveslives.co.uk/bowel-screen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mailto:support-manager@ardens.org.uk" TargetMode="External"/><Relationship Id="rId5" Type="http://schemas.openxmlformats.org/officeDocument/2006/relationships/hyperlink" Target="mailto:support-systmone@ardens.org.uk" TargetMode="External"/><Relationship Id="rId4" Type="http://schemas.openxmlformats.org/officeDocument/2006/relationships/hyperlink" Target="http://www.ardens.org.u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government/publications/making-every-contact-count-mecc-practical-resources"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s://www.e-lfh.org.uk/programmes/making-every-contact-count/"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accurx.com/get-chain" TargetMode="External"/><Relationship Id="rId7"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www.youtube.com/watch?v=PMPvEeoUEWE&amp;list=PLEm1CvSoQcDIhmLz0srHv5m59CkQwMzr5&amp;index=8" TargetMode="External"/><Relationship Id="rId5" Type="http://schemas.openxmlformats.org/officeDocument/2006/relationships/hyperlink" Target="http://www.nhs.uk/conditions/bowel-cancer-screening" TargetMode="External"/><Relationship Id="rId4" Type="http://schemas.openxmlformats.org/officeDocument/2006/relationships/hyperlink" Target="https://www.gov.uk/government/publications/nhs-population-screening-effective-text-message-use/screening-text-message-principles"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future.nhs.uk/canc/viewdocument?docid=148378469" TargetMode="External"/><Relationship Id="rId13" Type="http://schemas.openxmlformats.org/officeDocument/2006/relationships/hyperlink" Target="https://assets.publishing.service.gov.uk/media/686e5e8610d550c668de3cec/09.07.25_nhs-bowel-screening_FIT_EasyRead-Leaflet-WebAcc.pdf.pdf" TargetMode="External"/><Relationship Id="rId3" Type="http://schemas.openxmlformats.org/officeDocument/2006/relationships/hyperlink" Target="https://www.youtube.com/watch?v=W6JINRo8aHI" TargetMode="External"/><Relationship Id="rId7" Type="http://schemas.openxmlformats.org/officeDocument/2006/relationships/hyperlink" Target="https://future.nhs.uk/canc/viewdocument?docid=148378405" TargetMode="External"/><Relationship Id="rId12"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future.nhs.uk/canc/viewdocument?docid=148378373" TargetMode="External"/><Relationship Id="rId11" Type="http://schemas.openxmlformats.org/officeDocument/2006/relationships/hyperlink" Target="https://gbr01.safelinks.protection.outlook.com/?url=https%3A%2F%2Fbit.ly%2Fselca-learningdisabilities&amp;data=05%7C02%7Cstephanie.bell3%40nhs.net%7Cdc7865e079424fd90e2d08de2395d0fd%7C37c354b285b047f5b22207b48d774ee3%7C0%7C0%7C638987323527491707%7CUnknown%7CTWFpbGZsb3d8eyJFbXB0eU1hcGkiOnRydWUsIlYiOiIwLjAuMDAwMCIsIlAiOiJXaW4zMiIsIkFOIjoiTWFpbCIsIldUIjoyfQ%3D%3D%7C0%7C%7C%7C&amp;sdata=wOgMB6Uo6jV%2FB4iJ7FzijyPrhXo25oyA4MjS502eO3U%3D&amp;reserved=0" TargetMode="External"/><Relationship Id="rId5" Type="http://schemas.openxmlformats.org/officeDocument/2006/relationships/hyperlink" Target="https://phescreening.blog.gov.uk/wp-content/uploads/sites/152/2021/05/BCSP-picture-story-Beyond-Words-2021.pdf" TargetMode="External"/><Relationship Id="rId15" Type="http://schemas.openxmlformats.org/officeDocument/2006/relationships/image" Target="../media/image18.png"/><Relationship Id="rId10" Type="http://schemas.openxmlformats.org/officeDocument/2006/relationships/hyperlink" Target="https://gbr01.safelinks.protection.outlook.com/?url=https%3A%2F%2Fbakedbeancompany.com%2Fabout%2F&amp;data=05%7C02%7Cstephanie.bell3%40nhs.net%7Cdc7865e079424fd90e2d08de2395d0fd%7C37c354b285b047f5b22207b48d774ee3%7C0%7C0%7C638987323527453067%7CUnknown%7CTWFpbGZsb3d8eyJFbXB0eU1hcGkiOnRydWUsIlYiOiIwLjAuMDAwMCIsIlAiOiJXaW4zMiIsIkFOIjoiTWFpbCIsIldUIjoyfQ%3D%3D%7C0%7C%7C%7C&amp;sdata=EHJF9H6%2FCajVBDHQeeF3rqOSY42poNO255oaFppSJd8%3D&amp;reserved=0" TargetMode="External"/><Relationship Id="rId4" Type="http://schemas.openxmlformats.org/officeDocument/2006/relationships/hyperlink" Target="https://www.gov.uk/government/publications/bowel-cancer-screening-easy-guide" TargetMode="External"/><Relationship Id="rId9" Type="http://schemas.openxmlformats.org/officeDocument/2006/relationships/hyperlink" Target="https://future.nhs.uk/canc/viewdocument?docid=148378437" TargetMode="External"/><Relationship Id="rId1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assets.publishing.service.gov.uk/media/67e53f0933afcd62e4ca4c66/Trans_and_non-binary_leaflet_FINAL_for_PDF_270325.pdf" TargetMode="External"/><Relationship Id="rId7" Type="http://schemas.openxmlformats.org/officeDocument/2006/relationships/hyperlink" Target="https://outpatients.org.uk/wp-content/uploads/2023/01/T-Screening-A5.pdf"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hyperlink" Target="OUTpatients:%20Cancer%20Risk%20and%20Screening" TargetMode="External"/><Relationship Id="rId10" Type="http://schemas.openxmlformats.org/officeDocument/2006/relationships/hyperlink" Target="https://support-ew.ardens.org.uk/support/solutions/articles/31000162924-lgbt-non-binary-and-gender-dysphoria-resources" TargetMode="External"/><Relationship Id="rId4" Type="http://schemas.openxmlformats.org/officeDocument/2006/relationships/hyperlink" Target="https://www.cancerresearchuk.org/about-cancer/cancer-symptoms/spot-cancer-early/screening/trans-and-non-binary-cancer-screening?_ga=2.21553011.951411186.1572934347-1795021601.1554811080" TargetMode="External"/><Relationship Id="rId9" Type="http://schemas.openxmlformats.org/officeDocument/2006/relationships/hyperlink" Target="https://www.gatewayc.org.uk/cancer-keys/barriers-to-early-cancer-diagnosis-in-the-trans-community/"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xotIc9WKrZQ" TargetMode="External"/><Relationship Id="rId3" Type="http://schemas.openxmlformats.org/officeDocument/2006/relationships/hyperlink" Target="https://vimeo.com/showcase/6663813" TargetMode="External"/><Relationship Id="rId7" Type="http://schemas.openxmlformats.org/officeDocument/2006/relationships/hyperlink" Target="https://gbr01.safelinks.protection.outlook.com/?url=https%3A%2F%2Fwww.youtube.com%2F%40FriendsFamiliesandTravellers&amp;data=05%7C02%7Cstephanie.bell3%40nhs.net%7C00dd68e8db7a4d7351c508dcd7e954d9%7C37c354b285b047f5b22207b48d774ee3%7C0%7C0%7C638622644344531068%7CUnknown%7CTWFpbGZsb3d8eyJWIjoiMC4wLjAwMDAiLCJQIjoiV2luMzIiLCJBTiI6Ik1haWwiLCJXVCI6Mn0%3D%7C0%7C%7C%7C&amp;sdata=cg6xvGtLnp%2B3LwLaCENUHzu7oH5IqAAUI9yiMQNbFlo%3D&amp;reserved=0"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www.gypsy-traveller.org/resource/how-to-reduce-the-risk-of-cancer-for-gypsies-and-travellers/" TargetMode="External"/><Relationship Id="rId11" Type="http://schemas.openxmlformats.org/officeDocument/2006/relationships/image" Target="../media/image22.png"/><Relationship Id="rId5" Type="http://schemas.openxmlformats.org/officeDocument/2006/relationships/hyperlink" Target="https://soundcloud.com/nhsengland/your-guide-to-nhs-bowel-cancer-screening-audio-file?utm_source=clipboard&amp;utm_medium=text&amp;utm_campaign=social_sharing" TargetMode="External"/><Relationship Id="rId10" Type="http://schemas.openxmlformats.org/officeDocument/2006/relationships/image" Target="../media/image21.png"/><Relationship Id="rId4" Type="http://schemas.openxmlformats.org/officeDocument/2006/relationships/hyperlink" Target="https://www.gov.uk/government/publications/bowel-cancer-screening-benefits-and-risks" TargetMode="External"/><Relationship Id="rId9" Type="http://schemas.openxmlformats.org/officeDocument/2006/relationships/hyperlink" Target="https://www.gypsy-traveller.org/resource/cervical-cancer-screening-resource-for-gypsies-and-traveller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bit.ly/screeningvideos" TargetMode="External"/><Relationship Id="rId7"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youtube.com/playlist?list=PLEm1CvSoQcDLK9EiVyfCa1dXWwLs9-Dbj"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hyperlink" Target="https://www.bowelcanceruk.org.uk/about-bowel-cancer/our-publications/bowel-cancer-screening-england/" TargetMode="External"/><Relationship Id="rId7" Type="http://schemas.openxmlformats.org/officeDocument/2006/relationships/hyperlink" Target="https://www.learningdisabilityservice-leeds.nhs.uk/get-checked-out/resources/your-health/national-screening-partners/bowels/" TargetMode="External"/><Relationship Id="rId12" Type="http://schemas.openxmlformats.org/officeDocument/2006/relationships/hyperlink" Target="https://campaignresources.dhsc.gov.uk/campaigns/help-us-help-you-cancer/bowel-cancer-screening/posters/" TargetMode="External"/><Relationship Id="rId17" Type="http://schemas.openxmlformats.org/officeDocument/2006/relationships/image" Target="../media/image33.png"/><Relationship Id="rId2" Type="http://schemas.openxmlformats.org/officeDocument/2006/relationships/image" Target="../media/image2.jpeg"/><Relationship Id="rId16" Type="http://schemas.openxmlformats.org/officeDocument/2006/relationships/hyperlink" Target="https://www.youtube.com/playlist?list=PLEm1CvSoQcDLK9EiVyfCa1dXWwLs9-Dbj" TargetMode="Externa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hyperlink" Target="https://www.bowelcanceruk.org.uk/about-bowel-cancer/our-publications/symptoms-poster/" TargetMode="External"/><Relationship Id="rId15" Type="http://schemas.openxmlformats.org/officeDocument/2006/relationships/image" Target="../media/image32.png"/><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hyperlink" Target="https://www.cancerresearchuk.org/sites/default/files/943_fit_symptomatic_update_landscape_2.pdf" TargetMode="External"/><Relationship Id="rId14" Type="http://schemas.openxmlformats.org/officeDocument/2006/relationships/hyperlink" Target="https://publications.cancerresearchuk.org/content/how-do-bowel-screening-kit-englan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ZqXZu6ssXDo"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england.nhs.uk/wp-content/uploads/2023/03/PRN00157-ncdes-updated-contract-specification-23-24-pcn-requirements-and-entitlements-updated.pdf"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www.england.nhs.uk/long-read/workforce-development-framework-for-care-co-ordinators/#appendix_1" TargetMode="External"/><Relationship Id="rId5" Type="http://schemas.openxmlformats.org/officeDocument/2006/relationships/hyperlink" Target="https://www.england.nhs.uk/publication/workforce-development-framework-for-care-co-ordinators/" TargetMode="External"/><Relationship Id="rId4" Type="http://schemas.openxmlformats.org/officeDocument/2006/relationships/hyperlink" Target="https://future.nhs.uk/connect.ti/CareCoordinators/viewdocument?docId=15770512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mailto:england.tvcaadmin@nhs.net" TargetMode="External"/><Relationship Id="rId3" Type="http://schemas.openxmlformats.org/officeDocument/2006/relationships/image" Target="../media/image8.png"/><Relationship Id="rId7" Type="http://schemas.openxmlformats.org/officeDocument/2006/relationships/hyperlink" Target="http://hhttps/vimeo.com/575430317/fb3a5258db" TargetMode="Externa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hyperlink" Target="https://www.cancerresearchuk.org/health-professional/learning-and-support/resources/gp-contract-guide" TargetMode="External"/><Relationship Id="rId5" Type="http://schemas.openxmlformats.org/officeDocument/2006/relationships/hyperlink" Target="https://www.cancerresearchuk.org/health-professional/learning-and-support/resources/gp-contract-guide/delivering-the-pcn-service" TargetMode="External"/><Relationship Id="rId4" Type="http://schemas.openxmlformats.org/officeDocument/2006/relationships/hyperlink" Target="https://www.england.nhs.uk/wp-content/uploads/2025/03/PRN01903-network-contract-des-contract-specification-2025-26-v1.1.pdf" TargetMode="External"/><Relationship Id="rId9"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hyperlink" Target="https://www.relayuk.bt.com/relay-uk-services/relay-uk-app.html"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s://www.cancerresearchuk.org/about-cancer/bowel-cancer/about-bowel-canc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publications.cancerresearchuk.org/products/key-things-know-about-fit-england"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A0CEC5-8BC4-6BD8-4077-D354F5036F6B}"/>
              </a:ext>
            </a:extLst>
          </p:cNvPr>
          <p:cNvPicPr>
            <a:picLocks noChangeAspect="1"/>
          </p:cNvPicPr>
          <p:nvPr/>
        </p:nvPicPr>
        <p:blipFill>
          <a:blip r:embed="rId2"/>
          <a:srcRect l="10901"/>
          <a:stretch>
            <a:fillRect/>
          </a:stretch>
        </p:blipFill>
        <p:spPr>
          <a:xfrm>
            <a:off x="185167" y="799450"/>
            <a:ext cx="5640260" cy="4113565"/>
          </a:xfrm>
          <a:prstGeom prst="rect">
            <a:avLst/>
          </a:prstGeom>
        </p:spPr>
      </p:pic>
      <p:sp>
        <p:nvSpPr>
          <p:cNvPr id="2" name="Title 1">
            <a:extLst>
              <a:ext uri="{FF2B5EF4-FFF2-40B4-BE49-F238E27FC236}">
                <a16:creationId xmlns:a16="http://schemas.microsoft.com/office/drawing/2014/main" id="{3C8FECB8-FD25-0DD1-203C-54C17A2C764C}"/>
              </a:ext>
            </a:extLst>
          </p:cNvPr>
          <p:cNvSpPr>
            <a:spLocks noGrp="1"/>
          </p:cNvSpPr>
          <p:nvPr>
            <p:ph type="ctrTitle"/>
          </p:nvPr>
        </p:nvSpPr>
        <p:spPr>
          <a:xfrm>
            <a:off x="1667241" y="1708524"/>
            <a:ext cx="11646221" cy="1388608"/>
          </a:xfrm>
        </p:spPr>
        <p:txBody>
          <a:bodyPr anchor="t">
            <a:noAutofit/>
          </a:bodyPr>
          <a:lstStyle/>
          <a:p>
            <a:pPr algn="l"/>
            <a:r>
              <a:rPr lang="en-GB" sz="4000" b="1" dirty="0">
                <a:solidFill>
                  <a:srgbClr val="005EB8"/>
                </a:solidFill>
                <a:latin typeface="Arial"/>
                <a:cs typeface="Arial"/>
              </a:rPr>
              <a:t>Primary Care Bowel Cancer Screening Improvement Toolkit: </a:t>
            </a:r>
            <a:br>
              <a:rPr lang="en-GB" sz="4000" b="1" dirty="0">
                <a:solidFill>
                  <a:srgbClr val="005EB8"/>
                </a:solidFill>
                <a:latin typeface="Arial"/>
                <a:cs typeface="Arial"/>
              </a:rPr>
            </a:br>
            <a:r>
              <a:rPr lang="en-GB" sz="2400" dirty="0">
                <a:latin typeface="Arial"/>
                <a:cs typeface="Arial"/>
              </a:rPr>
              <a:t>An information and resource pack to support with bowel cancer screening awareness and uptake </a:t>
            </a:r>
            <a:endParaRPr lang="en-GB" sz="4000" dirty="0">
              <a:latin typeface="Arial" panose="020B0604020202020204" pitchFamily="34" charset="0"/>
              <a:cs typeface="Arial" panose="020B0604020202020204" pitchFamily="34" charset="0"/>
            </a:endParaRPr>
          </a:p>
        </p:txBody>
      </p:sp>
      <p:pic>
        <p:nvPicPr>
          <p:cNvPr id="9" name="Picture 8" descr="A blue and white logo">
            <a:extLst>
              <a:ext uri="{FF2B5EF4-FFF2-40B4-BE49-F238E27FC236}">
                <a16:creationId xmlns:a16="http://schemas.microsoft.com/office/drawing/2014/main" id="{D7293B2B-4DD0-0F05-D667-FE7D9823F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8849" y="130594"/>
            <a:ext cx="3427984" cy="1043368"/>
          </a:xfrm>
          <a:prstGeom prst="rect">
            <a:avLst/>
          </a:prstGeom>
          <a:ln>
            <a:noFill/>
          </a:ln>
        </p:spPr>
      </p:pic>
      <p:sp>
        <p:nvSpPr>
          <p:cNvPr id="10" name="Title 1">
            <a:extLst>
              <a:ext uri="{FF2B5EF4-FFF2-40B4-BE49-F238E27FC236}">
                <a16:creationId xmlns:a16="http://schemas.microsoft.com/office/drawing/2014/main" id="{56C21BB5-E8F7-3E4E-0C46-8B40FE7222BD}"/>
              </a:ext>
            </a:extLst>
          </p:cNvPr>
          <p:cNvSpPr txBox="1">
            <a:spLocks/>
          </p:cNvSpPr>
          <p:nvPr/>
        </p:nvSpPr>
        <p:spPr>
          <a:xfrm>
            <a:off x="360611" y="4560887"/>
            <a:ext cx="4599315" cy="926393"/>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dirty="0">
                <a:latin typeface="Arial" panose="020B0604020202020204" pitchFamily="34" charset="0"/>
                <a:cs typeface="Arial" panose="020B0604020202020204" pitchFamily="34" charset="0"/>
              </a:rPr>
              <a:t>Version: 2.0 (updated resources)</a:t>
            </a:r>
          </a:p>
          <a:p>
            <a:pPr algn="l"/>
            <a:r>
              <a:rPr lang="en-GB" sz="2000" dirty="0">
                <a:latin typeface="Arial"/>
                <a:cs typeface="Arial"/>
              </a:rPr>
              <a:t>Date of publication: November 2025</a:t>
            </a:r>
          </a:p>
          <a:p>
            <a:pPr algn="l"/>
            <a:r>
              <a:rPr lang="en-GB" sz="2000" dirty="0">
                <a:latin typeface="Arial"/>
                <a:cs typeface="Arial"/>
              </a:rPr>
              <a:t>Date of review: November 2026</a:t>
            </a:r>
          </a:p>
        </p:txBody>
      </p:sp>
      <p:pic>
        <p:nvPicPr>
          <p:cNvPr id="11" name="Picture 10">
            <a:extLst>
              <a:ext uri="{FF2B5EF4-FFF2-40B4-BE49-F238E27FC236}">
                <a16:creationId xmlns:a16="http://schemas.microsoft.com/office/drawing/2014/main" id="{1C40D28F-B13B-B86B-B75B-72C9435635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98" y="5640968"/>
            <a:ext cx="12164365" cy="1204686"/>
          </a:xfrm>
          <a:prstGeom prst="rect">
            <a:avLst/>
          </a:prstGeom>
        </p:spPr>
      </p:pic>
      <p:pic>
        <p:nvPicPr>
          <p:cNvPr id="6" name="Picture 5">
            <a:extLst>
              <a:ext uri="{FF2B5EF4-FFF2-40B4-BE49-F238E27FC236}">
                <a16:creationId xmlns:a16="http://schemas.microsoft.com/office/drawing/2014/main" id="{697B4106-BB1B-8732-C94D-E4DB626B9071}"/>
              </a:ext>
            </a:extLst>
          </p:cNvPr>
          <p:cNvPicPr>
            <a:picLocks noChangeAspect="1"/>
          </p:cNvPicPr>
          <p:nvPr/>
        </p:nvPicPr>
        <p:blipFill>
          <a:blip r:embed="rId5"/>
          <a:srcRect l="38967" t="-4625" b="50314"/>
          <a:stretch>
            <a:fillRect/>
          </a:stretch>
        </p:blipFill>
        <p:spPr>
          <a:xfrm>
            <a:off x="161164" y="264888"/>
            <a:ext cx="1197227" cy="534562"/>
          </a:xfrm>
          <a:prstGeom prst="rect">
            <a:avLst/>
          </a:prstGeom>
          <a:ln>
            <a:noFill/>
          </a:ln>
        </p:spPr>
      </p:pic>
    </p:spTree>
    <p:extLst>
      <p:ext uri="{BB962C8B-B14F-4D97-AF65-F5344CB8AC3E}">
        <p14:creationId xmlns:p14="http://schemas.microsoft.com/office/powerpoint/2010/main" val="588141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47A8D-11DE-C225-89FC-BB85D86B0268}"/>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2AF031FD-8686-C69B-F27C-6C95CCD9E81E}"/>
              </a:ext>
            </a:extLst>
          </p:cNvPr>
          <p:cNvSpPr txBox="1">
            <a:spLocks/>
          </p:cNvSpPr>
          <p:nvPr/>
        </p:nvSpPr>
        <p:spPr>
          <a:xfrm>
            <a:off x="125128" y="264684"/>
            <a:ext cx="10344149"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3600" dirty="0">
                <a:solidFill>
                  <a:srgbClr val="005EB8"/>
                </a:solidFill>
                <a:latin typeface="Arial"/>
                <a:ea typeface="+mn-ea"/>
                <a:cs typeface="Arial"/>
              </a:rPr>
              <a:t>De</a:t>
            </a:r>
            <a:r>
              <a:rPr kumimoji="0" lang="en-GB" sz="3600" b="0" i="0" u="none" strike="noStrike" kern="1200" cap="none" spc="0" normalizeH="0" baseline="0" noProof="0" dirty="0">
                <a:ln>
                  <a:noFill/>
                </a:ln>
                <a:solidFill>
                  <a:srgbClr val="005EB8"/>
                </a:solidFill>
                <a:effectLst/>
                <a:uLnTx/>
                <a:uFillTx/>
                <a:latin typeface="Arial"/>
                <a:ea typeface="+mn-ea"/>
                <a:cs typeface="Arial"/>
              </a:rPr>
              <a:t>veloping a plan</a:t>
            </a:r>
          </a:p>
        </p:txBody>
      </p:sp>
      <p:sp>
        <p:nvSpPr>
          <p:cNvPr id="10" name="Slide Number Placeholder 9">
            <a:extLst>
              <a:ext uri="{FF2B5EF4-FFF2-40B4-BE49-F238E27FC236}">
                <a16:creationId xmlns:a16="http://schemas.microsoft.com/office/drawing/2014/main" id="{AFCE88BA-A4F5-04E0-9330-56290E3FA415}"/>
              </a:ext>
            </a:extLst>
          </p:cNvPr>
          <p:cNvSpPr>
            <a:spLocks noGrp="1"/>
          </p:cNvSpPr>
          <p:nvPr>
            <p:ph type="sldNum" sz="quarter" idx="12"/>
          </p:nvPr>
        </p:nvSpPr>
        <p:spPr/>
        <p:txBody>
          <a:bodyPr/>
          <a:lstStyle/>
          <a:p>
            <a:fld id="{30916248-1575-4D68-B685-83B6B91252A1}" type="slidenum">
              <a:rPr lang="en-GB" smtClean="0"/>
              <a:t>10</a:t>
            </a:fld>
            <a:endParaRPr lang="en-GB" dirty="0"/>
          </a:p>
        </p:txBody>
      </p:sp>
      <p:pic>
        <p:nvPicPr>
          <p:cNvPr id="11" name="Picture 10" descr="A blue and white logo">
            <a:extLst>
              <a:ext uri="{FF2B5EF4-FFF2-40B4-BE49-F238E27FC236}">
                <a16:creationId xmlns:a16="http://schemas.microsoft.com/office/drawing/2014/main" id="{218BBE45-34C3-F990-6E44-20251B3F8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16" name="TextBox 15">
            <a:extLst>
              <a:ext uri="{FF2B5EF4-FFF2-40B4-BE49-F238E27FC236}">
                <a16:creationId xmlns:a16="http://schemas.microsoft.com/office/drawing/2014/main" id="{A0A001E2-1E0C-6C64-A7AB-86E7494C0959}"/>
              </a:ext>
            </a:extLst>
          </p:cNvPr>
          <p:cNvSpPr txBox="1"/>
          <p:nvPr/>
        </p:nvSpPr>
        <p:spPr>
          <a:xfrm>
            <a:off x="194147" y="1015109"/>
            <a:ext cx="11662618"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It only takes small steps to improve - </a:t>
            </a:r>
            <a:r>
              <a:rPr lang="en-GB" sz="1400" i="1" dirty="0">
                <a:latin typeface="Arial" panose="020B0604020202020204" pitchFamily="34" charset="0"/>
                <a:cs typeface="Arial" panose="020B0604020202020204" pitchFamily="34" charset="0"/>
              </a:rPr>
              <a:t>example</a:t>
            </a:r>
          </a:p>
        </p:txBody>
      </p:sp>
      <p:graphicFrame>
        <p:nvGraphicFramePr>
          <p:cNvPr id="18" name="Table 17">
            <a:extLst>
              <a:ext uri="{FF2B5EF4-FFF2-40B4-BE49-F238E27FC236}">
                <a16:creationId xmlns:a16="http://schemas.microsoft.com/office/drawing/2014/main" id="{0D842B48-19A3-E770-8C6D-5820F3A86D93}"/>
              </a:ext>
            </a:extLst>
          </p:cNvPr>
          <p:cNvGraphicFramePr>
            <a:graphicFrameLocks noGrp="1"/>
          </p:cNvGraphicFramePr>
          <p:nvPr>
            <p:extLst>
              <p:ext uri="{D42A27DB-BD31-4B8C-83A1-F6EECF244321}">
                <p14:modId xmlns:p14="http://schemas.microsoft.com/office/powerpoint/2010/main" val="1115422146"/>
              </p:ext>
            </p:extLst>
          </p:nvPr>
        </p:nvGraphicFramePr>
        <p:xfrm>
          <a:off x="298383" y="1425837"/>
          <a:ext cx="11482939" cy="2225040"/>
        </p:xfrm>
        <a:graphic>
          <a:graphicData uri="http://schemas.openxmlformats.org/drawingml/2006/table">
            <a:tbl>
              <a:tblPr firstRow="1" bandRow="1">
                <a:tableStyleId>{5C22544A-7EE6-4342-B048-85BDC9FD1C3A}</a:tableStyleId>
              </a:tblPr>
              <a:tblGrid>
                <a:gridCol w="1763866">
                  <a:extLst>
                    <a:ext uri="{9D8B030D-6E8A-4147-A177-3AD203B41FA5}">
                      <a16:colId xmlns:a16="http://schemas.microsoft.com/office/drawing/2014/main" val="4221062557"/>
                    </a:ext>
                  </a:extLst>
                </a:gridCol>
                <a:gridCol w="9719073">
                  <a:extLst>
                    <a:ext uri="{9D8B030D-6E8A-4147-A177-3AD203B41FA5}">
                      <a16:colId xmlns:a16="http://schemas.microsoft.com/office/drawing/2014/main" val="3232244812"/>
                    </a:ext>
                  </a:extLst>
                </a:gridCol>
              </a:tblGrid>
              <a:tr h="370840">
                <a:tc>
                  <a:txBody>
                    <a:bodyPr/>
                    <a:lstStyle/>
                    <a:p>
                      <a:r>
                        <a:rPr lang="en-GB" sz="1400" b="1" dirty="0">
                          <a:solidFill>
                            <a:schemeClr val="bg1"/>
                          </a:solidFill>
                          <a:latin typeface="Arial" panose="020B0604020202020204" pitchFamily="34" charset="0"/>
                          <a:cs typeface="Arial" panose="020B0604020202020204" pitchFamily="34" charset="0"/>
                        </a:rPr>
                        <a:t>STEP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Arial" panose="020B0604020202020204" pitchFamily="34" charset="0"/>
                          <a:cs typeface="Arial" panose="020B0604020202020204" pitchFamily="34" charset="0"/>
                        </a:rPr>
                        <a:t>Baseline analysis identifies x% of people eligible for cancer screening have not responded to invites. </a:t>
                      </a:r>
                      <a:endParaRPr lang="en-US" sz="14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7066835"/>
                  </a:ext>
                </a:extLst>
              </a:tr>
              <a:tr h="370840">
                <a:tc>
                  <a:txBody>
                    <a:bodyPr/>
                    <a:lstStyle/>
                    <a:p>
                      <a:r>
                        <a:rPr lang="en-GB" sz="1400" b="1" dirty="0">
                          <a:solidFill>
                            <a:schemeClr val="bg1"/>
                          </a:solidFill>
                          <a:latin typeface="Arial" panose="020B0604020202020204" pitchFamily="34" charset="0"/>
                          <a:cs typeface="Arial" panose="020B0604020202020204" pitchFamily="34" charset="0"/>
                        </a:rPr>
                        <a:t>STEP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Conduct a review or engagement to understand the reasons behind non-attendance </a:t>
                      </a: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3508369"/>
                  </a:ext>
                </a:extLst>
              </a:tr>
              <a:tr h="370840">
                <a:tc>
                  <a:txBody>
                    <a:bodyPr/>
                    <a:lstStyle/>
                    <a:p>
                      <a:r>
                        <a:rPr lang="en-GB" sz="1400" b="1" dirty="0">
                          <a:solidFill>
                            <a:schemeClr val="bg1"/>
                          </a:solidFill>
                          <a:latin typeface="Arial" panose="020B0604020202020204" pitchFamily="34" charset="0"/>
                          <a:cs typeface="Arial" panose="020B0604020202020204" pitchFamily="34" charset="0"/>
                        </a:rPr>
                        <a:t>STEP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GB" sz="1400" dirty="0">
                          <a:solidFill>
                            <a:schemeClr val="tx1"/>
                          </a:solidFill>
                          <a:latin typeface="Arial" panose="020B0604020202020204" pitchFamily="34" charset="0"/>
                          <a:cs typeface="Arial" panose="020B0604020202020204" pitchFamily="34" charset="0"/>
                        </a:rPr>
                        <a:t>SMART aim: The PCN/ Practice aims to contact x% of non-responders over the next six months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6332600"/>
                  </a:ext>
                </a:extLst>
              </a:tr>
              <a:tr h="370840">
                <a:tc>
                  <a:txBody>
                    <a:bodyPr/>
                    <a:lstStyle/>
                    <a:p>
                      <a:r>
                        <a:rPr lang="en-GB" sz="1400" b="1" dirty="0">
                          <a:solidFill>
                            <a:schemeClr val="bg1"/>
                          </a:solidFill>
                          <a:latin typeface="Arial" panose="020B0604020202020204" pitchFamily="34" charset="0"/>
                          <a:cs typeface="Arial" panose="020B0604020202020204" pitchFamily="34" charset="0"/>
                        </a:rPr>
                        <a:t>STEP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GB" sz="1400" dirty="0">
                          <a:solidFill>
                            <a:schemeClr val="tx1"/>
                          </a:solidFill>
                          <a:latin typeface="Arial" panose="020B0604020202020204" pitchFamily="34" charset="0"/>
                          <a:cs typeface="Arial" panose="020B0604020202020204" pitchFamily="34" charset="0"/>
                        </a:rPr>
                        <a:t>Think about how you will do this e.g. phone call/AccuRx/text message/NHS App/ care coordinator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0906897"/>
                  </a:ext>
                </a:extLst>
              </a:tr>
              <a:tr h="370840">
                <a:tc>
                  <a:txBody>
                    <a:bodyPr/>
                    <a:lstStyle/>
                    <a:p>
                      <a:r>
                        <a:rPr lang="en-GB" sz="1400" b="1" dirty="0">
                          <a:solidFill>
                            <a:schemeClr val="bg1"/>
                          </a:solidFill>
                          <a:latin typeface="Arial" panose="020B0604020202020204" pitchFamily="34" charset="0"/>
                          <a:cs typeface="Arial" panose="020B0604020202020204" pitchFamily="34" charset="0"/>
                        </a:rPr>
                        <a:t>STEP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r>
                        <a:rPr lang="en-GB" sz="1400" dirty="0">
                          <a:solidFill>
                            <a:schemeClr val="tx1"/>
                          </a:solidFill>
                          <a:latin typeface="Arial" panose="020B0604020202020204" pitchFamily="34" charset="0"/>
                          <a:cs typeface="Arial" panose="020B0604020202020204" pitchFamily="34" charset="0"/>
                        </a:rPr>
                        <a:t>How will you change practice e.g. with videos/ leaflet, myth busting etc/ clinic times/ use of extended access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3881303"/>
                  </a:ext>
                </a:extLst>
              </a:tr>
              <a:tr h="370840">
                <a:tc>
                  <a:txBody>
                    <a:bodyPr/>
                    <a:lstStyle/>
                    <a:p>
                      <a:r>
                        <a:rPr lang="en-GB" sz="1400" b="1" dirty="0">
                          <a:solidFill>
                            <a:schemeClr val="bg1"/>
                          </a:solidFill>
                          <a:latin typeface="Arial" panose="020B0604020202020204" pitchFamily="34" charset="0"/>
                          <a:cs typeface="Arial" panose="020B0604020202020204" pitchFamily="34" charset="0"/>
                        </a:rPr>
                        <a:t>STEP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panose="020B0604020202020204" pitchFamily="34" charset="0"/>
                          <a:cs typeface="Arial" panose="020B0604020202020204" pitchFamily="34" charset="0"/>
                        </a:rPr>
                        <a:t>Repeat analysis to evaluate impact of changes and share learning</a:t>
                      </a: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0505966"/>
                  </a:ext>
                </a:extLst>
              </a:tr>
            </a:tbl>
          </a:graphicData>
        </a:graphic>
      </p:graphicFrame>
      <p:sp>
        <p:nvSpPr>
          <p:cNvPr id="19" name="TextBox 18">
            <a:extLst>
              <a:ext uri="{FF2B5EF4-FFF2-40B4-BE49-F238E27FC236}">
                <a16:creationId xmlns:a16="http://schemas.microsoft.com/office/drawing/2014/main" id="{AAC947CC-E636-05C6-3D81-021738998F70}"/>
              </a:ext>
            </a:extLst>
          </p:cNvPr>
          <p:cNvSpPr txBox="1"/>
          <p:nvPr/>
        </p:nvSpPr>
        <p:spPr>
          <a:xfrm>
            <a:off x="298383" y="3991065"/>
            <a:ext cx="11165059" cy="2899255"/>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Resources and tools for health professional:</a:t>
            </a:r>
          </a:p>
          <a:p>
            <a:pPr marL="171450" marR="0" lvl="1" indent="-171450" algn="l" defTabSz="914400" rtl="0" eaLnBrk="1" fontAlgn="auto" latinLnBrk="0" hangingPunct="1">
              <a:lnSpc>
                <a:spcPct val="12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CRUK bowel cancer screening good practice guide</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endParaRPr>
          </a:p>
          <a:p>
            <a:pPr marL="171450" marR="0" lvl="1" indent="-171450" algn="l" defTabSz="914400" rtl="0" eaLnBrk="1" fontAlgn="auto" latinLnBrk="0" hangingPunct="1">
              <a:lnSpc>
                <a:spcPct val="12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CRUK Bowel cancer screening hub</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1" indent="-171450" algn="l" defTabSz="914400" rtl="0" eaLnBrk="1" fontAlgn="auto" latinLnBrk="0" hangingPunct="1">
              <a:lnSpc>
                <a:spcPct val="120000"/>
              </a:lnSpc>
              <a:spcBef>
                <a:spcPts val="300"/>
              </a:spcBef>
              <a:spcAft>
                <a:spcPts val="0"/>
              </a:spcAft>
              <a:buClrTx/>
              <a:buSzTx/>
              <a:buFont typeface="Arial" panose="020B0604020202020204" pitchFamily="34" charset="0"/>
              <a:buChar char="•"/>
              <a:tabLst/>
              <a:defRPr/>
            </a:pPr>
            <a:r>
              <a:rPr lang="en-GB" sz="1400" dirty="0">
                <a:solidFill>
                  <a:prstClr val="black"/>
                </a:solidFill>
                <a:latin typeface="Arial" panose="020B0604020202020204" pitchFamily="34" charset="0"/>
                <a:cs typeface="Arial" panose="020B0604020202020204" pitchFamily="34" charset="0"/>
                <a:hlinkClick r:id="rId6"/>
              </a:rPr>
              <a:t>CRUK Bowel cancer screening grid tool </a:t>
            </a:r>
            <a:r>
              <a:rPr lang="en-GB" sz="1400" dirty="0">
                <a:solidFill>
                  <a:prstClr val="black"/>
                </a:solidFill>
                <a:latin typeface="Arial" panose="020B0604020202020204" pitchFamily="34" charset="0"/>
                <a:cs typeface="Arial" panose="020B0604020202020204" pitchFamily="34" charset="0"/>
              </a:rPr>
              <a:t>- summarises evidence on interventions to address inequalities in bowel cancer uptake.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1" indent="-171450" algn="l" defTabSz="914400" rtl="0" eaLnBrk="1" fontAlgn="auto" latinLnBrk="0" hangingPunct="1">
              <a:lnSpc>
                <a:spcPct val="12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Macmillan Cancer Screening Quality Improvement Toolkit</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1" indent="-171450" algn="l" defTabSz="914400" rtl="0" eaLnBrk="1" fontAlgn="auto" latinLnBrk="0" hangingPunct="1">
              <a:lnSpc>
                <a:spcPct val="12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8"/>
              </a:rPr>
              <a:t>Help Us Help You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bowel cancer screening campaign</a:t>
            </a:r>
          </a:p>
          <a:p>
            <a:pPr marL="171450" marR="0" lvl="1" indent="-171450" algn="l" defTabSz="914400" rtl="0" eaLnBrk="1" fontAlgn="auto" latinLnBrk="0" hangingPunct="1">
              <a:lnSpc>
                <a:spcPct val="12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9"/>
              </a:rPr>
              <a:t>Screening Saves Lives</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which can be delivered locally</a:t>
            </a:r>
          </a:p>
          <a:p>
            <a:pPr marL="171450" marR="0" lvl="1" indent="-171450" algn="l" defTabSz="914400" rtl="0" eaLnBrk="1" fontAlgn="auto" latinLnBrk="0" hangingPunct="1">
              <a:lnSpc>
                <a:spcPct val="12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0"/>
              </a:rPr>
              <a:t>CRUK Symptomatic versus asymptomatic (screening) FIT</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1" indent="-171450" algn="l" defTabSz="914400" rtl="0" eaLnBrk="1" fontAlgn="auto" latinLnBrk="0" hangingPunct="1">
              <a:lnSpc>
                <a:spcPct val="120000"/>
              </a:lnSpc>
              <a:spcBef>
                <a:spcPts val="300"/>
              </a:spcBef>
              <a:spcAft>
                <a:spcPts val="0"/>
              </a:spcAft>
              <a:buClrTx/>
              <a:buSzTx/>
              <a:buFont typeface="Arial" panose="020B0604020202020204" pitchFamily="34" charset="0"/>
              <a:buChar char="•"/>
              <a:tabLst/>
              <a:defRPr/>
            </a:pPr>
            <a:r>
              <a:rPr kumimoji="0" lang="en-GB" sz="1400" b="0" i="0" u="sng"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hlinkClick r:id="rId11"/>
              </a:rPr>
              <a:t>CRUK Video - How to do the bowel screening test</a:t>
            </a:r>
            <a:r>
              <a:rPr kumimoji="0" lang="en-GB" sz="1400" b="0" i="0" u="sng"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 </a:t>
            </a:r>
          </a:p>
          <a:p>
            <a:endParaRPr lang="en-GB" sz="1400"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5F86B30-5CB6-39A5-220D-38386D122CA1}"/>
              </a:ext>
            </a:extLst>
          </p:cNvPr>
          <p:cNvSpPr txBox="1"/>
          <p:nvPr/>
        </p:nvSpPr>
        <p:spPr>
          <a:xfrm>
            <a:off x="8462050" y="3753828"/>
            <a:ext cx="3319272" cy="1054135"/>
          </a:xfrm>
          <a:prstGeom prst="rect">
            <a:avLst/>
          </a:prstGeom>
          <a:noFill/>
          <a:ln w="28575">
            <a:solidFill>
              <a:schemeClr val="accent1"/>
            </a:solidFill>
          </a:ln>
        </p:spPr>
        <p:txBody>
          <a:bodyPr wrap="square" rtlCol="0">
            <a:spAutoFit/>
          </a:bodyPr>
          <a:lstStyle/>
          <a:p>
            <a:pPr marL="0" marR="0" lvl="0" indent="0" algn="l" defTabSz="914400" rtl="0" eaLnBrk="1" fontAlgn="auto" latinLnBrk="0" hangingPunct="1">
              <a:lnSpc>
                <a:spcPct val="114000"/>
              </a:lnSpc>
              <a:spcBef>
                <a:spcPts val="300"/>
              </a:spcBef>
              <a:spcAft>
                <a:spcPts val="3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It’s important to review and </a:t>
            </a:r>
            <a:r>
              <a:rPr kumimoji="0" lang="en-GB"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understand your screening data </a:t>
            </a: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use PCN level reports from </a:t>
            </a: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12"/>
              </a:rPr>
              <a:t>OHID Fingertips</a:t>
            </a: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and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3"/>
              </a:rPr>
              <a:t>Gov.uk</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43216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7AB4E-5B60-9257-B71B-FC3C96153BD5}"/>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859991E4-F974-84E1-34FB-439681CCE41B}"/>
              </a:ext>
            </a:extLst>
          </p:cNvPr>
          <p:cNvSpPr txBox="1">
            <a:spLocks/>
          </p:cNvSpPr>
          <p:nvPr/>
        </p:nvSpPr>
        <p:spPr>
          <a:xfrm>
            <a:off x="90389" y="215069"/>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Practice level actions: Identifying non </a:t>
            </a:r>
          </a:p>
          <a:p>
            <a:r>
              <a:rPr lang="en-US" sz="3600" dirty="0">
                <a:solidFill>
                  <a:srgbClr val="005EB8"/>
                </a:solidFill>
                <a:latin typeface="Arial"/>
                <a:cs typeface="Arial"/>
              </a:rPr>
              <a:t>responders </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EAAFD03D-B3B9-F55B-0AAC-F09D4EF661F5}"/>
              </a:ext>
            </a:extLst>
          </p:cNvPr>
          <p:cNvSpPr>
            <a:spLocks noGrp="1"/>
          </p:cNvSpPr>
          <p:nvPr>
            <p:ph type="sldNum" sz="quarter" idx="12"/>
          </p:nvPr>
        </p:nvSpPr>
        <p:spPr/>
        <p:txBody>
          <a:bodyPr/>
          <a:lstStyle/>
          <a:p>
            <a:fld id="{30916248-1575-4D68-B685-83B6B91252A1}" type="slidenum">
              <a:rPr lang="en-GB" smtClean="0"/>
              <a:t>11</a:t>
            </a:fld>
            <a:endParaRPr lang="en-GB" dirty="0"/>
          </a:p>
        </p:txBody>
      </p:sp>
      <p:pic>
        <p:nvPicPr>
          <p:cNvPr id="9" name="Picture 8" descr="A blue and white logo">
            <a:extLst>
              <a:ext uri="{FF2B5EF4-FFF2-40B4-BE49-F238E27FC236}">
                <a16:creationId xmlns:a16="http://schemas.microsoft.com/office/drawing/2014/main" id="{F6268127-8364-58CA-5470-9E55CFC43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11" name="TextBox 10">
            <a:extLst>
              <a:ext uri="{FF2B5EF4-FFF2-40B4-BE49-F238E27FC236}">
                <a16:creationId xmlns:a16="http://schemas.microsoft.com/office/drawing/2014/main" id="{4315241E-CD06-6913-D152-2551268CBB5D}"/>
              </a:ext>
            </a:extLst>
          </p:cNvPr>
          <p:cNvSpPr txBox="1"/>
          <p:nvPr/>
        </p:nvSpPr>
        <p:spPr>
          <a:xfrm>
            <a:off x="163628" y="1388309"/>
            <a:ext cx="11688588" cy="2489656"/>
          </a:xfrm>
          <a:prstGeom prst="rect">
            <a:avLst/>
          </a:prstGeom>
          <a:noFill/>
        </p:spPr>
        <p:txBody>
          <a:bodyPr wrap="square">
            <a:spAutoFit/>
          </a:bodyPr>
          <a:lstStyle/>
          <a:p>
            <a:pPr marR="0" lvl="0" algn="l" defTabSz="914400" rtl="0" eaLnBrk="1" fontAlgn="auto" latinLnBrk="0" hangingPunct="1">
              <a:lnSpc>
                <a:spcPct val="114000"/>
              </a:lnSpc>
              <a:spcBef>
                <a:spcPts val="300"/>
              </a:spcBef>
              <a:spcAft>
                <a:spcPts val="300"/>
              </a:spcAft>
              <a:buClrTx/>
              <a:buSzTx/>
              <a:tabLst/>
              <a:defRPr/>
            </a:pPr>
            <a:r>
              <a:rPr lang="en-GB" sz="1400" b="1" dirty="0">
                <a:solidFill>
                  <a:prstClr val="black"/>
                </a:solidFill>
                <a:latin typeface="Arial" panose="020B0604020202020204" pitchFamily="34" charset="0"/>
                <a:cs typeface="Arial" panose="020B0604020202020204" pitchFamily="34" charset="0"/>
              </a:rPr>
              <a:t>Ardens:</a:t>
            </a:r>
          </a:p>
          <a:p>
            <a:pPr marL="285750" indent="-285750">
              <a:lnSpc>
                <a:spcPct val="124000"/>
              </a:lnSpc>
              <a:spcBef>
                <a:spcPts val="300"/>
              </a:spcBef>
              <a:spcAft>
                <a:spcPts val="300"/>
              </a:spcAft>
              <a:buFont typeface="Arial" panose="020B0604020202020204" pitchFamily="34" charset="0"/>
              <a:buChar char="•"/>
            </a:pPr>
            <a:r>
              <a:rPr lang="en-GB" sz="1400" dirty="0">
                <a:latin typeface="Arial" panose="020B0604020202020204" pitchFamily="34" charset="0"/>
                <a:cs typeface="Arial" panose="020B0604020202020204" pitchFamily="34" charset="0"/>
              </a:rPr>
              <a:t>Ardens have produced a suite of searches designed to help practices to understand the uptake of national screening services among their patient population. Use Ardens to </a:t>
            </a:r>
            <a:r>
              <a:rPr lang="en-GB" sz="1400" b="1" dirty="0">
                <a:latin typeface="Arial" panose="020B0604020202020204" pitchFamily="34" charset="0"/>
                <a:cs typeface="Arial" panose="020B0604020202020204" pitchFamily="34" charset="0"/>
              </a:rPr>
              <a:t>run a search</a:t>
            </a:r>
            <a:r>
              <a:rPr lang="en-GB" sz="1400" dirty="0">
                <a:latin typeface="Arial" panose="020B0604020202020204" pitchFamily="34" charset="0"/>
                <a:cs typeface="Arial" panose="020B0604020202020204" pitchFamily="34" charset="0"/>
              </a:rPr>
              <a:t> for eligible patients who have not been screened in the last 2 years, including newly eligible patients.</a:t>
            </a:r>
          </a:p>
          <a:p>
            <a:pPr marL="285750" marR="0" lvl="0" indent="-285750" algn="l" defTabSz="457200" rtl="0" eaLnBrk="1" fontAlgn="auto" latinLnBrk="0" hangingPunct="1">
              <a:lnSpc>
                <a:spcPct val="12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Ardens also contains call and recall searches for bowel screening, as some practices have indicated this could be helpful.</a:t>
            </a:r>
          </a:p>
          <a:p>
            <a:pPr marL="285750" indent="-285750" defTabSz="457200">
              <a:lnSpc>
                <a:spcPct val="124000"/>
              </a:lnSpc>
              <a:spcBef>
                <a:spcPts val="300"/>
              </a:spcBef>
              <a:spcAft>
                <a:spcPts val="30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To locate the searches access </a:t>
            </a:r>
            <a:r>
              <a:rPr lang="en-GB" sz="1400" b="1" dirty="0">
                <a:latin typeface="Arial" panose="020B0604020202020204" pitchFamily="34" charset="0"/>
                <a:cs typeface="Arial" panose="020B0604020202020204" pitchFamily="34" charset="0"/>
              </a:rPr>
              <a:t>Population Reporting</a:t>
            </a:r>
            <a:r>
              <a:rPr lang="en-GB" sz="1400" dirty="0">
                <a:latin typeface="Arial" panose="020B0604020202020204" pitchFamily="34" charset="0"/>
                <a:cs typeface="Arial" panose="020B0604020202020204" pitchFamily="34" charset="0"/>
              </a:rPr>
              <a:t> &gt; </a:t>
            </a:r>
            <a:r>
              <a:rPr lang="en-GB" sz="1400" b="1" dirty="0">
                <a:latin typeface="Arial" panose="020B0604020202020204" pitchFamily="34" charset="0"/>
                <a:cs typeface="Arial" panose="020B0604020202020204" pitchFamily="34" charset="0"/>
              </a:rPr>
              <a:t>Ardens Searches</a:t>
            </a:r>
            <a:r>
              <a:rPr lang="en-GB" sz="1400" dirty="0">
                <a:latin typeface="Arial" panose="020B0604020202020204" pitchFamily="34" charset="0"/>
                <a:cs typeface="Arial" panose="020B0604020202020204" pitchFamily="34" charset="0"/>
              </a:rPr>
              <a:t> &gt; </a:t>
            </a:r>
            <a:r>
              <a:rPr lang="en-GB" sz="1400" b="1" dirty="0">
                <a:latin typeface="Arial" panose="020B0604020202020204" pitchFamily="34" charset="0"/>
                <a:cs typeface="Arial" panose="020B0604020202020204" pitchFamily="34" charset="0"/>
              </a:rPr>
              <a:t>4.14 Conditions –Cancer </a:t>
            </a:r>
            <a:r>
              <a:rPr lang="en-GB" sz="1400" dirty="0">
                <a:latin typeface="Arial" panose="020B0604020202020204" pitchFamily="34" charset="0"/>
                <a:cs typeface="Arial" panose="020B0604020202020204" pitchFamily="34" charset="0"/>
              </a:rPr>
              <a:t>&gt; </a:t>
            </a:r>
            <a:r>
              <a:rPr lang="en-GB" sz="1400" b="1" dirty="0">
                <a:latin typeface="Arial" panose="020B0604020202020204" pitchFamily="34" charset="0"/>
                <a:cs typeface="Arial" panose="020B0604020202020204" pitchFamily="34" charset="0"/>
              </a:rPr>
              <a:t>National cancer screening service</a:t>
            </a:r>
            <a:r>
              <a:rPr lang="en-GB" sz="1400" dirty="0">
                <a:latin typeface="Arial" panose="020B0604020202020204" pitchFamily="34" charset="0"/>
                <a:cs typeface="Arial" panose="020B0604020202020204" pitchFamily="34" charset="0"/>
              </a:rPr>
              <a:t> folder.</a:t>
            </a:r>
          </a:p>
          <a:p>
            <a:pPr marL="285750" marR="0" lvl="0" indent="-285750" algn="l" defTabSz="457200" rtl="0" eaLnBrk="1" fontAlgn="auto" latinLnBrk="0" hangingPunct="1">
              <a:lnSpc>
                <a:spcPct val="124000"/>
              </a:lnSpc>
              <a:spcBef>
                <a:spcPts val="300"/>
              </a:spcBef>
              <a:spcAft>
                <a:spcPts val="30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52832E75-B41A-E047-BD97-614A3CA6A959}"/>
              </a:ext>
            </a:extLst>
          </p:cNvPr>
          <p:cNvPicPr>
            <a:picLocks noChangeAspect="1"/>
          </p:cNvPicPr>
          <p:nvPr/>
        </p:nvPicPr>
        <p:blipFill>
          <a:blip r:embed="rId3"/>
          <a:stretch>
            <a:fillRect/>
          </a:stretch>
        </p:blipFill>
        <p:spPr>
          <a:xfrm>
            <a:off x="342111" y="3655039"/>
            <a:ext cx="3001915" cy="2791391"/>
          </a:xfrm>
          <a:prstGeom prst="rect">
            <a:avLst/>
          </a:prstGeom>
        </p:spPr>
      </p:pic>
      <p:sp>
        <p:nvSpPr>
          <p:cNvPr id="16" name="TextBox 15">
            <a:extLst>
              <a:ext uri="{FF2B5EF4-FFF2-40B4-BE49-F238E27FC236}">
                <a16:creationId xmlns:a16="http://schemas.microsoft.com/office/drawing/2014/main" id="{AC3CA692-5D8E-97F1-6D1F-17A9C68FC754}"/>
              </a:ext>
            </a:extLst>
          </p:cNvPr>
          <p:cNvSpPr txBox="1"/>
          <p:nvPr/>
        </p:nvSpPr>
        <p:spPr>
          <a:xfrm>
            <a:off x="3344026" y="3655039"/>
            <a:ext cx="8081447" cy="1116331"/>
          </a:xfrm>
          <a:prstGeom prst="rect">
            <a:avLst/>
          </a:prstGeom>
          <a:noFill/>
        </p:spPr>
        <p:txBody>
          <a:bodyPr wrap="square">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Ardens Support Desk: Monday - Friday (08:30 - 18:30) </a:t>
            </a:r>
            <a:r>
              <a:rPr kumimoji="0" lang="en-GB" sz="1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4"/>
              </a:rPr>
              <a:t>www.ardens.org.uk/</a:t>
            </a:r>
            <a:r>
              <a:rPr kumimoji="0" lang="en-GB" sz="1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14000"/>
              </a:lnSpc>
              <a:spcBef>
                <a:spcPts val="120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Ardens SystmOne Support: </a:t>
            </a:r>
            <a:r>
              <a:rPr kumimoji="0" lang="en-GB" sz="1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5"/>
              </a:rPr>
              <a:t>support-systmone@ardens.org.uk</a:t>
            </a:r>
            <a:endParaRPr kumimoji="0" lang="en-GB" sz="1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14000"/>
              </a:lnSpc>
              <a:spcBef>
                <a:spcPts val="1200"/>
              </a:spcBef>
              <a:spcAft>
                <a:spcPts val="3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Ardens Manager Support</a:t>
            </a:r>
            <a:r>
              <a:rPr kumimoji="0" lang="en-GB" sz="1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6"/>
              </a:rPr>
              <a:t>support-manager@ardens.org.uk</a:t>
            </a:r>
            <a:endParaRPr kumimoji="0" lang="en-GB" sz="14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635AA72E-0AC1-87AA-0616-13CA55106FA4}"/>
              </a:ext>
            </a:extLst>
          </p:cNvPr>
          <p:cNvSpPr txBox="1"/>
          <p:nvPr/>
        </p:nvSpPr>
        <p:spPr>
          <a:xfrm>
            <a:off x="9793483" y="3533896"/>
            <a:ext cx="1919334" cy="1231106"/>
          </a:xfrm>
          <a:prstGeom prst="rect">
            <a:avLst/>
          </a:prstGeom>
          <a:noFill/>
          <a:ln w="28575">
            <a:solidFill>
              <a:srgbClr val="156082"/>
            </a:solidFill>
          </a:ln>
        </p:spPr>
        <p:txBody>
          <a:bodyPr wrap="square" rtlCol="0">
            <a:spAutoFit/>
          </a:bodyPr>
          <a:lstStyle/>
          <a:p>
            <a:pPr algn="ctr"/>
            <a:r>
              <a:rPr lang="en-GB" sz="1400" b="1" dirty="0">
                <a:solidFill>
                  <a:prstClr val="black"/>
                </a:solidFill>
                <a:latin typeface="Arial" panose="020B0604020202020204" pitchFamily="34" charset="0"/>
                <a:cs typeface="Arial" panose="020B0604020202020204" pitchFamily="34" charset="0"/>
              </a:rPr>
              <a:t>TOP TIP: </a:t>
            </a:r>
            <a:r>
              <a:rPr lang="en-GB" sz="1400" dirty="0">
                <a:solidFill>
                  <a:prstClr val="black"/>
                </a:solidFill>
                <a:latin typeface="Arial" panose="020B0604020202020204" pitchFamily="34" charset="0"/>
                <a:cs typeface="Arial" panose="020B0604020202020204" pitchFamily="34" charset="0"/>
              </a:rPr>
              <a:t>Use SNOMED </a:t>
            </a:r>
            <a:r>
              <a:rPr lang="en-GB" sz="1400">
                <a:solidFill>
                  <a:prstClr val="black"/>
                </a:solidFill>
                <a:latin typeface="Arial" panose="020B0604020202020204" pitchFamily="34" charset="0"/>
                <a:cs typeface="Arial" panose="020B0604020202020204" pitchFamily="34" charset="0"/>
              </a:rPr>
              <a:t>codes to </a:t>
            </a:r>
            <a:r>
              <a:rPr lang="en-GB" sz="1400" dirty="0">
                <a:solidFill>
                  <a:prstClr val="black"/>
                </a:solidFill>
                <a:latin typeface="Arial" panose="020B0604020202020204" pitchFamily="34" charset="0"/>
                <a:cs typeface="Arial" panose="020B0604020202020204" pitchFamily="34" charset="0"/>
              </a:rPr>
              <a:t>monitor the impact of any interventions</a:t>
            </a:r>
            <a:endParaRPr lang="en-GB" sz="1400" dirty="0"/>
          </a:p>
          <a:p>
            <a:endParaRPr lang="en-GB" dirty="0"/>
          </a:p>
        </p:txBody>
      </p:sp>
    </p:spTree>
    <p:extLst>
      <p:ext uri="{BB962C8B-B14F-4D97-AF65-F5344CB8AC3E}">
        <p14:creationId xmlns:p14="http://schemas.microsoft.com/office/powerpoint/2010/main" val="1992876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76990-8C5B-79A8-484E-E83CD1F1F953}"/>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12BF8F68-894D-5DEB-D3B6-92B67599534E}"/>
              </a:ext>
            </a:extLst>
          </p:cNvPr>
          <p:cNvSpPr txBox="1">
            <a:spLocks/>
          </p:cNvSpPr>
          <p:nvPr/>
        </p:nvSpPr>
        <p:spPr>
          <a:xfrm>
            <a:off x="263644" y="257994"/>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Practice level actions: opportunistic </a:t>
            </a:r>
          </a:p>
          <a:p>
            <a:r>
              <a:rPr lang="en-US" sz="3600" dirty="0">
                <a:solidFill>
                  <a:srgbClr val="005EB8"/>
                </a:solidFill>
                <a:latin typeface="Arial"/>
                <a:cs typeface="Arial"/>
              </a:rPr>
              <a:t>Conversations (1)</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D117C4B1-F6B5-0831-56FE-AF20DE023AC7}"/>
              </a:ext>
            </a:extLst>
          </p:cNvPr>
          <p:cNvSpPr>
            <a:spLocks noGrp="1"/>
          </p:cNvSpPr>
          <p:nvPr>
            <p:ph type="sldNum" sz="quarter" idx="12"/>
          </p:nvPr>
        </p:nvSpPr>
        <p:spPr/>
        <p:txBody>
          <a:bodyPr/>
          <a:lstStyle/>
          <a:p>
            <a:fld id="{30916248-1575-4D68-B685-83B6B91252A1}" type="slidenum">
              <a:rPr lang="en-GB" smtClean="0"/>
              <a:t>12</a:t>
            </a:fld>
            <a:endParaRPr lang="en-GB" dirty="0"/>
          </a:p>
        </p:txBody>
      </p:sp>
      <p:pic>
        <p:nvPicPr>
          <p:cNvPr id="9" name="Picture 8" descr="A blue and white logo">
            <a:extLst>
              <a:ext uri="{FF2B5EF4-FFF2-40B4-BE49-F238E27FC236}">
                <a16:creationId xmlns:a16="http://schemas.microsoft.com/office/drawing/2014/main" id="{0DF1074A-B488-22BA-BE05-0BC209C02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3" name="TextBox 2">
            <a:extLst>
              <a:ext uri="{FF2B5EF4-FFF2-40B4-BE49-F238E27FC236}">
                <a16:creationId xmlns:a16="http://schemas.microsoft.com/office/drawing/2014/main" id="{DA27BC13-98BF-2D1D-C742-3BBFE8733EC9}"/>
              </a:ext>
            </a:extLst>
          </p:cNvPr>
          <p:cNvSpPr txBox="1"/>
          <p:nvPr/>
        </p:nvSpPr>
        <p:spPr>
          <a:xfrm>
            <a:off x="180924" y="1411503"/>
            <a:ext cx="11671292" cy="4785926"/>
          </a:xfrm>
          <a:prstGeom prst="rect">
            <a:avLst/>
          </a:prstGeom>
          <a:noFill/>
        </p:spPr>
        <p:txBody>
          <a:bodyPr wrap="square">
            <a:spAutoFit/>
          </a:bodyPr>
          <a:lstStyle/>
          <a:p>
            <a:pPr marL="285750" indent="-285750">
              <a:spcBef>
                <a:spcPts val="300"/>
              </a:spcBef>
              <a:buFont typeface="Arial" panose="020B0604020202020204" pitchFamily="34" charset="0"/>
              <a:buChar char="•"/>
            </a:pPr>
            <a:r>
              <a:rPr kumimoji="0" lang="en-GB"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Making Every Contact Count</a:t>
            </a:r>
            <a:r>
              <a:rPr kumimoji="0" lang="en-GB" sz="14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a:t>
            </a:r>
            <a:r>
              <a:rPr kumimoji="0" lang="en-GB"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(MECC) </a:t>
            </a:r>
            <a:r>
              <a:rPr lang="en-GB" sz="1400" dirty="0">
                <a:latin typeface="Arial" panose="020B0604020202020204" pitchFamily="34" charset="0"/>
                <a:cs typeface="Arial" panose="020B0604020202020204" pitchFamily="34" charset="0"/>
              </a:rPr>
              <a:t>encourages health professionals to                                                                                                                              use everyday interactions to promote positive health behaviours, including                                                                                                                                cancer screening. Coding these conversations can support local audits and                                                                                                                      quality improvement initiatives.</a:t>
            </a:r>
          </a:p>
          <a:p>
            <a:pPr marL="285750" indent="-285750">
              <a:spcBef>
                <a:spcPts val="300"/>
              </a:spcBef>
              <a:buFont typeface="Arial" panose="020B0604020202020204" pitchFamily="34" charset="0"/>
              <a:buChar char="•"/>
            </a:pPr>
            <a:r>
              <a:rPr lang="en-GB" sz="1400" dirty="0">
                <a:latin typeface="Arial" panose="020B0604020202020204" pitchFamily="34" charset="0"/>
                <a:cs typeface="Arial" panose="020B0604020202020204" pitchFamily="34" charset="0"/>
              </a:rPr>
              <a:t>MECC is not limited to GPs and nurses. Health care assistants, pharmacists,                                                                                                                               receptionists, social prescribers, and volunteers also have valuable opportunities                                                                                                                        to share health-positive messages.</a:t>
            </a:r>
          </a:p>
          <a:p>
            <a:pPr marL="285750" indent="-285750">
              <a:spcBef>
                <a:spcPts val="300"/>
              </a:spcBef>
              <a:buFont typeface="Arial" panose="020B0604020202020204" pitchFamily="34" charset="0"/>
              <a:buChar char="•"/>
            </a:pPr>
            <a:r>
              <a:rPr lang="en-GB" sz="1400" dirty="0">
                <a:latin typeface="Arial" panose="020B0604020202020204" pitchFamily="34" charset="0"/>
                <a:cs typeface="Arial" panose="020B0604020202020204" pitchFamily="34" charset="0"/>
              </a:rPr>
              <a:t>Integrating MECC into routine care helps healthcare providers identify people                                                                                                                                 who are overdue for screenings and motivates timely participation</a:t>
            </a:r>
          </a:p>
          <a:p>
            <a:pPr>
              <a:spcBef>
                <a:spcPts val="300"/>
              </a:spcBef>
            </a:pPr>
            <a:endParaRPr lang="en-GB" sz="1400" dirty="0">
              <a:latin typeface="Arial" panose="020B0604020202020204" pitchFamily="34" charset="0"/>
              <a:cs typeface="Arial" panose="020B0604020202020204" pitchFamily="34" charset="0"/>
            </a:endParaRPr>
          </a:p>
          <a:p>
            <a:pPr>
              <a:spcBef>
                <a:spcPts val="300"/>
              </a:spcBef>
            </a:pPr>
            <a:endParaRPr lang="en-GB" sz="1400" dirty="0">
              <a:latin typeface="Arial" panose="020B0604020202020204" pitchFamily="34" charset="0"/>
              <a:cs typeface="Arial" panose="020B0604020202020204" pitchFamily="34" charset="0"/>
            </a:endParaRPr>
          </a:p>
          <a:p>
            <a:pPr>
              <a:spcBef>
                <a:spcPts val="300"/>
              </a:spcBef>
            </a:pPr>
            <a:r>
              <a:rPr lang="en-GB" sz="1400" b="1" dirty="0">
                <a:latin typeface="Arial" panose="020B0604020202020204" pitchFamily="34" charset="0"/>
                <a:cs typeface="Arial" panose="020B0604020202020204" pitchFamily="34" charset="0"/>
              </a:rPr>
              <a:t>What you can do:</a:t>
            </a:r>
          </a:p>
          <a:p>
            <a:pPr marL="285750" indent="-285750">
              <a:spcBef>
                <a:spcPts val="300"/>
              </a:spcBef>
              <a:buFont typeface="Arial" panose="020B0604020202020204" pitchFamily="34" charset="0"/>
              <a:buChar char="•"/>
            </a:pPr>
            <a:r>
              <a:rPr lang="en-GB" sz="1400" b="1" dirty="0">
                <a:latin typeface="Arial" panose="020B0604020202020204" pitchFamily="34" charset="0"/>
                <a:cs typeface="Arial" panose="020B0604020202020204" pitchFamily="34" charset="0"/>
              </a:rPr>
              <a:t>Systematic Screening Checks:</a:t>
            </a:r>
            <a:r>
              <a:rPr lang="en-GB" sz="1400" dirty="0">
                <a:latin typeface="Arial" panose="020B0604020202020204" pitchFamily="34" charset="0"/>
                <a:cs typeface="Arial" panose="020B0604020202020204" pitchFamily="34" charset="0"/>
              </a:rPr>
              <a:t> Implement prompts that automatically display a patient's screening status during GP visits.</a:t>
            </a:r>
          </a:p>
          <a:p>
            <a:pPr marL="285750" indent="-285750">
              <a:spcBef>
                <a:spcPts val="300"/>
              </a:spcBef>
              <a:buFont typeface="Arial" panose="020B0604020202020204" pitchFamily="34" charset="0"/>
              <a:buChar char="•"/>
            </a:pPr>
            <a:r>
              <a:rPr lang="en-GB" sz="1400" b="1" dirty="0">
                <a:latin typeface="Arial" panose="020B0604020202020204" pitchFamily="34" charset="0"/>
                <a:cs typeface="Arial" panose="020B0604020202020204" pitchFamily="34" charset="0"/>
              </a:rPr>
              <a:t>Staff Training:</a:t>
            </a:r>
            <a:r>
              <a:rPr lang="en-GB" sz="1400" dirty="0">
                <a:latin typeface="Arial" panose="020B0604020202020204" pitchFamily="34" charset="0"/>
                <a:cs typeface="Arial" panose="020B0604020202020204" pitchFamily="34" charset="0"/>
              </a:rPr>
              <a:t> Equip healthcare professionals with the skills to routinely ask about cancer screenings during consultations, making it a regular part of the conversation.</a:t>
            </a:r>
          </a:p>
          <a:p>
            <a:pPr marL="285750" indent="-285750">
              <a:spcBef>
                <a:spcPts val="300"/>
              </a:spcBef>
              <a:buFont typeface="Arial" panose="020B0604020202020204" pitchFamily="34" charset="0"/>
              <a:buChar char="•"/>
            </a:pPr>
            <a:r>
              <a:rPr lang="en-GB" sz="1400" b="1" dirty="0">
                <a:latin typeface="Arial" panose="020B0604020202020204" pitchFamily="34" charset="0"/>
                <a:cs typeface="Arial" panose="020B0604020202020204" pitchFamily="34" charset="0"/>
              </a:rPr>
              <a:t>Automated Reminders:</a:t>
            </a:r>
            <a:r>
              <a:rPr lang="en-GB" sz="1400" dirty="0">
                <a:latin typeface="Arial" panose="020B0604020202020204" pitchFamily="34" charset="0"/>
                <a:cs typeface="Arial" panose="020B0604020202020204" pitchFamily="34" charset="0"/>
              </a:rPr>
              <a:t> Utilise AccuRx / SMS, the NHS App, email, or patient portals to send personalised screening reminders ahead of appointments.</a:t>
            </a:r>
          </a:p>
          <a:p>
            <a:pPr marL="285750" indent="-285750">
              <a:spcBef>
                <a:spcPts val="300"/>
              </a:spcBef>
              <a:buFont typeface="Arial" panose="020B0604020202020204" pitchFamily="34" charset="0"/>
              <a:buChar char="•"/>
            </a:pPr>
            <a:r>
              <a:rPr lang="en-GB" sz="1400" b="1" dirty="0">
                <a:latin typeface="Arial" panose="020B0604020202020204" pitchFamily="34" charset="0"/>
                <a:cs typeface="Arial" panose="020B0604020202020204" pitchFamily="34" charset="0"/>
              </a:rPr>
              <a:t>Opportunistic Outreach:</a:t>
            </a:r>
            <a:r>
              <a:rPr lang="en-GB" sz="1400" dirty="0">
                <a:latin typeface="Arial" panose="020B0604020202020204" pitchFamily="34" charset="0"/>
                <a:cs typeface="Arial" panose="020B0604020202020204" pitchFamily="34" charset="0"/>
              </a:rPr>
              <a:t> Encourage staff to review screening history and promote participation during all healthcare interactions, whether addressing minor illnesses, managing chronic conditions, or administering vaccinations.</a:t>
            </a:r>
          </a:p>
          <a:p>
            <a:pPr>
              <a:spcBef>
                <a:spcPts val="300"/>
              </a:spcBef>
            </a:pPr>
            <a:endParaRPr lang="en-GB" sz="1400" dirty="0">
              <a:latin typeface="Arial" panose="020B0604020202020204" pitchFamily="34" charset="0"/>
              <a:cs typeface="Arial" panose="020B0604020202020204" pitchFamily="34" charset="0"/>
            </a:endParaRPr>
          </a:p>
        </p:txBody>
      </p:sp>
      <p:pic>
        <p:nvPicPr>
          <p:cNvPr id="6" name="Picture 5">
            <a:hlinkClick r:id="rId4"/>
            <a:extLst>
              <a:ext uri="{FF2B5EF4-FFF2-40B4-BE49-F238E27FC236}">
                <a16:creationId xmlns:a16="http://schemas.microsoft.com/office/drawing/2014/main" id="{0D356974-595E-C955-B4BE-67118B7CBBF9}"/>
              </a:ext>
            </a:extLst>
          </p:cNvPr>
          <p:cNvPicPr>
            <a:picLocks noChangeAspect="1"/>
          </p:cNvPicPr>
          <p:nvPr/>
        </p:nvPicPr>
        <p:blipFill>
          <a:blip r:embed="rId5"/>
          <a:stretch>
            <a:fillRect/>
          </a:stretch>
        </p:blipFill>
        <p:spPr>
          <a:xfrm>
            <a:off x="8025194" y="1334501"/>
            <a:ext cx="3664211" cy="1553078"/>
          </a:xfrm>
          <a:prstGeom prst="rect">
            <a:avLst/>
          </a:prstGeom>
          <a:ln w="25400">
            <a:solidFill>
              <a:schemeClr val="accent1"/>
            </a:solidFill>
          </a:ln>
        </p:spPr>
      </p:pic>
      <p:sp>
        <p:nvSpPr>
          <p:cNvPr id="7" name="TextBox 6">
            <a:extLst>
              <a:ext uri="{FF2B5EF4-FFF2-40B4-BE49-F238E27FC236}">
                <a16:creationId xmlns:a16="http://schemas.microsoft.com/office/drawing/2014/main" id="{09EDD86A-A488-BFD1-F0D8-6C944CFBBB45}"/>
              </a:ext>
            </a:extLst>
          </p:cNvPr>
          <p:cNvSpPr txBox="1"/>
          <p:nvPr/>
        </p:nvSpPr>
        <p:spPr>
          <a:xfrm>
            <a:off x="8056345" y="2945331"/>
            <a:ext cx="3619099" cy="461665"/>
          </a:xfrm>
          <a:prstGeom prst="rect">
            <a:avLst/>
          </a:prstGeom>
          <a:noFill/>
        </p:spPr>
        <p:txBody>
          <a:bodyPr wrap="square" rtlCol="0">
            <a:spAutoFit/>
          </a:bodyPr>
          <a:lstStyle/>
          <a:p>
            <a:pPr algn="ctr"/>
            <a:r>
              <a:rPr lang="en-GB" sz="1200" b="1" dirty="0">
                <a:latin typeface="Arial" panose="020B0604020202020204" pitchFamily="34" charset="0"/>
                <a:cs typeface="Arial" panose="020B0604020202020204" pitchFamily="34" charset="0"/>
              </a:rPr>
              <a:t>Click on the image above to access e-learning for health training resources and MECC toolkit </a:t>
            </a:r>
          </a:p>
        </p:txBody>
      </p:sp>
    </p:spTree>
    <p:extLst>
      <p:ext uri="{BB962C8B-B14F-4D97-AF65-F5344CB8AC3E}">
        <p14:creationId xmlns:p14="http://schemas.microsoft.com/office/powerpoint/2010/main" val="1130439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3DEDD-6F24-2883-54E6-EF4B3B3B08B4}"/>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0A21882E-2F82-BFD2-6437-1AF411EDBDCA}"/>
              </a:ext>
            </a:extLst>
          </p:cNvPr>
          <p:cNvSpPr txBox="1">
            <a:spLocks/>
          </p:cNvSpPr>
          <p:nvPr/>
        </p:nvSpPr>
        <p:spPr>
          <a:xfrm>
            <a:off x="180778" y="224022"/>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Practice level actions: opportunistic </a:t>
            </a:r>
          </a:p>
          <a:p>
            <a:r>
              <a:rPr lang="en-US" sz="3600" dirty="0">
                <a:solidFill>
                  <a:srgbClr val="005EB8"/>
                </a:solidFill>
                <a:latin typeface="Arial"/>
                <a:cs typeface="Arial"/>
              </a:rPr>
              <a:t>Conversations (2)</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B2EBFF51-485A-C49A-9756-56F51EDD3724}"/>
              </a:ext>
            </a:extLst>
          </p:cNvPr>
          <p:cNvSpPr>
            <a:spLocks noGrp="1"/>
          </p:cNvSpPr>
          <p:nvPr>
            <p:ph type="sldNum" sz="quarter" idx="12"/>
          </p:nvPr>
        </p:nvSpPr>
        <p:spPr/>
        <p:txBody>
          <a:bodyPr/>
          <a:lstStyle/>
          <a:p>
            <a:fld id="{30916248-1575-4D68-B685-83B6B91252A1}" type="slidenum">
              <a:rPr lang="en-GB" smtClean="0"/>
              <a:t>13</a:t>
            </a:fld>
            <a:endParaRPr lang="en-GB" dirty="0"/>
          </a:p>
        </p:txBody>
      </p:sp>
      <p:pic>
        <p:nvPicPr>
          <p:cNvPr id="9" name="Picture 8" descr="A blue and white logo">
            <a:extLst>
              <a:ext uri="{FF2B5EF4-FFF2-40B4-BE49-F238E27FC236}">
                <a16:creationId xmlns:a16="http://schemas.microsoft.com/office/drawing/2014/main" id="{21415197-F9CB-BC1E-10D3-F42409123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3" name="TextBox 2">
            <a:extLst>
              <a:ext uri="{FF2B5EF4-FFF2-40B4-BE49-F238E27FC236}">
                <a16:creationId xmlns:a16="http://schemas.microsoft.com/office/drawing/2014/main" id="{42A875D9-639D-9513-4C6C-5E173208AE73}"/>
              </a:ext>
            </a:extLst>
          </p:cNvPr>
          <p:cNvSpPr txBox="1"/>
          <p:nvPr/>
        </p:nvSpPr>
        <p:spPr>
          <a:xfrm>
            <a:off x="180924" y="1277504"/>
            <a:ext cx="11671292" cy="815608"/>
          </a:xfrm>
          <a:prstGeom prst="rect">
            <a:avLst/>
          </a:prstGeom>
          <a:noFill/>
        </p:spPr>
        <p:txBody>
          <a:bodyPr wrap="square">
            <a:spAutoFit/>
          </a:bodyPr>
          <a:lstStyle/>
          <a:p>
            <a:pPr>
              <a:spcBef>
                <a:spcPts val="300"/>
              </a:spcBef>
            </a:pPr>
            <a:r>
              <a:rPr lang="en-GB" sz="1400" dirty="0">
                <a:solidFill>
                  <a:prstClr val="black"/>
                </a:solidFill>
                <a:latin typeface="Arial" pitchFamily="34" charset="0"/>
                <a:cs typeface="Arial" pitchFamily="34" charset="0"/>
              </a:rPr>
              <a:t>You can use the MECC approach to improve screening uptake: example</a:t>
            </a:r>
          </a:p>
          <a:p>
            <a:pPr>
              <a:spcBef>
                <a:spcPts val="300"/>
              </a:spcBef>
            </a:pPr>
            <a:endParaRPr lang="en-GB" sz="1400" dirty="0">
              <a:solidFill>
                <a:prstClr val="black"/>
              </a:solidFill>
              <a:latin typeface="Arial" pitchFamily="34" charset="0"/>
              <a:cs typeface="Arial" pitchFamily="34" charset="0"/>
            </a:endParaRPr>
          </a:p>
          <a:p>
            <a:pPr>
              <a:spcBef>
                <a:spcPts val="300"/>
              </a:spcBef>
            </a:pPr>
            <a:endParaRPr lang="en-GB" sz="1400" dirty="0">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12816756-4CE6-4636-01C4-D45A98ABB6CF}"/>
              </a:ext>
            </a:extLst>
          </p:cNvPr>
          <p:cNvGraphicFramePr>
            <a:graphicFrameLocks noGrp="1"/>
          </p:cNvGraphicFramePr>
          <p:nvPr>
            <p:extLst>
              <p:ext uri="{D42A27DB-BD31-4B8C-83A1-F6EECF244321}">
                <p14:modId xmlns:p14="http://schemas.microsoft.com/office/powerpoint/2010/main" val="2280975553"/>
              </p:ext>
            </p:extLst>
          </p:nvPr>
        </p:nvGraphicFramePr>
        <p:xfrm>
          <a:off x="339784" y="1685308"/>
          <a:ext cx="11349021" cy="4551680"/>
        </p:xfrm>
        <a:graphic>
          <a:graphicData uri="http://schemas.openxmlformats.org/drawingml/2006/table">
            <a:tbl>
              <a:tblPr firstRow="1" bandRow="1">
                <a:tableStyleId>{5C22544A-7EE6-4342-B048-85BDC9FD1C3A}</a:tableStyleId>
              </a:tblPr>
              <a:tblGrid>
                <a:gridCol w="1378180">
                  <a:extLst>
                    <a:ext uri="{9D8B030D-6E8A-4147-A177-3AD203B41FA5}">
                      <a16:colId xmlns:a16="http://schemas.microsoft.com/office/drawing/2014/main" val="4221062557"/>
                    </a:ext>
                  </a:extLst>
                </a:gridCol>
                <a:gridCol w="9970841">
                  <a:extLst>
                    <a:ext uri="{9D8B030D-6E8A-4147-A177-3AD203B41FA5}">
                      <a16:colId xmlns:a16="http://schemas.microsoft.com/office/drawing/2014/main" val="3232244812"/>
                    </a:ext>
                  </a:extLst>
                </a:gridCol>
              </a:tblGrid>
              <a:tr h="370840">
                <a:tc>
                  <a:txBody>
                    <a:bodyPr/>
                    <a:lstStyle/>
                    <a:p>
                      <a:r>
                        <a:rPr lang="en-GB" sz="1400" b="1" dirty="0">
                          <a:solidFill>
                            <a:schemeClr val="bg1"/>
                          </a:solidFill>
                          <a:latin typeface="Arial" panose="020B0604020202020204" pitchFamily="34" charset="0"/>
                          <a:cs typeface="Arial" panose="020B0604020202020204" pitchFamily="34" charset="0"/>
                        </a:rPr>
                        <a:t>Start the conversation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14000"/>
                        </a:lnSpc>
                        <a:spcBef>
                          <a:spcPts val="300"/>
                        </a:spcBef>
                        <a:spcAft>
                          <a:spcPts val="0"/>
                        </a:spcAft>
                        <a:buClrTx/>
                        <a:buSzTx/>
                        <a:buFontTx/>
                        <a:buNone/>
                        <a:tabLst/>
                        <a:defRPr/>
                      </a:pPr>
                      <a:r>
                        <a:rPr lang="en-GB" sz="1400" b="0" dirty="0">
                          <a:solidFill>
                            <a:schemeClr val="tx1"/>
                          </a:solidFill>
                          <a:latin typeface="Arial" pitchFamily="34" charset="0"/>
                          <a:cs typeface="Arial" pitchFamily="34" charset="0"/>
                        </a:rPr>
                        <a:t>use routine appointments such as vaccine clinics, blood pressure checks and chronic condition reviews to ask patients if they are up to date with their bowel cancer screening. </a:t>
                      </a:r>
                    </a:p>
                    <a:p>
                      <a:pPr marL="0" marR="0" lvl="0" indent="0" algn="l" defTabSz="914400" rtl="0" eaLnBrk="1" fontAlgn="auto" latinLnBrk="0" hangingPunct="1">
                        <a:lnSpc>
                          <a:spcPct val="114000"/>
                        </a:lnSpc>
                        <a:spcBef>
                          <a:spcPts val="300"/>
                        </a:spcBef>
                        <a:spcAft>
                          <a:spcPts val="0"/>
                        </a:spcAft>
                        <a:buClrTx/>
                        <a:buSzTx/>
                        <a:buFontTx/>
                        <a:buNone/>
                        <a:tabLst/>
                        <a:defRPr/>
                      </a:pPr>
                      <a:r>
                        <a:rPr lang="en-GB" sz="1400" b="0" dirty="0">
                          <a:solidFill>
                            <a:schemeClr val="accent1"/>
                          </a:solidFill>
                          <a:latin typeface="Arial" pitchFamily="34" charset="0"/>
                          <a:cs typeface="Arial" pitchFamily="34" charset="0"/>
                        </a:rPr>
                        <a:t>“I noticed you’re due for your bowel screening; it’s a quick test that can prevent bowel cancer. Would you like me to help book an appointment?”</a:t>
                      </a:r>
                      <a:endParaRPr lang="en-US" sz="1400" b="0" dirty="0">
                        <a:solidFill>
                          <a:schemeClr val="accent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7066835"/>
                  </a:ext>
                </a:extLst>
              </a:tr>
              <a:tr h="370840">
                <a:tc>
                  <a:txBody>
                    <a:bodyPr/>
                    <a:lstStyle/>
                    <a:p>
                      <a:r>
                        <a:rPr lang="en-GB" sz="1400" b="1" dirty="0">
                          <a:solidFill>
                            <a:schemeClr val="bg1"/>
                          </a:solidFill>
                          <a:latin typeface="Arial" pitchFamily="34" charset="0"/>
                          <a:cs typeface="Arial" pitchFamily="34" charset="0"/>
                        </a:rPr>
                        <a:t>Normalise and reassure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marL="0" marR="0" lvl="0" indent="0" algn="l" defTabSz="914400" rtl="0" eaLnBrk="1" fontAlgn="auto" latinLnBrk="0" hangingPunct="1">
                        <a:lnSpc>
                          <a:spcPct val="114000"/>
                        </a:lnSpc>
                        <a:spcBef>
                          <a:spcPts val="300"/>
                        </a:spcBef>
                        <a:spcAft>
                          <a:spcPts val="0"/>
                        </a:spcAft>
                        <a:buClrTx/>
                        <a:buSzTx/>
                        <a:buFontTx/>
                        <a:buNone/>
                        <a:tabLst/>
                        <a:defRPr/>
                      </a:pPr>
                      <a:r>
                        <a:rPr lang="en-GB" sz="1400" dirty="0">
                          <a:solidFill>
                            <a:prstClr val="black"/>
                          </a:solidFill>
                          <a:latin typeface="Arial" pitchFamily="34" charset="0"/>
                          <a:cs typeface="Arial" pitchFamily="34" charset="0"/>
                        </a:rPr>
                        <a:t>Keep the conversation casual, normalise talking about the screening process.</a:t>
                      </a:r>
                    </a:p>
                    <a:p>
                      <a:pPr marL="0" marR="0" lvl="0" indent="0" algn="l" defTabSz="914400" rtl="0" eaLnBrk="1" fontAlgn="auto" latinLnBrk="0" hangingPunct="1">
                        <a:lnSpc>
                          <a:spcPct val="114000"/>
                        </a:lnSpc>
                        <a:spcBef>
                          <a:spcPts val="300"/>
                        </a:spcBef>
                        <a:spcAft>
                          <a:spcPts val="0"/>
                        </a:spcAft>
                        <a:buClrTx/>
                        <a:buSzTx/>
                        <a:buFontTx/>
                        <a:buNone/>
                        <a:tabLst/>
                        <a:defRPr/>
                      </a:pPr>
                      <a:r>
                        <a:rPr lang="en-GB" sz="1400" i="0" dirty="0">
                          <a:solidFill>
                            <a:schemeClr val="accent1"/>
                          </a:solidFill>
                          <a:latin typeface="Arial" panose="020B0604020202020204" pitchFamily="34" charset="0"/>
                          <a:cs typeface="Arial" panose="020B0604020202020204" pitchFamily="34" charset="0"/>
                        </a:rPr>
                        <a:t>“Have you had any recent changes to your poo?”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3508369"/>
                  </a:ext>
                </a:extLst>
              </a:tr>
              <a:tr h="370840">
                <a:tc>
                  <a:txBody>
                    <a:bodyPr/>
                    <a:lstStyle/>
                    <a:p>
                      <a:r>
                        <a:rPr lang="en-GB" sz="1400" b="1" dirty="0">
                          <a:solidFill>
                            <a:schemeClr val="bg1"/>
                          </a:solidFill>
                          <a:latin typeface="Arial" pitchFamily="34" charset="0"/>
                          <a:cs typeface="Arial" pitchFamily="34" charset="0"/>
                        </a:rPr>
                        <a:t>Address concerns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defTabSz="914400">
                        <a:lnSpc>
                          <a:spcPct val="114000"/>
                        </a:lnSpc>
                        <a:spcBef>
                          <a:spcPts val="300"/>
                        </a:spcBef>
                        <a:spcAft>
                          <a:spcPts val="300"/>
                        </a:spcAft>
                        <a:defRPr/>
                      </a:pPr>
                      <a:r>
                        <a:rPr lang="en-GB" sz="1400" dirty="0">
                          <a:solidFill>
                            <a:prstClr val="black"/>
                          </a:solidFill>
                          <a:latin typeface="Arial" pitchFamily="34" charset="0"/>
                          <a:cs typeface="Arial" pitchFamily="34" charset="0"/>
                        </a:rPr>
                        <a:t>Provide clear information about the test, how to do it and why it’s important.</a:t>
                      </a:r>
                    </a:p>
                    <a:p>
                      <a:pPr defTabSz="914400">
                        <a:lnSpc>
                          <a:spcPct val="114000"/>
                        </a:lnSpc>
                        <a:spcBef>
                          <a:spcPts val="300"/>
                        </a:spcBef>
                        <a:spcAft>
                          <a:spcPts val="300"/>
                        </a:spcAft>
                        <a:defRPr/>
                      </a:pPr>
                      <a:r>
                        <a:rPr lang="en-GB" sz="1400" i="0" dirty="0">
                          <a:solidFill>
                            <a:schemeClr val="accent1"/>
                          </a:solidFill>
                          <a:latin typeface="Arial" pitchFamily="34" charset="0"/>
                          <a:cs typeface="Arial" pitchFamily="34" charset="0"/>
                        </a:rPr>
                        <a:t>“The test is simple to do and you can complete it at home. There are lots of resources available to support you through the process, and it really helps catch problems early.”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6332600"/>
                  </a:ext>
                </a:extLst>
              </a:tr>
              <a:tr h="370840">
                <a:tc>
                  <a:txBody>
                    <a:bodyPr/>
                    <a:lstStyle/>
                    <a:p>
                      <a:r>
                        <a:rPr lang="en-GB" sz="1400" b="1" dirty="0">
                          <a:solidFill>
                            <a:schemeClr val="bg1"/>
                          </a:solidFill>
                          <a:latin typeface="Arial" pitchFamily="34" charset="0"/>
                          <a:cs typeface="Arial" pitchFamily="34" charset="0"/>
                        </a:rPr>
                        <a:t>Address barriers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defTabSz="914400">
                        <a:lnSpc>
                          <a:spcPct val="114000"/>
                        </a:lnSpc>
                        <a:spcBef>
                          <a:spcPts val="300"/>
                        </a:spcBef>
                        <a:spcAft>
                          <a:spcPts val="300"/>
                        </a:spcAft>
                        <a:defRPr/>
                      </a:pPr>
                      <a:r>
                        <a:rPr lang="en-GB" sz="1400" dirty="0">
                          <a:solidFill>
                            <a:prstClr val="black"/>
                          </a:solidFill>
                          <a:latin typeface="Arial" pitchFamily="34" charset="0"/>
                          <a:cs typeface="Arial" pitchFamily="34" charset="0"/>
                        </a:rPr>
                        <a:t>Barriers such as fear, embarrassment and concerns about hygiene should be considered. Offer practical support, such as information on how to use the kit.</a:t>
                      </a:r>
                      <a:endParaRPr kumimoji="0" lang="en-GB" sz="1400" b="0" i="1" u="none" strike="noStrike" kern="1200" cap="none" spc="0" normalizeH="0" baseline="0" dirty="0">
                        <a:ln>
                          <a:noFill/>
                        </a:ln>
                        <a:solidFill>
                          <a:prstClr val="black"/>
                        </a:solidFill>
                        <a:effectLst/>
                        <a:uLnTx/>
                        <a:uFillTx/>
                        <a:latin typeface="Arial" pitchFamily="34" charset="0"/>
                        <a:ea typeface="+mn-ea"/>
                        <a:cs typeface="Arial" pitchFamily="34" charset="0"/>
                      </a:endParaRPr>
                    </a:p>
                    <a:p>
                      <a:pPr defTabSz="914400">
                        <a:lnSpc>
                          <a:spcPct val="114000"/>
                        </a:lnSpc>
                        <a:spcBef>
                          <a:spcPts val="300"/>
                        </a:spcBef>
                        <a:spcAft>
                          <a:spcPts val="300"/>
                        </a:spcAft>
                        <a:defRPr/>
                      </a:pPr>
                      <a:r>
                        <a:rPr kumimoji="0" lang="en-GB" sz="14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rPr>
                        <a:t>“If you want, I can help you request a test kit or explain how to complete</a:t>
                      </a:r>
                      <a:r>
                        <a:rPr kumimoji="0" lang="en-GB" sz="1400" b="0" i="0" u="none" strike="noStrike" kern="1200" cap="none" spc="0" normalizeH="0" noProof="0" dirty="0">
                          <a:ln>
                            <a:noFill/>
                          </a:ln>
                          <a:solidFill>
                            <a:schemeClr val="accent1"/>
                          </a:solidFill>
                          <a:effectLst/>
                          <a:uLnTx/>
                          <a:uFillTx/>
                          <a:latin typeface="Arial" pitchFamily="34" charset="0"/>
                          <a:ea typeface="+mn-ea"/>
                          <a:cs typeface="Arial" pitchFamily="34" charset="0"/>
                        </a:rPr>
                        <a:t> </a:t>
                      </a:r>
                      <a:r>
                        <a:rPr lang="en-GB" sz="1400" i="0" dirty="0">
                          <a:solidFill>
                            <a:schemeClr val="accent1"/>
                          </a:solidFill>
                          <a:latin typeface="Arial" pitchFamily="34" charset="0"/>
                          <a:cs typeface="Arial" pitchFamily="34" charset="0"/>
                        </a:rPr>
                        <a:t>it hygienically.</a:t>
                      </a:r>
                      <a:r>
                        <a:rPr kumimoji="0" lang="en-GB" sz="1400" b="0" i="0" u="none" strike="noStrike" kern="1200" cap="none" spc="0" normalizeH="0" baseline="0" noProof="0" dirty="0">
                          <a:ln>
                            <a:noFill/>
                          </a:ln>
                          <a:solidFill>
                            <a:schemeClr val="accent1"/>
                          </a:solidFill>
                          <a:effectLst/>
                          <a:uLnTx/>
                          <a:uFillTx/>
                          <a:latin typeface="Arial" pitchFamily="34" charset="0"/>
                          <a:ea typeface="+mn-ea"/>
                          <a:cs typeface="Arial"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0906897"/>
                  </a:ext>
                </a:extLst>
              </a:tr>
              <a:tr h="370840">
                <a:tc>
                  <a:txBody>
                    <a:bodyPr/>
                    <a:lstStyle/>
                    <a:p>
                      <a:r>
                        <a:rPr lang="en-GB" sz="1400" b="1" dirty="0">
                          <a:solidFill>
                            <a:schemeClr val="bg1"/>
                          </a:solidFill>
                          <a:latin typeface="Arial" pitchFamily="34" charset="0"/>
                          <a:cs typeface="Arial" pitchFamily="34" charset="0"/>
                        </a:rPr>
                        <a:t>Signpost and support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defTabSz="914400">
                        <a:lnSpc>
                          <a:spcPct val="114000"/>
                        </a:lnSpc>
                        <a:spcBef>
                          <a:spcPts val="300"/>
                        </a:spcBef>
                        <a:spcAft>
                          <a:spcPts val="300"/>
                        </a:spcAft>
                        <a:defRPr/>
                      </a:pPr>
                      <a:r>
                        <a:rPr lang="en-GB" sz="1400" dirty="0">
                          <a:solidFill>
                            <a:prstClr val="black"/>
                          </a:solidFill>
                          <a:latin typeface="Arial" pitchFamily="34" charset="0"/>
                          <a:cs typeface="Arial" pitchFamily="34" charset="0"/>
                        </a:rPr>
                        <a:t>Signpost patients to helplines and guidance. Eligible patients can request a test kit if they have not received one or if they have lost the kit they received. Bowel cancer screening helpline on 0800 707 6060, or consider the TVCA bowel screening videos.</a:t>
                      </a:r>
                    </a:p>
                    <a:p>
                      <a:pPr defTabSz="914400">
                        <a:lnSpc>
                          <a:spcPct val="114000"/>
                        </a:lnSpc>
                        <a:spcBef>
                          <a:spcPts val="300"/>
                        </a:spcBef>
                        <a:spcAft>
                          <a:spcPts val="300"/>
                        </a:spcAft>
                        <a:defRPr/>
                      </a:pPr>
                      <a:r>
                        <a:rPr lang="en-GB" sz="1400" b="0" i="0" dirty="0">
                          <a:solidFill>
                            <a:schemeClr val="accent1"/>
                          </a:solidFill>
                          <a:latin typeface="Arial" pitchFamily="34" charset="0"/>
                          <a:cs typeface="Arial" pitchFamily="34" charset="0"/>
                        </a:rPr>
                        <a:t>“Here’s some information you can look at, and I’m here to answer any questions whenever you’re ready.”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3881303"/>
                  </a:ext>
                </a:extLst>
              </a:tr>
            </a:tbl>
          </a:graphicData>
        </a:graphic>
      </p:graphicFrame>
    </p:spTree>
    <p:extLst>
      <p:ext uri="{BB962C8B-B14F-4D97-AF65-F5344CB8AC3E}">
        <p14:creationId xmlns:p14="http://schemas.microsoft.com/office/powerpoint/2010/main" val="387862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C578-FE54-A285-22C2-2CE88DE8AE0E}"/>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839E41E3-2C90-F645-66FF-E7B7AA1CE8D4}"/>
              </a:ext>
            </a:extLst>
          </p:cNvPr>
          <p:cNvSpPr txBox="1">
            <a:spLocks/>
          </p:cNvSpPr>
          <p:nvPr/>
        </p:nvSpPr>
        <p:spPr>
          <a:xfrm>
            <a:off x="180778" y="407449"/>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Practice level actions: Communication tools</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22A4C73C-0C26-A760-4A29-393F2F9D3F62}"/>
              </a:ext>
            </a:extLst>
          </p:cNvPr>
          <p:cNvSpPr>
            <a:spLocks noGrp="1"/>
          </p:cNvSpPr>
          <p:nvPr>
            <p:ph type="sldNum" sz="quarter" idx="12"/>
          </p:nvPr>
        </p:nvSpPr>
        <p:spPr/>
        <p:txBody>
          <a:bodyPr/>
          <a:lstStyle/>
          <a:p>
            <a:fld id="{30916248-1575-4D68-B685-83B6B91252A1}" type="slidenum">
              <a:rPr lang="en-GB" smtClean="0"/>
              <a:t>14</a:t>
            </a:fld>
            <a:endParaRPr lang="en-GB" dirty="0"/>
          </a:p>
        </p:txBody>
      </p:sp>
      <p:pic>
        <p:nvPicPr>
          <p:cNvPr id="9" name="Picture 8" descr="A blue and white logo">
            <a:extLst>
              <a:ext uri="{FF2B5EF4-FFF2-40B4-BE49-F238E27FC236}">
                <a16:creationId xmlns:a16="http://schemas.microsoft.com/office/drawing/2014/main" id="{FBB25BBE-461A-15A8-8E8C-A552993322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11" name="TextBox 10">
            <a:extLst>
              <a:ext uri="{FF2B5EF4-FFF2-40B4-BE49-F238E27FC236}">
                <a16:creationId xmlns:a16="http://schemas.microsoft.com/office/drawing/2014/main" id="{806421D5-AA53-F29C-51EF-89B1CF3DE775}"/>
              </a:ext>
            </a:extLst>
          </p:cNvPr>
          <p:cNvSpPr txBox="1"/>
          <p:nvPr/>
        </p:nvSpPr>
        <p:spPr>
          <a:xfrm>
            <a:off x="288757" y="1212818"/>
            <a:ext cx="11563459" cy="5662191"/>
          </a:xfrm>
          <a:prstGeom prst="rect">
            <a:avLst/>
          </a:prstGeom>
          <a:noFill/>
        </p:spPr>
        <p:txBody>
          <a:bodyPr wrap="square">
            <a:spAutoFit/>
          </a:bodyPr>
          <a:lstStyle/>
          <a:p>
            <a:pPr marR="0" lvl="0" algn="l" defTabSz="914400" rtl="0" eaLnBrk="1" fontAlgn="auto" latinLnBrk="0" hangingPunct="1">
              <a:lnSpc>
                <a:spcPct val="114000"/>
              </a:lnSpc>
              <a:spcBef>
                <a:spcPts val="300"/>
              </a:spcBef>
              <a:spcAft>
                <a:spcPts val="300"/>
              </a:spcAft>
              <a:buClrTx/>
              <a:buSzTx/>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AccuRx:</a:t>
            </a:r>
          </a:p>
          <a:p>
            <a:pPr lvl="0">
              <a:lnSpc>
                <a:spcPct val="110000"/>
              </a:lnSpc>
              <a:spcBef>
                <a:spcPts val="300"/>
              </a:spcBef>
              <a:spcAft>
                <a:spcPts val="300"/>
              </a:spcAft>
              <a:defRPr/>
            </a:pPr>
            <a:r>
              <a:rPr lang="en-GB" sz="1400" dirty="0">
                <a:latin typeface="Arial" panose="020B0604020202020204" pitchFamily="34" charset="0"/>
                <a:ea typeface="Calibri" panose="020F0502020204030204" pitchFamily="34" charset="0"/>
                <a:cs typeface="Arial" panose="020B0604020202020204" pitchFamily="34" charset="0"/>
                <a:hlinkClick r:id="rId3"/>
              </a:rPr>
              <a:t>AccuRx</a:t>
            </a:r>
            <a:r>
              <a:rPr lang="en-GB" sz="1400" dirty="0">
                <a:latin typeface="Arial" panose="020B0604020202020204" pitchFamily="34" charset="0"/>
                <a:ea typeface="Calibri" panose="020F0502020204030204" pitchFamily="34" charset="0"/>
                <a:cs typeface="Arial" panose="020B0604020202020204" pitchFamily="34" charset="0"/>
              </a:rPr>
              <a:t> is a communication platform for healthcare professionals and patients and is primarily used in GP practices and reduces the number of calls made to patients.</a:t>
            </a:r>
          </a:p>
          <a:p>
            <a:pPr lvl="0" indent="-171450">
              <a:lnSpc>
                <a:spcPct val="110000"/>
              </a:lnSpc>
              <a:spcBef>
                <a:spcPts val="300"/>
              </a:spcBef>
              <a:spcAft>
                <a:spcPts val="300"/>
              </a:spcAft>
              <a:buFont typeface="Arial" panose="020B0604020202020204" pitchFamily="34" charset="0"/>
              <a:buChar char="•"/>
              <a:defRPr/>
            </a:pPr>
            <a:r>
              <a:rPr lang="en-GB" sz="1400" dirty="0">
                <a:latin typeface="Arial" panose="020B0604020202020204" pitchFamily="34" charset="0"/>
                <a:ea typeface="Calibri" panose="020F0502020204030204" pitchFamily="34" charset="0"/>
                <a:cs typeface="Arial" panose="020B0604020202020204" pitchFamily="34" charset="0"/>
              </a:rPr>
              <a:t>Increase uptake on invites through SMS Text service</a:t>
            </a:r>
          </a:p>
          <a:p>
            <a:pPr lvl="0" indent="-171450">
              <a:lnSpc>
                <a:spcPct val="110000"/>
              </a:lnSpc>
              <a:spcBef>
                <a:spcPts val="300"/>
              </a:spcBef>
              <a:spcAft>
                <a:spcPts val="300"/>
              </a:spcAft>
              <a:buFont typeface="Arial" panose="020B0604020202020204" pitchFamily="34" charset="0"/>
              <a:buChar char="•"/>
              <a:defRPr/>
            </a:pPr>
            <a:r>
              <a:rPr lang="en-GB" sz="1400" dirty="0">
                <a:latin typeface="Arial" panose="020B0604020202020204" pitchFamily="34" charset="0"/>
                <a:ea typeface="Calibri" panose="020F0502020204030204" pitchFamily="34" charset="0"/>
                <a:cs typeface="Arial" panose="020B0604020202020204" pitchFamily="34" charset="0"/>
              </a:rPr>
              <a:t>Enables information to be sent directly to patients</a:t>
            </a:r>
          </a:p>
          <a:p>
            <a:pPr lvl="0" indent="-171450">
              <a:lnSpc>
                <a:spcPct val="110000"/>
              </a:lnSpc>
              <a:spcBef>
                <a:spcPts val="300"/>
              </a:spcBef>
              <a:spcAft>
                <a:spcPts val="300"/>
              </a:spcAft>
              <a:buFont typeface="Arial" panose="020B0604020202020204" pitchFamily="34" charset="0"/>
              <a:buChar char="•"/>
              <a:defRPr/>
            </a:pPr>
            <a:r>
              <a:rPr lang="en-GB" sz="1400" dirty="0">
                <a:latin typeface="Arial" panose="020B0604020202020204" pitchFamily="34" charset="0"/>
                <a:ea typeface="Calibri" panose="020F0502020204030204" pitchFamily="34" charset="0"/>
                <a:cs typeface="Arial" panose="020B0604020202020204" pitchFamily="34" charset="0"/>
              </a:rPr>
              <a:t>Messages can be saved and coded, and usage can be tracked. </a:t>
            </a:r>
          </a:p>
          <a:p>
            <a:pPr marR="0" lvl="0" algn="l" defTabSz="914400" rtl="0" eaLnBrk="1" fontAlgn="auto" latinLnBrk="0" hangingPunct="1">
              <a:lnSpc>
                <a:spcPct val="114000"/>
              </a:lnSpc>
              <a:spcBef>
                <a:spcPts val="300"/>
              </a:spcBef>
              <a:spcAft>
                <a:spcPts val="300"/>
              </a:spcAft>
              <a:buClrTx/>
              <a:buSzTx/>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ts val="1791"/>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Arial"/>
                <a:ea typeface="Arial"/>
                <a:cs typeface="Arial"/>
                <a:sym typeface="Arial"/>
              </a:rPr>
              <a:t>Text messaging, telephone calls and the NHS App:</a:t>
            </a:r>
          </a:p>
          <a:p>
            <a:pPr marL="285750" marR="0" lvl="0" indent="-285750" algn="l" defTabSz="457200" rtl="0" eaLnBrk="1" fontAlgn="auto" latinLnBrk="0" hangingPunct="1">
              <a:lnSpc>
                <a:spcPct val="11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Batch text messaging is available at practice level using SystmOne and EMIS (at a cost) and can be used to post/host a URL link. Free messaging is available via NHS App.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See </a:t>
            </a:r>
            <a:r>
              <a:rPr kumimoji="0" lang="en-GB" sz="1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gov.uk principles of screening text messages</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542925" marR="0" lvl="0" indent="0" algn="l" defTabSz="457200" rtl="0" eaLnBrk="1" fontAlgn="auto" latinLnBrk="0" hangingPunct="1">
              <a:lnSpc>
                <a:spcPct val="110000"/>
              </a:lnSpc>
              <a:spcBef>
                <a:spcPts val="300"/>
              </a:spcBef>
              <a:spcAft>
                <a:spcPts val="30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542925" marR="0" lvl="0" indent="0" algn="l" defTabSz="457200" rtl="0" eaLnBrk="1" fontAlgn="auto" latinLnBrk="0" hangingPunct="1">
              <a:lnSpc>
                <a:spcPct val="110000"/>
              </a:lnSpc>
              <a:spcBef>
                <a:spcPts val="300"/>
              </a:spcBef>
              <a:spcAft>
                <a:spcPts val="3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Example texts: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“You may have received an NHS bowel screening kit. Please complete and return it – it’s simple and could save your life. Questions? Call 0800 707 60 60. For more information visit: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5" tooltip="Original URL: http://www.nhs.uk/conditions/bowel-cancer-screening. Click or tap if you trust this link."/>
              </a:rPr>
              <a:t>www.nhs.uk/conditions/bowel-cancer-screening</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542925" marR="0" lvl="0" indent="0" algn="l" defTabSz="457200" rtl="0" eaLnBrk="1" fontAlgn="auto" latinLnBrk="0" hangingPunct="1">
              <a:lnSpc>
                <a:spcPct val="110000"/>
              </a:lnSpc>
              <a:spcBef>
                <a:spcPts val="300"/>
              </a:spcBef>
              <a:spcAft>
                <a:spcPts val="3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OR</a:t>
            </a:r>
          </a:p>
          <a:p>
            <a:pPr marL="542925" defTabSz="457200">
              <a:lnSpc>
                <a:spcPct val="110000"/>
              </a:lnSpc>
              <a:spcBef>
                <a:spcPts val="300"/>
              </a:spcBef>
              <a:spcAft>
                <a:spcPts val="300"/>
              </a:spcAft>
              <a:defRPr/>
            </a:pPr>
            <a:r>
              <a:rPr lang="en-GB" sz="1400" dirty="0">
                <a:solidFill>
                  <a:prstClr val="black"/>
                </a:solidFill>
                <a:latin typeface="Arial" panose="020B0604020202020204" pitchFamily="34" charset="0"/>
                <a:ea typeface="Calibri" panose="020F0502020204030204" pitchFamily="34" charset="0"/>
                <a:cs typeface="Arial" panose="020B0604020202020204" pitchFamily="34" charset="0"/>
              </a:rPr>
              <a:t>“You may have received a kit for bowel cancer screening. For more information watch this Thames Valley Cancer Alliance video about bowel cancer screening </a:t>
            </a:r>
            <a:r>
              <a:rPr lang="en-GB" sz="1400" dirty="0">
                <a:hlinkClick r:id="rId6"/>
              </a:rPr>
              <a:t>bowel screening video</a:t>
            </a:r>
            <a:r>
              <a:rPr lang="en-GB" sz="14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0" marR="0" lvl="0" indent="0" algn="l" defTabSz="457200" rtl="0" eaLnBrk="1" fontAlgn="auto" latinLnBrk="0" hangingPunct="1">
              <a:lnSpc>
                <a:spcPct val="110000"/>
              </a:lnSpc>
              <a:spcBef>
                <a:spcPts val="300"/>
              </a:spcBef>
              <a:spcAft>
                <a:spcPts val="300"/>
              </a:spcAft>
              <a:buClrTx/>
              <a:buSzTx/>
              <a:buFontTx/>
              <a:buNone/>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10000"/>
              </a:lnSpc>
              <a:spcBef>
                <a:spcPts val="300"/>
              </a:spcBef>
              <a:spcAft>
                <a:spcPts val="3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Example call script: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“You’ve been sent an invitation for bowel screening. Just checking if you have any questions or need help with anything?”</a:t>
            </a:r>
          </a:p>
          <a:p>
            <a:pPr marR="0" lvl="0" algn="l" defTabSz="914400" rtl="0" eaLnBrk="1" fontAlgn="auto" latinLnBrk="0" hangingPunct="1">
              <a:lnSpc>
                <a:spcPct val="114000"/>
              </a:lnSpc>
              <a:spcBef>
                <a:spcPts val="300"/>
              </a:spcBef>
              <a:spcAft>
                <a:spcPts val="300"/>
              </a:spcAft>
              <a:buClrTx/>
              <a:buSzTx/>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12BB482B-EE5A-1B79-E505-9452E4F2408A}"/>
              </a:ext>
            </a:extLst>
          </p:cNvPr>
          <p:cNvPicPr>
            <a:picLocks noChangeAspect="1"/>
          </p:cNvPicPr>
          <p:nvPr/>
        </p:nvPicPr>
        <p:blipFill>
          <a:blip r:embed="rId7"/>
          <a:stretch>
            <a:fillRect/>
          </a:stretch>
        </p:blipFill>
        <p:spPr>
          <a:xfrm>
            <a:off x="288757" y="4415085"/>
            <a:ext cx="506012" cy="530398"/>
          </a:xfrm>
          <a:prstGeom prst="rect">
            <a:avLst/>
          </a:prstGeom>
        </p:spPr>
      </p:pic>
    </p:spTree>
    <p:extLst>
      <p:ext uri="{BB962C8B-B14F-4D97-AF65-F5344CB8AC3E}">
        <p14:creationId xmlns:p14="http://schemas.microsoft.com/office/powerpoint/2010/main" val="3788643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83F8A-794E-741C-CEF9-FFAF9DEEAFB5}"/>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AD29C06C-6B84-B89E-2A64-E553818848D7}"/>
              </a:ext>
            </a:extLst>
          </p:cNvPr>
          <p:cNvSpPr txBox="1">
            <a:spLocks/>
          </p:cNvSpPr>
          <p:nvPr/>
        </p:nvSpPr>
        <p:spPr>
          <a:xfrm>
            <a:off x="90389" y="404827"/>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Supporting priority groups: learning disabilities</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10307B6D-0162-2896-199B-C58E82B2A581}"/>
              </a:ext>
            </a:extLst>
          </p:cNvPr>
          <p:cNvSpPr>
            <a:spLocks noGrp="1"/>
          </p:cNvSpPr>
          <p:nvPr>
            <p:ph type="sldNum" sz="quarter" idx="12"/>
          </p:nvPr>
        </p:nvSpPr>
        <p:spPr/>
        <p:txBody>
          <a:bodyPr/>
          <a:lstStyle/>
          <a:p>
            <a:fld id="{30916248-1575-4D68-B685-83B6B91252A1}" type="slidenum">
              <a:rPr lang="en-GB" smtClean="0"/>
              <a:t>15</a:t>
            </a:fld>
            <a:endParaRPr lang="en-GB" dirty="0"/>
          </a:p>
        </p:txBody>
      </p:sp>
      <p:pic>
        <p:nvPicPr>
          <p:cNvPr id="9" name="Picture 8" descr="A blue and white logo">
            <a:extLst>
              <a:ext uri="{FF2B5EF4-FFF2-40B4-BE49-F238E27FC236}">
                <a16:creationId xmlns:a16="http://schemas.microsoft.com/office/drawing/2014/main" id="{876FDADA-6FC2-6B3D-32CA-F91B475947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11" name="TextBox 10">
            <a:extLst>
              <a:ext uri="{FF2B5EF4-FFF2-40B4-BE49-F238E27FC236}">
                <a16:creationId xmlns:a16="http://schemas.microsoft.com/office/drawing/2014/main" id="{17448A5A-85FE-C3D7-57A3-1210E48F2C87}"/>
              </a:ext>
            </a:extLst>
          </p:cNvPr>
          <p:cNvSpPr txBox="1"/>
          <p:nvPr/>
        </p:nvSpPr>
        <p:spPr>
          <a:xfrm>
            <a:off x="202131" y="1212818"/>
            <a:ext cx="11650086" cy="3065519"/>
          </a:xfrm>
          <a:prstGeom prst="rect">
            <a:avLst/>
          </a:prstGeom>
          <a:noFill/>
        </p:spPr>
        <p:txBody>
          <a:bodyPr wrap="square">
            <a:spAutoFit/>
          </a:bodyPr>
          <a:lstStyle/>
          <a:p>
            <a:pPr marL="285750" marR="0" lvl="0" indent="-285750" algn="l" defTabSz="457200" rtl="0" eaLnBrk="1" fontAlgn="auto" latinLnBrk="0" hangingPunct="1">
              <a:lnSpc>
                <a:spcPct val="11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Evidence shows that eligible people with a learning disability are less likely to complete their bowel cancer screening compared to those without, leaving them at risk of undetected bowel cancer. </a:t>
            </a:r>
          </a:p>
          <a:p>
            <a:pPr marL="285750" marR="0" lvl="0" indent="-285750" algn="l" defTabSz="457200" rtl="0" eaLnBrk="1" fontAlgn="auto" latinLnBrk="0" hangingPunct="1">
              <a:lnSpc>
                <a:spcPct val="11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Sutton Mencap in partnership with the NHS has produced a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3"/>
              </a:rPr>
              <a:t>video about bowel screening for people with learning disabilities</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285750" marR="0" lvl="0" indent="-285750" algn="l" defTabSz="457200" rtl="0" eaLnBrk="1" fontAlgn="auto" latinLnBrk="0" hangingPunct="1">
              <a:lnSpc>
                <a:spcPct val="11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NHS England have produced an </a:t>
            </a:r>
            <a:r>
              <a:rPr kumimoji="0" lang="en-GB" sz="1400" b="0" i="0" u="none" strike="noStrike" kern="1200" cap="none" spc="0" normalizeH="0" baseline="0" noProof="0" dirty="0">
                <a:ln>
                  <a:noFill/>
                </a:ln>
                <a:solidFill>
                  <a:srgbClr val="A7A8AA"/>
                </a:solidFill>
                <a:effectLst/>
                <a:uLnTx/>
                <a:uFillTx/>
                <a:latin typeface="Arial" panose="020B0604020202020204" pitchFamily="34" charset="0"/>
                <a:ea typeface="Calibri"/>
                <a:cs typeface="Arial" panose="020B0604020202020204" pitchFamily="34" charset="0"/>
                <a:hlinkClick r:id="rId4"/>
              </a:rPr>
              <a:t>easy read leaflet</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 and Beyond Words have produced a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hlinkClick r:id="rId5"/>
              </a:rPr>
              <a:t>picture leaflet</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a:cs typeface="Arial" panose="020B0604020202020204" pitchFamily="34" charset="0"/>
              </a:rPr>
              <a:t>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to support people with learning disabilities to access bowel screening.</a:t>
            </a:r>
          </a:p>
          <a:p>
            <a:pPr marL="285750" indent="-285750" defTabSz="457200">
              <a:lnSpc>
                <a:spcPct val="110000"/>
              </a:lnSpc>
              <a:spcBef>
                <a:spcPts val="300"/>
              </a:spcBef>
              <a:spcAft>
                <a:spcPts val="300"/>
              </a:spcAft>
              <a:buFont typeface="Arial" panose="020B0604020202020204" pitchFamily="34" charset="0"/>
              <a:buChar char="•"/>
              <a:defRPr/>
            </a:pPr>
            <a:r>
              <a:rPr lang="en-GB" sz="1400" dirty="0">
                <a:solidFill>
                  <a:prstClr val="black"/>
                </a:solidFill>
                <a:latin typeface="Arial" panose="020B0604020202020204" pitchFamily="34" charset="0"/>
                <a:cs typeface="Arial" panose="020B0604020202020204" pitchFamily="34" charset="0"/>
              </a:rPr>
              <a:t>Learning Disability bowel cancer screening videos with subtitles – with thanks to West Yorkshire and Harrogate Cancer Alliance: </a:t>
            </a:r>
            <a:r>
              <a:rPr lang="en-GB" sz="1400" dirty="0">
                <a:latin typeface="Arial" panose="020B0604020202020204" pitchFamily="34" charset="0"/>
                <a:ea typeface="Calibri" panose="020F0502020204030204" pitchFamily="34" charset="0"/>
                <a:cs typeface="Arial" panose="020B0604020202020204" pitchFamily="34" charset="0"/>
                <a:hlinkClick r:id="rId6"/>
              </a:rPr>
              <a:t>Polish</a:t>
            </a:r>
            <a:r>
              <a:rPr lang="en-GB" sz="1400" dirty="0">
                <a:latin typeface="Arial" panose="020B0604020202020204" pitchFamily="34" charset="0"/>
                <a:ea typeface="Calibri" panose="020F0502020204030204" pitchFamily="34" charset="0"/>
                <a:cs typeface="Arial" panose="020B0604020202020204" pitchFamily="34" charset="0"/>
              </a:rPr>
              <a:t>, </a:t>
            </a:r>
            <a:r>
              <a:rPr lang="en-GB" sz="1400" dirty="0">
                <a:latin typeface="Arial" panose="020B0604020202020204" pitchFamily="34" charset="0"/>
                <a:ea typeface="Calibri" panose="020F0502020204030204" pitchFamily="34" charset="0"/>
                <a:cs typeface="Arial" panose="020B0604020202020204" pitchFamily="34" charset="0"/>
                <a:hlinkClick r:id="rId7"/>
              </a:rPr>
              <a:t>Punjabi</a:t>
            </a:r>
            <a:r>
              <a:rPr lang="en-GB" sz="1400" dirty="0">
                <a:latin typeface="Arial" panose="020B0604020202020204" pitchFamily="34" charset="0"/>
                <a:ea typeface="Calibri" panose="020F0502020204030204" pitchFamily="34" charset="0"/>
                <a:cs typeface="Arial" panose="020B0604020202020204" pitchFamily="34" charset="0"/>
              </a:rPr>
              <a:t>, </a:t>
            </a:r>
            <a:r>
              <a:rPr lang="en-GB" sz="1400" dirty="0">
                <a:latin typeface="Arial" panose="020B0604020202020204" pitchFamily="34" charset="0"/>
                <a:ea typeface="Calibri" panose="020F0502020204030204" pitchFamily="34" charset="0"/>
                <a:cs typeface="Arial" panose="020B0604020202020204" pitchFamily="34" charset="0"/>
                <a:hlinkClick r:id="rId8"/>
              </a:rPr>
              <a:t>Urdu</a:t>
            </a:r>
            <a:r>
              <a:rPr lang="en-GB" sz="1400" dirty="0">
                <a:latin typeface="Arial" panose="020B0604020202020204" pitchFamily="34" charset="0"/>
                <a:ea typeface="Calibri" panose="020F0502020204030204" pitchFamily="34" charset="0"/>
                <a:cs typeface="Arial" panose="020B0604020202020204" pitchFamily="34" charset="0"/>
              </a:rPr>
              <a:t>, </a:t>
            </a:r>
            <a:r>
              <a:rPr lang="en-GB" sz="1400" dirty="0">
                <a:latin typeface="Arial" panose="020B0604020202020204" pitchFamily="34" charset="0"/>
                <a:ea typeface="Calibri" panose="020F0502020204030204" pitchFamily="34" charset="0"/>
                <a:cs typeface="Arial" panose="020B0604020202020204" pitchFamily="34" charset="0"/>
                <a:hlinkClick r:id="rId9"/>
              </a:rPr>
              <a:t>British Sign Language</a:t>
            </a:r>
            <a:r>
              <a:rPr lang="en-GB" sz="1400" dirty="0">
                <a:latin typeface="Arial" panose="020B0604020202020204" pitchFamily="34" charset="0"/>
                <a:ea typeface="Calibri" panose="020F0502020204030204" pitchFamily="34" charset="0"/>
                <a:cs typeface="Arial" panose="020B0604020202020204" pitchFamily="34" charset="0"/>
              </a:rPr>
              <a:t> </a:t>
            </a:r>
          </a:p>
          <a:p>
            <a:pPr marL="285750" indent="-285750" defTabSz="457200">
              <a:lnSpc>
                <a:spcPct val="110000"/>
              </a:lnSpc>
              <a:spcBef>
                <a:spcPts val="300"/>
              </a:spcBef>
              <a:spcAft>
                <a:spcPts val="300"/>
              </a:spcAft>
              <a:buFont typeface="Arial" panose="020B0604020202020204" pitchFamily="34" charset="0"/>
              <a:buChar char="•"/>
              <a:defRPr/>
            </a:pPr>
            <a:r>
              <a:rPr lang="en-GB" sz="1400" dirty="0">
                <a:effectLst/>
                <a:latin typeface="Arial" panose="020B0604020202020204" pitchFamily="34" charset="0"/>
                <a:ea typeface="Aptos" panose="020B0004020202020204" pitchFamily="34" charset="0"/>
              </a:rPr>
              <a:t>The South East London Cancer Alliance, has collaborated with the </a:t>
            </a:r>
            <a:r>
              <a:rPr lang="en-GB" sz="1400" u="sng" dirty="0">
                <a:solidFill>
                  <a:srgbClr val="0000FF"/>
                </a:solidFill>
                <a:effectLst/>
                <a:latin typeface="Arial" panose="020B0604020202020204" pitchFamily="34" charset="0"/>
                <a:ea typeface="Aptos" panose="020B0004020202020204" pitchFamily="34" charset="0"/>
                <a:hlinkClick r:id="rId10" tooltip="Original URL: https://bakedbeancompany.com/about/. Click or tap if you trust this link."/>
              </a:rPr>
              <a:t>Baked Bean Charity</a:t>
            </a:r>
            <a:r>
              <a:rPr lang="en-GB" sz="1400" dirty="0">
                <a:effectLst/>
                <a:latin typeface="Arial" panose="020B0604020202020204" pitchFamily="34" charset="0"/>
                <a:ea typeface="Aptos" panose="020B0004020202020204" pitchFamily="34" charset="0"/>
              </a:rPr>
              <a:t> and the Guys Cancer Academy, </a:t>
            </a:r>
            <a:r>
              <a:rPr lang="en-GB" sz="1400" u="sng" dirty="0">
                <a:solidFill>
                  <a:srgbClr val="0000FF"/>
                </a:solidFill>
                <a:effectLst/>
                <a:latin typeface="Arial" panose="020B0604020202020204" pitchFamily="34" charset="0"/>
                <a:ea typeface="Aptos" panose="020B0004020202020204" pitchFamily="34" charset="0"/>
                <a:hlinkClick r:id="rId11" tooltip="Original URL: https://bit.ly/selca-learningdisabilities. Click or tap if you trust this link."/>
              </a:rPr>
              <a:t>Learning disabilities and cancer educational module</a:t>
            </a:r>
            <a:r>
              <a:rPr lang="en-GB" sz="1400" dirty="0">
                <a:solidFill>
                  <a:srgbClr val="0000FF"/>
                </a:solidFill>
                <a:effectLst/>
                <a:latin typeface="Arial" panose="020B0604020202020204" pitchFamily="34" charset="0"/>
                <a:ea typeface="Aptos" panose="020B0004020202020204" pitchFamily="34" charset="0"/>
              </a:rPr>
              <a:t>.  </a:t>
            </a:r>
            <a:r>
              <a:rPr lang="en-GB" sz="1400" dirty="0">
                <a:effectLst/>
                <a:latin typeface="Arial" panose="020B0604020202020204" pitchFamily="34" charset="0"/>
                <a:ea typeface="Aptos" panose="020B0004020202020204" pitchFamily="34" charset="0"/>
              </a:rPr>
              <a:t>The training module is designed to help healthcare professionals better support people with learning disabilities in accessing cancer care and screening services</a:t>
            </a:r>
            <a:endParaRPr kumimoji="0" lang="en-GB" sz="1400" b="0" i="0" u="none" strike="noStrike" kern="1200" cap="none" spc="0" normalizeH="0" baseline="0" noProof="0" dirty="0">
              <a:ln>
                <a:noFill/>
              </a:ln>
              <a:solidFill>
                <a:srgbClr val="A7A8AA"/>
              </a:solidFill>
              <a:effectLst/>
              <a:uLnTx/>
              <a:uFillTx/>
              <a:latin typeface="Arial" panose="020B0604020202020204" pitchFamily="34" charset="0"/>
              <a:ea typeface="Calibri" panose="020F0502020204030204" pitchFamily="34" charset="0"/>
              <a:cs typeface="Arial" panose="020B0604020202020204" pitchFamily="34" charset="0"/>
            </a:endParaRPr>
          </a:p>
          <a:p>
            <a:pPr marR="0" lvl="0" algn="l" defTabSz="457200" rtl="0" eaLnBrk="1" fontAlgn="auto" latinLnBrk="0" hangingPunct="1">
              <a:lnSpc>
                <a:spcPct val="110000"/>
              </a:lnSpc>
              <a:spcBef>
                <a:spcPts val="300"/>
              </a:spcBef>
              <a:spcAft>
                <a:spcPts val="300"/>
              </a:spcAft>
              <a:buClrTx/>
              <a:buSzTx/>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92F08A2C-505F-1248-7781-6161EE3E44A4}"/>
              </a:ext>
            </a:extLst>
          </p:cNvPr>
          <p:cNvSpPr txBox="1"/>
          <p:nvPr/>
        </p:nvSpPr>
        <p:spPr>
          <a:xfrm>
            <a:off x="9624930" y="4794123"/>
            <a:ext cx="2024725" cy="523220"/>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Click on the image to access resource</a:t>
            </a:r>
          </a:p>
        </p:txBody>
      </p:sp>
      <p:pic>
        <p:nvPicPr>
          <p:cNvPr id="4" name="Picture 3">
            <a:hlinkClick r:id="rId3"/>
            <a:extLst>
              <a:ext uri="{FF2B5EF4-FFF2-40B4-BE49-F238E27FC236}">
                <a16:creationId xmlns:a16="http://schemas.microsoft.com/office/drawing/2014/main" id="{B65C04BE-01F1-E6D3-C416-0EC61357AD33}"/>
              </a:ext>
            </a:extLst>
          </p:cNvPr>
          <p:cNvPicPr>
            <a:picLocks noChangeAspect="1"/>
          </p:cNvPicPr>
          <p:nvPr/>
        </p:nvPicPr>
        <p:blipFill>
          <a:blip r:embed="rId12"/>
          <a:stretch>
            <a:fillRect/>
          </a:stretch>
        </p:blipFill>
        <p:spPr>
          <a:xfrm>
            <a:off x="5298803" y="4223911"/>
            <a:ext cx="4128474" cy="2403035"/>
          </a:xfrm>
          <a:prstGeom prst="rect">
            <a:avLst/>
          </a:prstGeom>
          <a:ln w="28575">
            <a:solidFill>
              <a:schemeClr val="accent1"/>
            </a:solidFill>
          </a:ln>
        </p:spPr>
      </p:pic>
      <p:pic>
        <p:nvPicPr>
          <p:cNvPr id="13" name="Picture 12">
            <a:hlinkClick r:id="rId13"/>
            <a:extLst>
              <a:ext uri="{FF2B5EF4-FFF2-40B4-BE49-F238E27FC236}">
                <a16:creationId xmlns:a16="http://schemas.microsoft.com/office/drawing/2014/main" id="{9BF36BD3-44F7-9530-5187-83B840A1208E}"/>
              </a:ext>
            </a:extLst>
          </p:cNvPr>
          <p:cNvPicPr>
            <a:picLocks noChangeAspect="1"/>
          </p:cNvPicPr>
          <p:nvPr/>
        </p:nvPicPr>
        <p:blipFill>
          <a:blip r:embed="rId14"/>
          <a:stretch>
            <a:fillRect/>
          </a:stretch>
        </p:blipFill>
        <p:spPr>
          <a:xfrm>
            <a:off x="3043623" y="4223911"/>
            <a:ext cx="1773719" cy="2497564"/>
          </a:xfrm>
          <a:prstGeom prst="rect">
            <a:avLst/>
          </a:prstGeom>
          <a:ln w="25400">
            <a:solidFill>
              <a:srgbClr val="156082"/>
            </a:solidFill>
          </a:ln>
        </p:spPr>
      </p:pic>
      <p:pic>
        <p:nvPicPr>
          <p:cNvPr id="14" name="Picture 13">
            <a:extLst>
              <a:ext uri="{FF2B5EF4-FFF2-40B4-BE49-F238E27FC236}">
                <a16:creationId xmlns:a16="http://schemas.microsoft.com/office/drawing/2014/main" id="{B4EE3542-6DE3-CF1E-6EEB-9F26E89E463F}"/>
              </a:ext>
            </a:extLst>
          </p:cNvPr>
          <p:cNvPicPr>
            <a:picLocks noChangeAspect="1"/>
          </p:cNvPicPr>
          <p:nvPr/>
        </p:nvPicPr>
        <p:blipFill>
          <a:blip r:embed="rId15"/>
          <a:stretch>
            <a:fillRect/>
          </a:stretch>
        </p:blipFill>
        <p:spPr>
          <a:xfrm>
            <a:off x="542345" y="4223911"/>
            <a:ext cx="2024726" cy="2497564"/>
          </a:xfrm>
          <a:prstGeom prst="rect">
            <a:avLst/>
          </a:prstGeom>
        </p:spPr>
      </p:pic>
    </p:spTree>
    <p:extLst>
      <p:ext uri="{BB962C8B-B14F-4D97-AF65-F5344CB8AC3E}">
        <p14:creationId xmlns:p14="http://schemas.microsoft.com/office/powerpoint/2010/main" val="3863957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97C30-AE6F-D860-7925-3B01E446127A}"/>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CC7D99D5-EC6B-65BA-2CBA-B3AE795B7413}"/>
              </a:ext>
            </a:extLst>
          </p:cNvPr>
          <p:cNvSpPr txBox="1">
            <a:spLocks/>
          </p:cNvSpPr>
          <p:nvPr/>
        </p:nvSpPr>
        <p:spPr>
          <a:xfrm>
            <a:off x="90389" y="215069"/>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Supporting priority groups: LGBTQ+ and </a:t>
            </a:r>
          </a:p>
          <a:p>
            <a:r>
              <a:rPr lang="en-US" sz="3600" dirty="0">
                <a:solidFill>
                  <a:srgbClr val="005EB8"/>
                </a:solidFill>
                <a:latin typeface="Arial"/>
                <a:cs typeface="Arial"/>
              </a:rPr>
              <a:t>non binary communities</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E050194D-8FFC-587B-4FB3-95970BE4092C}"/>
              </a:ext>
            </a:extLst>
          </p:cNvPr>
          <p:cNvSpPr>
            <a:spLocks noGrp="1"/>
          </p:cNvSpPr>
          <p:nvPr>
            <p:ph type="sldNum" sz="quarter" idx="12"/>
          </p:nvPr>
        </p:nvSpPr>
        <p:spPr/>
        <p:txBody>
          <a:bodyPr/>
          <a:lstStyle/>
          <a:p>
            <a:fld id="{30916248-1575-4D68-B685-83B6B91252A1}" type="slidenum">
              <a:rPr lang="en-GB" smtClean="0"/>
              <a:t>16</a:t>
            </a:fld>
            <a:endParaRPr lang="en-GB" dirty="0"/>
          </a:p>
        </p:txBody>
      </p:sp>
      <p:pic>
        <p:nvPicPr>
          <p:cNvPr id="9" name="Picture 8" descr="A blue and white logo">
            <a:extLst>
              <a:ext uri="{FF2B5EF4-FFF2-40B4-BE49-F238E27FC236}">
                <a16:creationId xmlns:a16="http://schemas.microsoft.com/office/drawing/2014/main" id="{70769AC0-0A51-94E9-12FF-7317A48F18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11" name="TextBox 10">
            <a:extLst>
              <a:ext uri="{FF2B5EF4-FFF2-40B4-BE49-F238E27FC236}">
                <a16:creationId xmlns:a16="http://schemas.microsoft.com/office/drawing/2014/main" id="{AB08FFC2-2A7B-53C8-9757-FF8B63331EF6}"/>
              </a:ext>
            </a:extLst>
          </p:cNvPr>
          <p:cNvSpPr txBox="1">
            <a:spLocks noGrp="1" noRot="1" noMove="1" noResize="1" noEditPoints="1" noAdjustHandles="1" noChangeArrowheads="1" noChangeShapeType="1"/>
          </p:cNvSpPr>
          <p:nvPr/>
        </p:nvSpPr>
        <p:spPr>
          <a:xfrm>
            <a:off x="2192592" y="1603098"/>
            <a:ext cx="9909019" cy="3758080"/>
          </a:xfrm>
          <a:prstGeom prst="rect">
            <a:avLst/>
          </a:prstGeom>
          <a:noFill/>
        </p:spPr>
        <p:txBody>
          <a:bodyPr wrap="square">
            <a:spAutoFit/>
          </a:bodyPr>
          <a:lstStyle/>
          <a:p>
            <a:pPr>
              <a:lnSpc>
                <a:spcPct val="114000"/>
              </a:lnSpc>
              <a:spcBef>
                <a:spcPts val="300"/>
              </a:spcBef>
              <a:spcAft>
                <a:spcPts val="300"/>
              </a:spcAft>
              <a:defRPr/>
            </a:pPr>
            <a:r>
              <a:rPr lang="en-GB" sz="1400" dirty="0">
                <a:solidFill>
                  <a:prstClr val="black"/>
                </a:solidFill>
                <a:latin typeface="Arial" panose="020B0604020202020204" pitchFamily="34" charset="0"/>
                <a:cs typeface="Arial" panose="020B0604020202020204" pitchFamily="34" charset="0"/>
              </a:rPr>
              <a:t>There are a number of resources available for the trans community to help understand more about cancer screening and whether they should be screened: </a:t>
            </a:r>
          </a:p>
          <a:p>
            <a:pPr marL="285750" indent="-285750">
              <a:lnSpc>
                <a:spcPct val="114000"/>
              </a:lnSpc>
              <a:spcBef>
                <a:spcPts val="300"/>
              </a:spcBef>
              <a:spcAft>
                <a:spcPts val="300"/>
              </a:spcAft>
              <a:buFont typeface="Arial" panose="020B0604020202020204" pitchFamily="34" charset="0"/>
              <a:buChar char="•"/>
              <a:defRPr/>
            </a:pPr>
            <a:r>
              <a:rPr lang="en-GB" sz="1400" dirty="0">
                <a:latin typeface="Arial" panose="020B0604020202020204" pitchFamily="34" charset="0"/>
                <a:cs typeface="Arial" panose="020B0604020202020204" pitchFamily="34" charset="0"/>
                <a:hlinkClick r:id="rId3"/>
              </a:rPr>
              <a:t>NHS population screening: Information for trans and non-binary people </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4572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Cancer Research UK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4"/>
              </a:rPr>
              <a:t>public information to include trans and non-binary</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indent="-285750">
              <a:lnSpc>
                <a:spcPct val="114000"/>
              </a:lnSpc>
              <a:spcBef>
                <a:spcPts val="300"/>
              </a:spcBef>
              <a:spcAft>
                <a:spcPts val="300"/>
              </a:spcAft>
              <a:buFont typeface="Arial" panose="020B0604020202020204" pitchFamily="34" charset="0"/>
              <a:buChar char="•"/>
              <a:defRPr/>
            </a:pPr>
            <a:r>
              <a:rPr lang="en-GB" sz="1400" dirty="0">
                <a:solidFill>
                  <a:prstClr val="black"/>
                </a:solidFill>
                <a:latin typeface="Arial" panose="020B0604020202020204" pitchFamily="34" charset="0"/>
                <a:cs typeface="Arial" panose="020B0604020202020204" pitchFamily="34" charset="0"/>
              </a:rPr>
              <a:t>OUTpatients, the UKs leading LGBTQ+ charity </a:t>
            </a:r>
            <a:r>
              <a:rPr lang="en-GB" sz="1400" dirty="0">
                <a:solidFill>
                  <a:prstClr val="black"/>
                </a:solidFill>
                <a:latin typeface="Arial" panose="020B0604020202020204" pitchFamily="34" charset="0"/>
                <a:cs typeface="Arial" panose="020B0604020202020204" pitchFamily="34" charset="0"/>
                <a:hlinkClick r:id="rId5"/>
              </a:rPr>
              <a:t>Cancer risk and screening </a:t>
            </a:r>
            <a:endParaRPr lang="en-GB" sz="1400" dirty="0">
              <a:solidFill>
                <a:prstClr val="black"/>
              </a:solidFill>
              <a:latin typeface="Arial" panose="020B0604020202020204" pitchFamily="34" charset="0"/>
              <a:cs typeface="Arial" panose="020B0604020202020204" pitchFamily="34" charset="0"/>
            </a:endParaRPr>
          </a:p>
          <a:p>
            <a:pPr>
              <a:lnSpc>
                <a:spcPct val="114000"/>
              </a:lnSpc>
              <a:spcBef>
                <a:spcPts val="300"/>
              </a:spcBef>
              <a:spcAft>
                <a:spcPts val="300"/>
              </a:spcAft>
              <a:defRPr/>
            </a:pPr>
            <a:endParaRPr lang="en-GB" sz="1400" b="1" dirty="0">
              <a:solidFill>
                <a:prstClr val="black"/>
              </a:solidFill>
              <a:latin typeface="Arial" panose="020B0604020202020204" pitchFamily="34" charset="0"/>
              <a:cs typeface="Arial" panose="020B0604020202020204" pitchFamily="34" charset="0"/>
            </a:endParaRPr>
          </a:p>
          <a:p>
            <a:pPr>
              <a:lnSpc>
                <a:spcPct val="114000"/>
              </a:lnSpc>
              <a:spcBef>
                <a:spcPts val="300"/>
              </a:spcBef>
              <a:spcAft>
                <a:spcPts val="300"/>
              </a:spcAft>
              <a:defRPr/>
            </a:pPr>
            <a:endParaRPr lang="en-GB" sz="1400" b="1" dirty="0">
              <a:solidFill>
                <a:prstClr val="black"/>
              </a:solidFill>
              <a:latin typeface="Arial" panose="020B0604020202020204" pitchFamily="34" charset="0"/>
              <a:cs typeface="Arial" panose="020B0604020202020204" pitchFamily="34" charset="0"/>
            </a:endParaRPr>
          </a:p>
          <a:p>
            <a:pPr>
              <a:lnSpc>
                <a:spcPct val="114000"/>
              </a:lnSpc>
              <a:spcBef>
                <a:spcPts val="300"/>
              </a:spcBef>
              <a:spcAft>
                <a:spcPts val="300"/>
              </a:spcAft>
              <a:defRPr/>
            </a:pPr>
            <a:endParaRPr lang="en-GB" sz="1400" b="1" dirty="0">
              <a:solidFill>
                <a:prstClr val="black"/>
              </a:solidFill>
              <a:latin typeface="Arial" panose="020B0604020202020204" pitchFamily="34" charset="0"/>
              <a:cs typeface="Arial" panose="020B0604020202020204" pitchFamily="34" charset="0"/>
            </a:endParaRPr>
          </a:p>
          <a:p>
            <a:pPr>
              <a:lnSpc>
                <a:spcPct val="114000"/>
              </a:lnSpc>
              <a:spcBef>
                <a:spcPts val="300"/>
              </a:spcBef>
              <a:spcAft>
                <a:spcPts val="300"/>
              </a:spcAft>
              <a:defRPr/>
            </a:pPr>
            <a:endParaRPr lang="en-GB" sz="1400" b="1" dirty="0">
              <a:solidFill>
                <a:prstClr val="black"/>
              </a:solidFill>
              <a:latin typeface="Arial" panose="020B0604020202020204" pitchFamily="34" charset="0"/>
              <a:cs typeface="Arial" panose="020B0604020202020204" pitchFamily="34" charset="0"/>
            </a:endParaRPr>
          </a:p>
          <a:p>
            <a:pPr>
              <a:lnSpc>
                <a:spcPct val="114000"/>
              </a:lnSpc>
              <a:spcBef>
                <a:spcPts val="300"/>
              </a:spcBef>
              <a:spcAft>
                <a:spcPts val="300"/>
              </a:spcAf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14000"/>
              </a:lnSpc>
              <a:spcBef>
                <a:spcPts val="300"/>
              </a:spcBef>
              <a:spcAft>
                <a:spcPts val="300"/>
              </a:spcAft>
              <a:buClrTx/>
              <a:buSzTx/>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14000"/>
              </a:lnSpc>
              <a:spcBef>
                <a:spcPts val="300"/>
              </a:spcBef>
              <a:spcAft>
                <a:spcPts val="300"/>
              </a:spcAft>
              <a:buClrTx/>
              <a:buSzTx/>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94EABBFD-78BA-5933-DBD8-4998680A9548}"/>
              </a:ext>
            </a:extLst>
          </p:cNvPr>
          <p:cNvPicPr>
            <a:picLocks noChangeAspect="1"/>
          </p:cNvPicPr>
          <p:nvPr/>
        </p:nvPicPr>
        <p:blipFill>
          <a:blip r:embed="rId6"/>
          <a:stretch>
            <a:fillRect/>
          </a:stretch>
        </p:blipFill>
        <p:spPr>
          <a:xfrm>
            <a:off x="214791" y="1603098"/>
            <a:ext cx="1848306" cy="1825902"/>
          </a:xfrm>
          <a:prstGeom prst="rect">
            <a:avLst/>
          </a:prstGeom>
        </p:spPr>
      </p:pic>
      <p:pic>
        <p:nvPicPr>
          <p:cNvPr id="4" name="Picture 3">
            <a:hlinkClick r:id="rId7"/>
            <a:extLst>
              <a:ext uri="{FF2B5EF4-FFF2-40B4-BE49-F238E27FC236}">
                <a16:creationId xmlns:a16="http://schemas.microsoft.com/office/drawing/2014/main" id="{32BE0CFC-1FF5-EECF-7B9C-169F65C5CDDE}"/>
              </a:ext>
            </a:extLst>
          </p:cNvPr>
          <p:cNvPicPr>
            <a:picLocks noChangeAspect="1"/>
          </p:cNvPicPr>
          <p:nvPr/>
        </p:nvPicPr>
        <p:blipFill>
          <a:blip r:embed="rId8"/>
          <a:stretch>
            <a:fillRect/>
          </a:stretch>
        </p:blipFill>
        <p:spPr>
          <a:xfrm>
            <a:off x="10113109" y="1884935"/>
            <a:ext cx="1643370" cy="2335161"/>
          </a:xfrm>
          <a:prstGeom prst="rect">
            <a:avLst/>
          </a:prstGeom>
        </p:spPr>
      </p:pic>
      <p:sp>
        <p:nvSpPr>
          <p:cNvPr id="6" name="TextBox 5">
            <a:extLst>
              <a:ext uri="{FF2B5EF4-FFF2-40B4-BE49-F238E27FC236}">
                <a16:creationId xmlns:a16="http://schemas.microsoft.com/office/drawing/2014/main" id="{01C3A0DF-34B5-B373-5ADF-2240CEC8E2F1}"/>
              </a:ext>
            </a:extLst>
          </p:cNvPr>
          <p:cNvSpPr txBox="1"/>
          <p:nvPr/>
        </p:nvSpPr>
        <p:spPr>
          <a:xfrm>
            <a:off x="218038" y="3820160"/>
            <a:ext cx="11135762" cy="1208023"/>
          </a:xfrm>
          <a:prstGeom prst="rect">
            <a:avLst/>
          </a:prstGeom>
          <a:noFill/>
        </p:spPr>
        <p:txBody>
          <a:bodyPr wrap="square" rtlCol="0">
            <a:spAutoFit/>
          </a:bodyPr>
          <a:lstStyle/>
          <a:p>
            <a:pPr marL="0" marR="0" lvl="0" indent="0" algn="l" defTabSz="914400" rtl="0" eaLnBrk="1" fontAlgn="auto" latinLnBrk="0" hangingPunct="1">
              <a:lnSpc>
                <a:spcPct val="114000"/>
              </a:lnSpc>
              <a:spcBef>
                <a:spcPts val="300"/>
              </a:spcBef>
              <a:spcAft>
                <a:spcPts val="3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can also access training and resources:</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Gateway C cancer keys -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9"/>
              </a:rPr>
              <a:t>Barriers to early cancer diagnosis in the trans community</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Ardens have templates and resources to support at practice level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10"/>
              </a:rPr>
              <a:t>Ardens LGBTQ, Non-Binary and Gender Dysphoria resources – screening</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66607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5728F-015A-8D78-0AB1-1DD5088932A1}"/>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13E46E96-70BA-9139-96EF-39C48DE812B4}"/>
              </a:ext>
            </a:extLst>
          </p:cNvPr>
          <p:cNvSpPr txBox="1">
            <a:spLocks/>
          </p:cNvSpPr>
          <p:nvPr/>
        </p:nvSpPr>
        <p:spPr>
          <a:xfrm>
            <a:off x="90389" y="215069"/>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Supporting priority groups: language </a:t>
            </a:r>
          </a:p>
          <a:p>
            <a:r>
              <a:rPr lang="en-US" sz="3600" dirty="0">
                <a:solidFill>
                  <a:srgbClr val="005EB8"/>
                </a:solidFill>
                <a:latin typeface="Arial"/>
                <a:cs typeface="Arial"/>
              </a:rPr>
              <a:t>and accessibility (1)</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894D5BEF-04BC-AD0A-B586-1361CAFF285A}"/>
              </a:ext>
            </a:extLst>
          </p:cNvPr>
          <p:cNvSpPr>
            <a:spLocks noGrp="1"/>
          </p:cNvSpPr>
          <p:nvPr>
            <p:ph type="sldNum" sz="quarter" idx="12"/>
          </p:nvPr>
        </p:nvSpPr>
        <p:spPr/>
        <p:txBody>
          <a:bodyPr/>
          <a:lstStyle/>
          <a:p>
            <a:fld id="{30916248-1575-4D68-B685-83B6B91252A1}" type="slidenum">
              <a:rPr lang="en-GB" smtClean="0"/>
              <a:t>17</a:t>
            </a:fld>
            <a:endParaRPr lang="en-GB" dirty="0"/>
          </a:p>
        </p:txBody>
      </p:sp>
      <p:pic>
        <p:nvPicPr>
          <p:cNvPr id="9" name="Picture 8" descr="A blue and white logo">
            <a:extLst>
              <a:ext uri="{FF2B5EF4-FFF2-40B4-BE49-F238E27FC236}">
                <a16:creationId xmlns:a16="http://schemas.microsoft.com/office/drawing/2014/main" id="{A73C763B-5D77-26A7-005F-BC755F8B0D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11" name="TextBox 10">
            <a:extLst>
              <a:ext uri="{FF2B5EF4-FFF2-40B4-BE49-F238E27FC236}">
                <a16:creationId xmlns:a16="http://schemas.microsoft.com/office/drawing/2014/main" id="{7E250048-6435-127D-BE63-8BDFEFCF7350}"/>
              </a:ext>
            </a:extLst>
          </p:cNvPr>
          <p:cNvSpPr txBox="1"/>
          <p:nvPr/>
        </p:nvSpPr>
        <p:spPr>
          <a:xfrm>
            <a:off x="90389" y="1574957"/>
            <a:ext cx="11761828" cy="2982420"/>
          </a:xfrm>
          <a:prstGeom prst="rect">
            <a:avLst/>
          </a:prstGeom>
          <a:noFill/>
        </p:spPr>
        <p:txBody>
          <a:bodyPr wrap="square">
            <a:spAutoFit/>
          </a:bodyPr>
          <a:lstStyle/>
          <a:p>
            <a:pPr marL="285750" marR="0" lvl="0" indent="-285750" algn="l" defTabSz="457200" rtl="0" eaLnBrk="1" fontAlgn="auto" latinLnBrk="0" hangingPunct="1">
              <a:lnSpc>
                <a:spcPct val="11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hlinkClick r:id="rId3"/>
              </a:rPr>
              <a:t>Using your Bowel Cancer Screening Kit</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is a range of NHS subtitled videos available on Vimeo. The short animation explains how to use your bowel cancer screening kit. Subtitles are available in English, as well as Arabic, Bengali, Chinese (simplified and traditional), Farsi, Gujarati, Polish, Portuguese, Punjabi and Urdu. A British Sign Language version is also available.</a:t>
            </a:r>
          </a:p>
          <a:p>
            <a:pPr marL="285750" marR="0" lvl="0" indent="-285750" algn="l" defTabSz="457200" rtl="0" eaLnBrk="1" fontAlgn="auto" latinLnBrk="0" hangingPunct="1">
              <a:lnSpc>
                <a:spcPct val="110000"/>
              </a:lnSpc>
              <a:spcBef>
                <a:spcPts val="300"/>
              </a:spcBef>
              <a:spcAft>
                <a:spcPts val="300"/>
              </a:spcAft>
              <a:buClrTx/>
              <a:buSzTx/>
              <a:buFont typeface="Arial" panose="020B0604020202020204" pitchFamily="34" charset="0"/>
              <a:buChar char="•"/>
              <a:tabLst/>
              <a:defRPr/>
            </a:pPr>
            <a:r>
              <a:rPr lang="en-GB" sz="1400" dirty="0">
                <a:solidFill>
                  <a:prstClr val="black"/>
                </a:solidFill>
                <a:latin typeface="Arial" panose="020B0604020202020204" pitchFamily="34" charset="0"/>
                <a:ea typeface="Calibri" panose="020F0502020204030204" pitchFamily="34" charset="0"/>
                <a:cs typeface="Arial" panose="020B0604020202020204" pitchFamily="34" charset="0"/>
              </a:rPr>
              <a:t>The NHS England bowel cancer screening letter is available in 30 languages.  Click </a:t>
            </a:r>
            <a:r>
              <a:rPr lang="en-GB" sz="1400" dirty="0">
                <a:solidFill>
                  <a:prstClr val="black"/>
                </a:solidFill>
                <a:latin typeface="Arial" panose="020B0604020202020204" pitchFamily="34" charset="0"/>
                <a:ea typeface="Calibri" panose="020F0502020204030204" pitchFamily="34" charset="0"/>
                <a:cs typeface="Arial" panose="020B0604020202020204" pitchFamily="34" charset="0"/>
                <a:hlinkClick r:id="rId4"/>
              </a:rPr>
              <a:t>here</a:t>
            </a:r>
            <a:r>
              <a:rPr lang="en-GB" sz="1400" dirty="0">
                <a:solidFill>
                  <a:prstClr val="black"/>
                </a:solidFill>
                <a:latin typeface="Arial" panose="020B0604020202020204" pitchFamily="34" charset="0"/>
                <a:ea typeface="Calibri" panose="020F0502020204030204" pitchFamily="34" charset="0"/>
                <a:cs typeface="Arial" panose="020B0604020202020204" pitchFamily="34" charset="0"/>
              </a:rPr>
              <a:t> to access</a:t>
            </a:r>
          </a:p>
          <a:p>
            <a:pPr marL="285750" marR="0" lvl="0" indent="-285750" algn="l" defTabSz="457200" rtl="0" eaLnBrk="1" fontAlgn="auto" latinLnBrk="0" hangingPunct="1">
              <a:lnSpc>
                <a:spcPct val="110000"/>
              </a:lnSpc>
              <a:spcBef>
                <a:spcPts val="300"/>
              </a:spcBef>
              <a:spcAft>
                <a:spcPts val="300"/>
              </a:spcAft>
              <a:buClrTx/>
              <a:buSzTx/>
              <a:buFont typeface="Arial" panose="020B0604020202020204" pitchFamily="34" charset="0"/>
              <a:buChar char="•"/>
              <a:tabLst/>
              <a:defRPr/>
            </a:pPr>
            <a:r>
              <a:rPr lang="en-GB" sz="1400" dirty="0">
                <a:solidFill>
                  <a:prstClr val="black"/>
                </a:solidFill>
                <a:latin typeface="Arial" panose="020B0604020202020204" pitchFamily="34" charset="0"/>
                <a:ea typeface="Calibri" panose="020F0502020204030204" pitchFamily="34" charset="0"/>
                <a:cs typeface="Arial" panose="020B0604020202020204" pitchFamily="34" charset="0"/>
              </a:rPr>
              <a:t>An NHS </a:t>
            </a:r>
            <a:r>
              <a:rPr lang="en-GB" sz="1400" dirty="0">
                <a:solidFill>
                  <a:prstClr val="black"/>
                </a:solidFill>
                <a:latin typeface="Arial" panose="020B0604020202020204" pitchFamily="34" charset="0"/>
                <a:ea typeface="Calibri" panose="020F0502020204030204" pitchFamily="34" charset="0"/>
                <a:cs typeface="Arial" panose="020B0604020202020204" pitchFamily="34" charset="0"/>
                <a:hlinkClick r:id="rId5"/>
              </a:rPr>
              <a:t>audio podcast </a:t>
            </a:r>
            <a:r>
              <a:rPr lang="en-GB" sz="1400" dirty="0">
                <a:solidFill>
                  <a:prstClr val="black"/>
                </a:solidFill>
                <a:latin typeface="Arial" panose="020B0604020202020204" pitchFamily="34" charset="0"/>
                <a:ea typeface="Calibri" panose="020F0502020204030204" pitchFamily="34" charset="0"/>
                <a:cs typeface="Arial" panose="020B0604020202020204" pitchFamily="34" charset="0"/>
              </a:rPr>
              <a:t>is also available for people with low literacy or visual impairment.</a:t>
            </a:r>
            <a:endParaRPr lang="en-GB" sz="1400" dirty="0">
              <a:solidFill>
                <a:srgbClr val="0B0C0C"/>
              </a:solidFill>
              <a:latin typeface="Arial" panose="020B0604020202020204" pitchFamily="34" charset="0"/>
              <a:cs typeface="Arial" panose="020B0604020202020204" pitchFamily="34" charset="0"/>
            </a:endParaRPr>
          </a:p>
          <a:p>
            <a:pPr marR="0" lvl="0" algn="l" defTabSz="457200" rtl="0" eaLnBrk="1" fontAlgn="auto" latinLnBrk="0" hangingPunct="1">
              <a:lnSpc>
                <a:spcPct val="110000"/>
              </a:lnSpc>
              <a:spcBef>
                <a:spcPts val="300"/>
              </a:spcBef>
              <a:spcAft>
                <a:spcPts val="300"/>
              </a:spcAft>
              <a:buClrTx/>
              <a:buSzTx/>
              <a:tabLst/>
              <a:defRPr/>
            </a:pPr>
            <a:endParaRPr kumimoji="0" lang="en-GB" sz="1400" b="1"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endParaRPr>
          </a:p>
          <a:p>
            <a:pPr marR="0" lvl="0" algn="l" defTabSz="457200" rtl="0" eaLnBrk="1" fontAlgn="auto" latinLnBrk="0" hangingPunct="1">
              <a:lnSpc>
                <a:spcPct val="110000"/>
              </a:lnSpc>
              <a:spcBef>
                <a:spcPts val="300"/>
              </a:spcBef>
              <a:spcAft>
                <a:spcPts val="300"/>
              </a:spcAft>
              <a:buClrTx/>
              <a:buSzTx/>
              <a:tabLst/>
              <a:defRPr/>
            </a:pPr>
            <a:endParaRPr lang="en-GB" sz="1400" b="1" dirty="0">
              <a:solidFill>
                <a:srgbClr val="0B0C0C"/>
              </a:solidFill>
              <a:latin typeface="Arial" panose="020B0604020202020204" pitchFamily="34" charset="0"/>
              <a:cs typeface="Arial" panose="020B0604020202020204" pitchFamily="34" charset="0"/>
            </a:endParaRPr>
          </a:p>
          <a:p>
            <a:pPr marR="0" lvl="0" algn="l" defTabSz="457200" rtl="0" eaLnBrk="1" fontAlgn="auto" latinLnBrk="0" hangingPunct="1">
              <a:lnSpc>
                <a:spcPct val="110000"/>
              </a:lnSpc>
              <a:spcBef>
                <a:spcPts val="300"/>
              </a:spcBef>
              <a:spcAft>
                <a:spcPts val="300"/>
              </a:spcAft>
              <a:buClrTx/>
              <a:buSzTx/>
              <a:tabLst/>
              <a:defRPr/>
            </a:pPr>
            <a:endParaRPr kumimoji="0" lang="en-GB" sz="1400" b="1"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endParaRPr>
          </a:p>
          <a:p>
            <a:pPr marR="0" lvl="0" algn="l" defTabSz="457200" rtl="0" eaLnBrk="1" fontAlgn="auto" latinLnBrk="0" hangingPunct="1">
              <a:lnSpc>
                <a:spcPct val="110000"/>
              </a:lnSpc>
              <a:spcBef>
                <a:spcPts val="300"/>
              </a:spcBef>
              <a:spcAft>
                <a:spcPts val="300"/>
              </a:spcAft>
              <a:buClrTx/>
              <a:buSzTx/>
              <a:tabLst/>
              <a:defRPr/>
            </a:pPr>
            <a:r>
              <a:rPr kumimoji="0" lang="en-GB" sz="1400" b="1"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Traveller community:</a:t>
            </a:r>
          </a:p>
          <a:p>
            <a:pPr marR="0" lvl="0" algn="l" defTabSz="457200" rtl="0" eaLnBrk="1" fontAlgn="auto" latinLnBrk="0" hangingPunct="1">
              <a:lnSpc>
                <a:spcPct val="110000"/>
              </a:lnSpc>
              <a:spcBef>
                <a:spcPts val="300"/>
              </a:spcBef>
              <a:spcAft>
                <a:spcPts val="300"/>
              </a:spcAft>
              <a:buClrTx/>
              <a:buSzTx/>
              <a:tabLst/>
              <a:defRPr/>
            </a:pPr>
            <a:endPar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B8839510-B06D-77B4-C61E-1A69E16BE69A}"/>
              </a:ext>
            </a:extLst>
          </p:cNvPr>
          <p:cNvSpPr txBox="1"/>
          <p:nvPr/>
        </p:nvSpPr>
        <p:spPr>
          <a:xfrm>
            <a:off x="230864" y="4280077"/>
            <a:ext cx="6341952" cy="1579728"/>
          </a:xfrm>
          <a:prstGeom prst="rect">
            <a:avLst/>
          </a:prstGeom>
          <a:noFill/>
        </p:spPr>
        <p:txBody>
          <a:bodyPr wrap="square">
            <a:spAutoFit/>
          </a:bodyPr>
          <a:lstStyle/>
          <a:p>
            <a:pPr marL="285750" marR="0" lvl="0" indent="-285750" algn="l" defTabSz="457200" rtl="0" eaLnBrk="1" fontAlgn="auto" latinLnBrk="0" hangingPunct="1">
              <a:lnSpc>
                <a:spcPct val="11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The Friends, Families and Travellers organisation have worked with the Gypsie and Traveller community to develop a </a:t>
            </a: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hlinkClick r:id="rId6"/>
              </a:rPr>
              <a:t>guide to reducing the risk of cancer</a:t>
            </a: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a:t>
            </a:r>
          </a:p>
          <a:p>
            <a:pPr marL="285750" marR="0" lvl="0" indent="-285750" algn="l" defTabSz="457200" rtl="0" eaLnBrk="1" fontAlgn="auto" latinLnBrk="0" hangingPunct="1">
              <a:lnSpc>
                <a:spcPct val="11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You can also view Cancer Awareness videos by visiting the </a:t>
            </a: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hlinkClick r:id="rId7"/>
              </a:rPr>
              <a:t>Friends, Families and Travellers YouTube Channel</a:t>
            </a: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 including </a:t>
            </a: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hlinkClick r:id="rId8"/>
              </a:rPr>
              <a:t>a video about bowel cancer screening</a:t>
            </a:r>
            <a:r>
              <a:rPr kumimoji="0" lang="en-GB" sz="1400" b="0" i="0" u="none" strike="noStrike" kern="1200" cap="none" spc="0" normalizeH="0" baseline="0" noProof="0" dirty="0">
                <a:ln>
                  <a:noFill/>
                </a:ln>
                <a:solidFill>
                  <a:srgbClr val="0B0C0C"/>
                </a:solidFill>
                <a:effectLst/>
                <a:uLnTx/>
                <a:uFillTx/>
                <a:latin typeface="Arial" panose="020B0604020202020204" pitchFamily="34" charset="0"/>
                <a:ea typeface="+mn-ea"/>
                <a:cs typeface="Arial" panose="020B0604020202020204" pitchFamily="34" charset="0"/>
              </a:rPr>
              <a:t>. </a:t>
            </a:r>
          </a:p>
        </p:txBody>
      </p:sp>
      <p:pic>
        <p:nvPicPr>
          <p:cNvPr id="6" name="Picture 5">
            <a:hlinkClick r:id="rId9"/>
            <a:extLst>
              <a:ext uri="{FF2B5EF4-FFF2-40B4-BE49-F238E27FC236}">
                <a16:creationId xmlns:a16="http://schemas.microsoft.com/office/drawing/2014/main" id="{7B7521C0-EBBA-68C2-87D9-B5E49035CA4C}"/>
              </a:ext>
            </a:extLst>
          </p:cNvPr>
          <p:cNvPicPr>
            <a:picLocks noChangeAspect="1"/>
          </p:cNvPicPr>
          <p:nvPr/>
        </p:nvPicPr>
        <p:blipFill rotWithShape="1">
          <a:blip r:embed="rId10"/>
          <a:srcRect t="1778" r="2739"/>
          <a:stretch/>
        </p:blipFill>
        <p:spPr>
          <a:xfrm>
            <a:off x="6603037" y="3987102"/>
            <a:ext cx="1739653" cy="2369248"/>
          </a:xfrm>
          <a:prstGeom prst="rect">
            <a:avLst/>
          </a:prstGeom>
          <a:ln w="28575">
            <a:solidFill>
              <a:srgbClr val="156082"/>
            </a:solidFill>
          </a:ln>
        </p:spPr>
      </p:pic>
      <p:sp>
        <p:nvSpPr>
          <p:cNvPr id="13" name="TextBox 12">
            <a:extLst>
              <a:ext uri="{FF2B5EF4-FFF2-40B4-BE49-F238E27FC236}">
                <a16:creationId xmlns:a16="http://schemas.microsoft.com/office/drawing/2014/main" id="{033E2D68-C554-44D4-5699-B614121C01BC}"/>
              </a:ext>
            </a:extLst>
          </p:cNvPr>
          <p:cNvSpPr txBox="1"/>
          <p:nvPr/>
        </p:nvSpPr>
        <p:spPr>
          <a:xfrm>
            <a:off x="9039099" y="5636603"/>
            <a:ext cx="2922037" cy="523220"/>
          </a:xfrm>
          <a:prstGeom prst="rect">
            <a:avLst/>
          </a:prstGeom>
          <a:noFill/>
        </p:spPr>
        <p:txBody>
          <a:bodyPr wrap="square">
            <a:spAutoFit/>
          </a:bodyPr>
          <a:lstStyle/>
          <a:p>
            <a:pPr algn="ctr"/>
            <a:r>
              <a:rPr lang="en-GB" sz="1400" b="1" dirty="0">
                <a:latin typeface="Arial" panose="020B0604020202020204" pitchFamily="34" charset="0"/>
                <a:cs typeface="Arial" panose="020B0604020202020204" pitchFamily="34" charset="0"/>
              </a:rPr>
              <a:t>Click on the image to access resource</a:t>
            </a:r>
          </a:p>
        </p:txBody>
      </p:sp>
      <p:pic>
        <p:nvPicPr>
          <p:cNvPr id="7" name="Picture 6">
            <a:hlinkClick r:id="rId8"/>
            <a:extLst>
              <a:ext uri="{FF2B5EF4-FFF2-40B4-BE49-F238E27FC236}">
                <a16:creationId xmlns:a16="http://schemas.microsoft.com/office/drawing/2014/main" id="{0E8A9C74-312A-2218-3567-EDF2330C971C}"/>
              </a:ext>
            </a:extLst>
          </p:cNvPr>
          <p:cNvPicPr>
            <a:picLocks noChangeAspect="1"/>
          </p:cNvPicPr>
          <p:nvPr/>
        </p:nvPicPr>
        <p:blipFill>
          <a:blip r:embed="rId11"/>
          <a:stretch>
            <a:fillRect/>
          </a:stretch>
        </p:blipFill>
        <p:spPr>
          <a:xfrm>
            <a:off x="8935365" y="3992410"/>
            <a:ext cx="2947073" cy="1545929"/>
          </a:xfrm>
          <a:prstGeom prst="rect">
            <a:avLst/>
          </a:prstGeom>
          <a:ln w="25400">
            <a:solidFill>
              <a:srgbClr val="156082"/>
            </a:solidFill>
          </a:ln>
        </p:spPr>
      </p:pic>
    </p:spTree>
    <p:extLst>
      <p:ext uri="{BB962C8B-B14F-4D97-AF65-F5344CB8AC3E}">
        <p14:creationId xmlns:p14="http://schemas.microsoft.com/office/powerpoint/2010/main" val="1501186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979A0-A5DE-66DE-30D8-8E4403996F5D}"/>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411DFC13-BC1C-B171-60AF-966E7B0A9634}"/>
              </a:ext>
            </a:extLst>
          </p:cNvPr>
          <p:cNvSpPr txBox="1">
            <a:spLocks/>
          </p:cNvSpPr>
          <p:nvPr/>
        </p:nvSpPr>
        <p:spPr>
          <a:xfrm>
            <a:off x="90389" y="215069"/>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Supporting priority groups: language </a:t>
            </a:r>
          </a:p>
          <a:p>
            <a:r>
              <a:rPr lang="en-US" sz="3600" dirty="0">
                <a:solidFill>
                  <a:srgbClr val="005EB8"/>
                </a:solidFill>
                <a:latin typeface="Arial"/>
                <a:cs typeface="Arial"/>
              </a:rPr>
              <a:t>and accessibility (2)</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68B717E3-75FD-0152-ECC6-1768BD41E06E}"/>
              </a:ext>
            </a:extLst>
          </p:cNvPr>
          <p:cNvSpPr>
            <a:spLocks noGrp="1"/>
          </p:cNvSpPr>
          <p:nvPr>
            <p:ph type="sldNum" sz="quarter" idx="12"/>
          </p:nvPr>
        </p:nvSpPr>
        <p:spPr/>
        <p:txBody>
          <a:bodyPr/>
          <a:lstStyle/>
          <a:p>
            <a:fld id="{30916248-1575-4D68-B685-83B6B91252A1}" type="slidenum">
              <a:rPr lang="en-GB" smtClean="0"/>
              <a:t>18</a:t>
            </a:fld>
            <a:endParaRPr lang="en-GB" dirty="0"/>
          </a:p>
        </p:txBody>
      </p:sp>
      <p:pic>
        <p:nvPicPr>
          <p:cNvPr id="9" name="Picture 8" descr="A blue and white logo">
            <a:extLst>
              <a:ext uri="{FF2B5EF4-FFF2-40B4-BE49-F238E27FC236}">
                <a16:creationId xmlns:a16="http://schemas.microsoft.com/office/drawing/2014/main" id="{6180DA96-7E7E-FAB9-91EA-278616AB1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3" name="TextBox 2">
            <a:extLst>
              <a:ext uri="{FF2B5EF4-FFF2-40B4-BE49-F238E27FC236}">
                <a16:creationId xmlns:a16="http://schemas.microsoft.com/office/drawing/2014/main" id="{6EDC5C57-A961-3908-9BDA-7F020FDCC798}"/>
              </a:ext>
            </a:extLst>
          </p:cNvPr>
          <p:cNvSpPr txBox="1"/>
          <p:nvPr/>
        </p:nvSpPr>
        <p:spPr>
          <a:xfrm>
            <a:off x="457200" y="1598336"/>
            <a:ext cx="6080760" cy="4198009"/>
          </a:xfrm>
          <a:prstGeom prst="rect">
            <a:avLst/>
          </a:prstGeom>
          <a:noFill/>
        </p:spPr>
        <p:txBody>
          <a:bodyPr wrap="square">
            <a:spAutoFit/>
          </a:bodyPr>
          <a:lstStyle/>
          <a:p>
            <a:pPr>
              <a:lnSpc>
                <a:spcPct val="115000"/>
              </a:lnSpc>
              <a:spcAft>
                <a:spcPts val="800"/>
              </a:spcAft>
              <a:buNone/>
            </a:pPr>
            <a:r>
              <a:rPr lang="en-GB" sz="1400" kern="100" dirty="0">
                <a:effectLst/>
                <a:latin typeface="Arial" panose="020B0604020202020204" pitchFamily="34" charset="0"/>
                <a:ea typeface="Aptos" panose="020B0004020202020204" pitchFamily="34" charset="0"/>
                <a:cs typeface="Arial" panose="020B0604020202020204" pitchFamily="34" charset="0"/>
              </a:rPr>
              <a:t>A new set of educational videos has been created to support Primary Care and help patients understand the importance of cancer screening. </a:t>
            </a:r>
          </a:p>
          <a:p>
            <a:pPr>
              <a:lnSpc>
                <a:spcPct val="115000"/>
              </a:lnSpc>
              <a:spcAft>
                <a:spcPts val="800"/>
              </a:spcAft>
              <a:buNone/>
            </a:pPr>
            <a:r>
              <a:rPr lang="en-GB" sz="1400" kern="100" dirty="0">
                <a:effectLst/>
                <a:latin typeface="Arial" panose="020B0604020202020204" pitchFamily="34" charset="0"/>
                <a:ea typeface="Aptos" panose="020B0004020202020204" pitchFamily="34" charset="0"/>
                <a:cs typeface="Arial" panose="020B0604020202020204" pitchFamily="34" charset="0"/>
              </a:rPr>
              <a:t>The videos explain:</a:t>
            </a:r>
          </a:p>
          <a:p>
            <a:pPr marL="342900" lvl="0" indent="-342900">
              <a:lnSpc>
                <a:spcPct val="115000"/>
              </a:lnSpc>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How to use the symptomatic faecal immunochemical test (FIT)</a:t>
            </a:r>
          </a:p>
          <a:p>
            <a:pPr marL="342900" lvl="0" indent="-342900">
              <a:lnSpc>
                <a:spcPct val="115000"/>
              </a:lnSpc>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Cervical screening</a:t>
            </a:r>
          </a:p>
          <a:p>
            <a:pPr marL="342900" lvl="0" indent="-342900">
              <a:lnSpc>
                <a:spcPct val="115000"/>
              </a:lnSpc>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Breast screening</a:t>
            </a:r>
          </a:p>
          <a:p>
            <a:pPr marL="342900" lvl="0" indent="-342900">
              <a:lnSpc>
                <a:spcPct val="115000"/>
              </a:lnSpc>
              <a:spcAft>
                <a:spcPts val="800"/>
              </a:spcAft>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Bowel screening</a:t>
            </a:r>
          </a:p>
          <a:p>
            <a:pPr>
              <a:lnSpc>
                <a:spcPct val="115000"/>
              </a:lnSpc>
              <a:spcAft>
                <a:spcPts val="800"/>
              </a:spcAft>
              <a:buNone/>
            </a:pPr>
            <a:r>
              <a:rPr lang="en-GB" sz="1400" kern="100" dirty="0">
                <a:effectLst/>
                <a:latin typeface="Arial" panose="020B0604020202020204" pitchFamily="34" charset="0"/>
                <a:ea typeface="Aptos" panose="020B0004020202020204" pitchFamily="34" charset="0"/>
                <a:cs typeface="Arial" panose="020B0604020202020204" pitchFamily="34" charset="0"/>
              </a:rPr>
              <a:t>To make this information accessible to more people across the Thames Valley, the videos are available in:</a:t>
            </a:r>
          </a:p>
          <a:p>
            <a:pPr marL="342900" lvl="0" indent="-342900">
              <a:lnSpc>
                <a:spcPct val="115000"/>
              </a:lnSpc>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British Sign Language (BSL)</a:t>
            </a:r>
          </a:p>
          <a:p>
            <a:pPr marL="342900" lvl="0" indent="-342900">
              <a:lnSpc>
                <a:spcPct val="115000"/>
              </a:lnSpc>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Hindi</a:t>
            </a:r>
          </a:p>
          <a:p>
            <a:pPr marL="342900" lvl="0" indent="-342900">
              <a:lnSpc>
                <a:spcPct val="115000"/>
              </a:lnSpc>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Polish</a:t>
            </a:r>
          </a:p>
          <a:p>
            <a:pPr marL="342900" lvl="0" indent="-342900">
              <a:lnSpc>
                <a:spcPct val="115000"/>
              </a:lnSpc>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Gujarati</a:t>
            </a:r>
          </a:p>
          <a:p>
            <a:pPr marL="342900" lvl="0" indent="-342900">
              <a:lnSpc>
                <a:spcPct val="115000"/>
              </a:lnSpc>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Nepali</a:t>
            </a:r>
          </a:p>
          <a:p>
            <a:pPr marL="342900" lvl="0" indent="-342900">
              <a:lnSpc>
                <a:spcPct val="115000"/>
              </a:lnSpc>
              <a:spcAft>
                <a:spcPts val="800"/>
              </a:spcAft>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Punjabi</a:t>
            </a:r>
          </a:p>
        </p:txBody>
      </p:sp>
      <p:sp>
        <p:nvSpPr>
          <p:cNvPr id="4" name="TextBox 3">
            <a:extLst>
              <a:ext uri="{FF2B5EF4-FFF2-40B4-BE49-F238E27FC236}">
                <a16:creationId xmlns:a16="http://schemas.microsoft.com/office/drawing/2014/main" id="{F412B39C-0811-04F0-2893-36093F9A1C2C}"/>
              </a:ext>
            </a:extLst>
          </p:cNvPr>
          <p:cNvSpPr txBox="1"/>
          <p:nvPr/>
        </p:nvSpPr>
        <p:spPr>
          <a:xfrm>
            <a:off x="7936992" y="1547747"/>
            <a:ext cx="3915224" cy="3762505"/>
          </a:xfrm>
          <a:prstGeom prst="rect">
            <a:avLst/>
          </a:prstGeom>
          <a:noFill/>
          <a:ln w="28575">
            <a:solidFill>
              <a:schemeClr val="accent1"/>
            </a:solidFill>
          </a:ln>
        </p:spPr>
        <p:txBody>
          <a:bodyPr wrap="square" rtlCol="0">
            <a:spAutoFit/>
          </a:bodyPr>
          <a:lstStyle/>
          <a:p>
            <a:pPr marL="342900" lvl="0" indent="-342900">
              <a:lnSpc>
                <a:spcPct val="115000"/>
              </a:lnSpc>
              <a:spcAft>
                <a:spcPts val="800"/>
              </a:spcAft>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Link and QR code to full length videos: </a:t>
            </a:r>
            <a:r>
              <a:rPr lang="en-GB" sz="14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https://bit.ly/screeningvideos</a:t>
            </a:r>
            <a:r>
              <a:rPr lang="en-GB" sz="1400" kern="100" dirty="0">
                <a:effectLst/>
                <a:latin typeface="Arial" panose="020B0604020202020204" pitchFamily="34" charset="0"/>
                <a:ea typeface="Aptos" panose="020B0004020202020204" pitchFamily="34" charset="0"/>
                <a:cs typeface="Arial" panose="020B0604020202020204" pitchFamily="34" charset="0"/>
              </a:rPr>
              <a:t> </a:t>
            </a:r>
          </a:p>
          <a:p>
            <a:pPr marL="342900" lvl="0" indent="-342900">
              <a:lnSpc>
                <a:spcPct val="115000"/>
              </a:lnSpc>
              <a:spcAft>
                <a:spcPts val="800"/>
              </a:spcAft>
              <a:buFont typeface="Symbol" panose="05050102010706020507" pitchFamily="18" charset="2"/>
              <a:buChar char=""/>
            </a:pPr>
            <a:endParaRPr lang="en-GB" sz="1400" kern="100" dirty="0">
              <a:latin typeface="Arial" panose="020B0604020202020204" pitchFamily="34" charset="0"/>
              <a:ea typeface="Aptos" panose="020B0004020202020204" pitchFamily="34" charset="0"/>
              <a:cs typeface="Arial" panose="020B0604020202020204" pitchFamily="34" charset="0"/>
            </a:endParaRPr>
          </a:p>
          <a:p>
            <a:pPr lvl="0">
              <a:lnSpc>
                <a:spcPct val="115000"/>
              </a:lnSpc>
              <a:spcAft>
                <a:spcPts val="800"/>
              </a:spcAft>
            </a:pPr>
            <a:endParaRPr lang="en-GB" sz="1400" kern="100" dirty="0">
              <a:effectLst/>
              <a:latin typeface="Arial" panose="020B0604020202020204" pitchFamily="34" charset="0"/>
              <a:ea typeface="Aptos" panose="020B0004020202020204" pitchFamily="34" charset="0"/>
              <a:cs typeface="Arial" panose="020B0604020202020204" pitchFamily="34" charset="0"/>
            </a:endParaRPr>
          </a:p>
          <a:p>
            <a:pPr lvl="0">
              <a:lnSpc>
                <a:spcPct val="115000"/>
              </a:lnSpc>
              <a:spcAft>
                <a:spcPts val="800"/>
              </a:spcAft>
            </a:pPr>
            <a:endParaRPr lang="en-GB" sz="1400" kern="100" dirty="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buNone/>
            </a:pPr>
            <a:r>
              <a:rPr lang="en-GB" sz="1400" kern="100" dirty="0">
                <a:effectLst/>
                <a:latin typeface="Arial" panose="020B0604020202020204" pitchFamily="34" charset="0"/>
                <a:ea typeface="Aptos" panose="020B0004020202020204" pitchFamily="34" charset="0"/>
                <a:cs typeface="Arial" panose="020B0604020202020204" pitchFamily="34" charset="0"/>
              </a:rPr>
              <a:t> </a:t>
            </a:r>
          </a:p>
          <a:p>
            <a:pPr>
              <a:lnSpc>
                <a:spcPct val="115000"/>
              </a:lnSpc>
              <a:spcAft>
                <a:spcPts val="800"/>
              </a:spcAft>
              <a:buNone/>
            </a:pPr>
            <a:endParaRPr lang="en-GB" sz="1400" kern="100" dirty="0">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buNone/>
            </a:pPr>
            <a:endParaRPr lang="en-GB" sz="14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Symbol" panose="05050102010706020507" pitchFamily="18" charset="2"/>
              <a:buChar char=""/>
            </a:pPr>
            <a:r>
              <a:rPr lang="en-GB" sz="1400" kern="100" dirty="0">
                <a:effectLst/>
                <a:latin typeface="Arial" panose="020B0604020202020204" pitchFamily="34" charset="0"/>
                <a:ea typeface="Aptos" panose="020B0004020202020204" pitchFamily="34" charset="0"/>
                <a:cs typeface="Arial" panose="020B0604020202020204" pitchFamily="34" charset="0"/>
              </a:rPr>
              <a:t>YouTube link to reels for social or your waiting room display board </a:t>
            </a:r>
            <a:r>
              <a:rPr lang="en-GB" sz="14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4"/>
              </a:rPr>
              <a:t>https://www.youtube.com/playlist?list=PLEm1CvSoQcDLK9EiVyfCa1dXWwLs9-Dbj</a:t>
            </a:r>
            <a:r>
              <a:rPr lang="en-GB" sz="1400" kern="100" dirty="0">
                <a:effectLst/>
                <a:latin typeface="Arial" panose="020B0604020202020204" pitchFamily="34" charset="0"/>
                <a:ea typeface="Aptos" panose="020B0004020202020204" pitchFamily="34" charset="0"/>
                <a:cs typeface="Arial" panose="020B0604020202020204" pitchFamily="34" charset="0"/>
              </a:rPr>
              <a:t>)</a:t>
            </a:r>
          </a:p>
        </p:txBody>
      </p:sp>
      <p:pic>
        <p:nvPicPr>
          <p:cNvPr id="6" name="Picture 5">
            <a:extLst>
              <a:ext uri="{FF2B5EF4-FFF2-40B4-BE49-F238E27FC236}">
                <a16:creationId xmlns:a16="http://schemas.microsoft.com/office/drawing/2014/main" id="{00FF11F6-82E4-6BD3-4516-6184DBE727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1018" y="2234946"/>
            <a:ext cx="1898702" cy="1898702"/>
          </a:xfrm>
          <a:prstGeom prst="rect">
            <a:avLst/>
          </a:prstGeom>
        </p:spPr>
      </p:pic>
      <p:pic>
        <p:nvPicPr>
          <p:cNvPr id="10" name="Picture 9">
            <a:extLst>
              <a:ext uri="{FF2B5EF4-FFF2-40B4-BE49-F238E27FC236}">
                <a16:creationId xmlns:a16="http://schemas.microsoft.com/office/drawing/2014/main" id="{AD0017EF-04B2-0995-A9B8-2FF0C50D5D61}"/>
              </a:ext>
            </a:extLst>
          </p:cNvPr>
          <p:cNvPicPr>
            <a:picLocks noChangeAspect="1"/>
          </p:cNvPicPr>
          <p:nvPr/>
        </p:nvPicPr>
        <p:blipFill>
          <a:blip r:embed="rId6"/>
          <a:stretch>
            <a:fillRect/>
          </a:stretch>
        </p:blipFill>
        <p:spPr>
          <a:xfrm>
            <a:off x="3619231" y="4133648"/>
            <a:ext cx="2150633" cy="1208451"/>
          </a:xfrm>
          <a:prstGeom prst="rect">
            <a:avLst/>
          </a:prstGeom>
        </p:spPr>
      </p:pic>
      <p:pic>
        <p:nvPicPr>
          <p:cNvPr id="13" name="Picture 12">
            <a:extLst>
              <a:ext uri="{FF2B5EF4-FFF2-40B4-BE49-F238E27FC236}">
                <a16:creationId xmlns:a16="http://schemas.microsoft.com/office/drawing/2014/main" id="{4086E776-15DF-7BD6-7BAD-D6B0305FE043}"/>
              </a:ext>
            </a:extLst>
          </p:cNvPr>
          <p:cNvPicPr>
            <a:picLocks noChangeAspect="1"/>
          </p:cNvPicPr>
          <p:nvPr/>
        </p:nvPicPr>
        <p:blipFill>
          <a:blip r:embed="rId7"/>
          <a:stretch>
            <a:fillRect/>
          </a:stretch>
        </p:blipFill>
        <p:spPr>
          <a:xfrm>
            <a:off x="5180049" y="5205824"/>
            <a:ext cx="2150633" cy="1486857"/>
          </a:xfrm>
          <a:prstGeom prst="rect">
            <a:avLst/>
          </a:prstGeom>
        </p:spPr>
      </p:pic>
    </p:spTree>
    <p:extLst>
      <p:ext uri="{BB962C8B-B14F-4D97-AF65-F5344CB8AC3E}">
        <p14:creationId xmlns:p14="http://schemas.microsoft.com/office/powerpoint/2010/main" val="1947775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87144-023A-7BD7-82A1-1380C32A0B8F}"/>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417CCEC7-39AE-6E97-67FA-4CED967C53F5}"/>
              </a:ext>
            </a:extLst>
          </p:cNvPr>
          <p:cNvSpPr txBox="1">
            <a:spLocks/>
          </p:cNvSpPr>
          <p:nvPr/>
        </p:nvSpPr>
        <p:spPr>
          <a:xfrm>
            <a:off x="90389" y="215069"/>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Resources for your waiting room</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2F454C68-4E13-829F-7A23-3804527FBFAD}"/>
              </a:ext>
            </a:extLst>
          </p:cNvPr>
          <p:cNvSpPr>
            <a:spLocks noGrp="1"/>
          </p:cNvSpPr>
          <p:nvPr>
            <p:ph type="sldNum" sz="quarter" idx="12"/>
          </p:nvPr>
        </p:nvSpPr>
        <p:spPr/>
        <p:txBody>
          <a:bodyPr/>
          <a:lstStyle/>
          <a:p>
            <a:fld id="{30916248-1575-4D68-B685-83B6B91252A1}" type="slidenum">
              <a:rPr lang="en-GB" smtClean="0"/>
              <a:t>19</a:t>
            </a:fld>
            <a:endParaRPr lang="en-GB" dirty="0"/>
          </a:p>
        </p:txBody>
      </p:sp>
      <p:pic>
        <p:nvPicPr>
          <p:cNvPr id="9" name="Picture 8" descr="A blue and white logo">
            <a:extLst>
              <a:ext uri="{FF2B5EF4-FFF2-40B4-BE49-F238E27FC236}">
                <a16:creationId xmlns:a16="http://schemas.microsoft.com/office/drawing/2014/main" id="{7B894BA5-44D1-6D0E-E8F2-E2790258D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6" name="TextBox 5">
            <a:extLst>
              <a:ext uri="{FF2B5EF4-FFF2-40B4-BE49-F238E27FC236}">
                <a16:creationId xmlns:a16="http://schemas.microsoft.com/office/drawing/2014/main" id="{A8CF6B0A-C337-D6B8-24EB-4449DBC1191B}"/>
              </a:ext>
            </a:extLst>
          </p:cNvPr>
          <p:cNvSpPr txBox="1"/>
          <p:nvPr/>
        </p:nvSpPr>
        <p:spPr>
          <a:xfrm>
            <a:off x="0" y="969326"/>
            <a:ext cx="3851346"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Click on the image to access resource</a:t>
            </a:r>
          </a:p>
        </p:txBody>
      </p:sp>
      <p:pic>
        <p:nvPicPr>
          <p:cNvPr id="13" name="Picture 12">
            <a:hlinkClick r:id="rId3"/>
            <a:extLst>
              <a:ext uri="{FF2B5EF4-FFF2-40B4-BE49-F238E27FC236}">
                <a16:creationId xmlns:a16="http://schemas.microsoft.com/office/drawing/2014/main" id="{C0F0B109-0B81-2072-BF19-8390DFB34508}"/>
              </a:ext>
            </a:extLst>
          </p:cNvPr>
          <p:cNvPicPr>
            <a:picLocks noChangeAspect="1"/>
          </p:cNvPicPr>
          <p:nvPr/>
        </p:nvPicPr>
        <p:blipFill>
          <a:blip r:embed="rId4"/>
          <a:stretch>
            <a:fillRect/>
          </a:stretch>
        </p:blipFill>
        <p:spPr>
          <a:xfrm>
            <a:off x="330260" y="1407524"/>
            <a:ext cx="1850966" cy="2617095"/>
          </a:xfrm>
          <a:prstGeom prst="rect">
            <a:avLst/>
          </a:prstGeom>
          <a:ln w="25400">
            <a:solidFill>
              <a:srgbClr val="156082"/>
            </a:solidFill>
          </a:ln>
        </p:spPr>
      </p:pic>
      <p:pic>
        <p:nvPicPr>
          <p:cNvPr id="14" name="Picture 13">
            <a:hlinkClick r:id="rId5"/>
            <a:extLst>
              <a:ext uri="{FF2B5EF4-FFF2-40B4-BE49-F238E27FC236}">
                <a16:creationId xmlns:a16="http://schemas.microsoft.com/office/drawing/2014/main" id="{0BCC1338-C70B-6BAA-03F8-74CF675B812A}"/>
              </a:ext>
            </a:extLst>
          </p:cNvPr>
          <p:cNvPicPr>
            <a:picLocks noChangeAspect="1"/>
          </p:cNvPicPr>
          <p:nvPr/>
        </p:nvPicPr>
        <p:blipFill>
          <a:blip r:embed="rId6"/>
          <a:stretch>
            <a:fillRect/>
          </a:stretch>
        </p:blipFill>
        <p:spPr>
          <a:xfrm>
            <a:off x="2654234" y="1426179"/>
            <a:ext cx="1979171" cy="2617095"/>
          </a:xfrm>
          <a:prstGeom prst="rect">
            <a:avLst/>
          </a:prstGeom>
          <a:ln w="25400">
            <a:solidFill>
              <a:srgbClr val="156082"/>
            </a:solidFill>
          </a:ln>
        </p:spPr>
      </p:pic>
      <p:pic>
        <p:nvPicPr>
          <p:cNvPr id="15" name="Picture 14">
            <a:hlinkClick r:id="rId7"/>
            <a:extLst>
              <a:ext uri="{FF2B5EF4-FFF2-40B4-BE49-F238E27FC236}">
                <a16:creationId xmlns:a16="http://schemas.microsoft.com/office/drawing/2014/main" id="{6A8DCE03-9BAF-6FC1-8CDE-D0532D9B5263}"/>
              </a:ext>
            </a:extLst>
          </p:cNvPr>
          <p:cNvPicPr>
            <a:picLocks noChangeAspect="1"/>
          </p:cNvPicPr>
          <p:nvPr/>
        </p:nvPicPr>
        <p:blipFill>
          <a:blip r:embed="rId8"/>
          <a:stretch>
            <a:fillRect/>
          </a:stretch>
        </p:blipFill>
        <p:spPr>
          <a:xfrm>
            <a:off x="5106414" y="1407522"/>
            <a:ext cx="1979171" cy="2617095"/>
          </a:xfrm>
          <a:prstGeom prst="rect">
            <a:avLst/>
          </a:prstGeom>
          <a:ln w="25400">
            <a:solidFill>
              <a:srgbClr val="156082"/>
            </a:solidFill>
          </a:ln>
        </p:spPr>
      </p:pic>
      <p:pic>
        <p:nvPicPr>
          <p:cNvPr id="16" name="Picture 15">
            <a:hlinkClick r:id="rId9"/>
            <a:extLst>
              <a:ext uri="{FF2B5EF4-FFF2-40B4-BE49-F238E27FC236}">
                <a16:creationId xmlns:a16="http://schemas.microsoft.com/office/drawing/2014/main" id="{8D93B31B-771D-0AF6-4F48-E4FCE21E955F}"/>
              </a:ext>
            </a:extLst>
          </p:cNvPr>
          <p:cNvPicPr>
            <a:picLocks noChangeAspect="1"/>
          </p:cNvPicPr>
          <p:nvPr/>
        </p:nvPicPr>
        <p:blipFill>
          <a:blip r:embed="rId10"/>
          <a:stretch>
            <a:fillRect/>
          </a:stretch>
        </p:blipFill>
        <p:spPr>
          <a:xfrm>
            <a:off x="7621014" y="1407522"/>
            <a:ext cx="1979171" cy="2617095"/>
          </a:xfrm>
          <a:prstGeom prst="rect">
            <a:avLst/>
          </a:prstGeom>
          <a:ln w="25400">
            <a:solidFill>
              <a:srgbClr val="156082"/>
            </a:solidFill>
          </a:ln>
        </p:spPr>
      </p:pic>
      <p:pic>
        <p:nvPicPr>
          <p:cNvPr id="17" name="Picture 16">
            <a:extLst>
              <a:ext uri="{FF2B5EF4-FFF2-40B4-BE49-F238E27FC236}">
                <a16:creationId xmlns:a16="http://schemas.microsoft.com/office/drawing/2014/main" id="{132774B9-67A7-09B1-AEBD-8F7B705427F4}"/>
              </a:ext>
            </a:extLst>
          </p:cNvPr>
          <p:cNvPicPr>
            <a:picLocks noChangeAspect="1"/>
          </p:cNvPicPr>
          <p:nvPr/>
        </p:nvPicPr>
        <p:blipFill>
          <a:blip r:embed="rId11"/>
          <a:stretch>
            <a:fillRect/>
          </a:stretch>
        </p:blipFill>
        <p:spPr>
          <a:xfrm>
            <a:off x="10057870" y="1407522"/>
            <a:ext cx="1803870" cy="2617095"/>
          </a:xfrm>
          <a:prstGeom prst="rect">
            <a:avLst/>
          </a:prstGeom>
          <a:ln w="25400">
            <a:solidFill>
              <a:srgbClr val="156082"/>
            </a:solidFill>
          </a:ln>
        </p:spPr>
      </p:pic>
      <p:pic>
        <p:nvPicPr>
          <p:cNvPr id="18" name="Picture 17">
            <a:hlinkClick r:id="rId12"/>
            <a:extLst>
              <a:ext uri="{FF2B5EF4-FFF2-40B4-BE49-F238E27FC236}">
                <a16:creationId xmlns:a16="http://schemas.microsoft.com/office/drawing/2014/main" id="{9A3185FE-92E9-D954-D104-E8C07BB37C2C}"/>
              </a:ext>
            </a:extLst>
          </p:cNvPr>
          <p:cNvPicPr>
            <a:picLocks noChangeAspect="1"/>
          </p:cNvPicPr>
          <p:nvPr/>
        </p:nvPicPr>
        <p:blipFill>
          <a:blip r:embed="rId13"/>
          <a:stretch>
            <a:fillRect/>
          </a:stretch>
        </p:blipFill>
        <p:spPr>
          <a:xfrm>
            <a:off x="1455676" y="4192350"/>
            <a:ext cx="2046932" cy="2553560"/>
          </a:xfrm>
          <a:prstGeom prst="rect">
            <a:avLst/>
          </a:prstGeom>
          <a:ln w="25400">
            <a:solidFill>
              <a:srgbClr val="156082"/>
            </a:solidFill>
          </a:ln>
        </p:spPr>
      </p:pic>
      <p:pic>
        <p:nvPicPr>
          <p:cNvPr id="19" name="Picture 18">
            <a:hlinkClick r:id="rId14"/>
            <a:extLst>
              <a:ext uri="{FF2B5EF4-FFF2-40B4-BE49-F238E27FC236}">
                <a16:creationId xmlns:a16="http://schemas.microsoft.com/office/drawing/2014/main" id="{A61A867E-AC83-4C5C-A56C-8D6C1C016B16}"/>
              </a:ext>
            </a:extLst>
          </p:cNvPr>
          <p:cNvPicPr>
            <a:picLocks noChangeAspect="1"/>
          </p:cNvPicPr>
          <p:nvPr/>
        </p:nvPicPr>
        <p:blipFill>
          <a:blip r:embed="rId15"/>
          <a:stretch>
            <a:fillRect/>
          </a:stretch>
        </p:blipFill>
        <p:spPr>
          <a:xfrm>
            <a:off x="4116829" y="4198131"/>
            <a:ext cx="1979170" cy="2547779"/>
          </a:xfrm>
          <a:prstGeom prst="rect">
            <a:avLst/>
          </a:prstGeom>
          <a:ln w="25400">
            <a:solidFill>
              <a:srgbClr val="156082"/>
            </a:solidFill>
          </a:ln>
        </p:spPr>
      </p:pic>
      <p:sp>
        <p:nvSpPr>
          <p:cNvPr id="3" name="TextBox 2">
            <a:extLst>
              <a:ext uri="{FF2B5EF4-FFF2-40B4-BE49-F238E27FC236}">
                <a16:creationId xmlns:a16="http://schemas.microsoft.com/office/drawing/2014/main" id="{54BE8EEF-43E1-CAC2-0EE6-043DF0003624}"/>
              </a:ext>
            </a:extLst>
          </p:cNvPr>
          <p:cNvSpPr txBox="1"/>
          <p:nvPr/>
        </p:nvSpPr>
        <p:spPr>
          <a:xfrm>
            <a:off x="9278332" y="4964943"/>
            <a:ext cx="2395728" cy="814518"/>
          </a:xfrm>
          <a:prstGeom prst="rect">
            <a:avLst/>
          </a:prstGeom>
          <a:noFill/>
        </p:spPr>
        <p:txBody>
          <a:bodyPr wrap="square">
            <a:spAutoFit/>
          </a:bodyPr>
          <a:lstStyle/>
          <a:p>
            <a:pPr marR="0" lvl="0" algn="l" defTabSz="914400" rtl="0" eaLnBrk="1" fontAlgn="auto" latinLnBrk="0" hangingPunct="1">
              <a:lnSpc>
                <a:spcPct val="115000"/>
              </a:lnSpc>
              <a:spcBef>
                <a:spcPts val="0"/>
              </a:spcBef>
              <a:spcAft>
                <a:spcPts val="800"/>
              </a:spcAft>
              <a:buClrTx/>
              <a:buSzTx/>
              <a:tabLst/>
              <a:defRPr/>
            </a:pPr>
            <a:r>
              <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hlinkClick r:id="rId16"/>
              </a:rPr>
              <a:t>YouTube link to reels </a:t>
            </a:r>
            <a:r>
              <a:rPr kumimoji="0" lang="en-GB" sz="1400" b="0" i="0" u="none" strike="noStrike" kern="1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for social media or your waiting room display board</a:t>
            </a:r>
          </a:p>
        </p:txBody>
      </p:sp>
      <p:pic>
        <p:nvPicPr>
          <p:cNvPr id="4" name="Picture 3">
            <a:extLst>
              <a:ext uri="{FF2B5EF4-FFF2-40B4-BE49-F238E27FC236}">
                <a16:creationId xmlns:a16="http://schemas.microsoft.com/office/drawing/2014/main" id="{9C01E331-693D-EF34-D68E-3430858A6640}"/>
              </a:ext>
            </a:extLst>
          </p:cNvPr>
          <p:cNvPicPr>
            <a:picLocks noChangeAspect="1"/>
          </p:cNvPicPr>
          <p:nvPr/>
        </p:nvPicPr>
        <p:blipFill>
          <a:blip r:embed="rId17"/>
          <a:stretch>
            <a:fillRect/>
          </a:stretch>
        </p:blipFill>
        <p:spPr>
          <a:xfrm>
            <a:off x="6578911" y="4650526"/>
            <a:ext cx="2526943" cy="1417379"/>
          </a:xfrm>
          <a:prstGeom prst="rect">
            <a:avLst/>
          </a:prstGeom>
        </p:spPr>
      </p:pic>
    </p:spTree>
    <p:extLst>
      <p:ext uri="{BB962C8B-B14F-4D97-AF65-F5344CB8AC3E}">
        <p14:creationId xmlns:p14="http://schemas.microsoft.com/office/powerpoint/2010/main" val="3925736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B530-3070-9C0C-B383-F8FC3CC263B4}"/>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2118FDB0-F5DB-F06D-2893-132168C794A3}"/>
              </a:ext>
            </a:extLst>
          </p:cNvPr>
          <p:cNvSpPr txBox="1">
            <a:spLocks/>
          </p:cNvSpPr>
          <p:nvPr/>
        </p:nvSpPr>
        <p:spPr>
          <a:xfrm>
            <a:off x="175492" y="382049"/>
            <a:ext cx="4925291"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Contents</a:t>
            </a:r>
            <a:endParaRPr lang="en-GB" sz="3600" dirty="0">
              <a:solidFill>
                <a:srgbClr val="005EB8"/>
              </a:solidFill>
              <a:latin typeface="Arial"/>
              <a:cs typeface="Arial"/>
            </a:endParaRPr>
          </a:p>
        </p:txBody>
      </p:sp>
      <p:sp>
        <p:nvSpPr>
          <p:cNvPr id="9" name="TextBox 8">
            <a:extLst>
              <a:ext uri="{FF2B5EF4-FFF2-40B4-BE49-F238E27FC236}">
                <a16:creationId xmlns:a16="http://schemas.microsoft.com/office/drawing/2014/main" id="{9CBCF9BB-40E8-FDAD-6ED4-F9759A46B96B}"/>
              </a:ext>
            </a:extLst>
          </p:cNvPr>
          <p:cNvSpPr txBox="1"/>
          <p:nvPr/>
        </p:nvSpPr>
        <p:spPr>
          <a:xfrm>
            <a:off x="175492" y="1027606"/>
            <a:ext cx="11702472"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information toolkit offers an overview of the PCN Network Directed Enhanced Service 25/26. It is designed for primary and community care colleagues and provides a variety of information, resources, and educational opportunities to help improve uptake of bowel cancer screening.</a:t>
            </a:r>
          </a:p>
        </p:txBody>
      </p:sp>
      <p:sp>
        <p:nvSpPr>
          <p:cNvPr id="12" name="Slide Number Placeholder 11">
            <a:extLst>
              <a:ext uri="{FF2B5EF4-FFF2-40B4-BE49-F238E27FC236}">
                <a16:creationId xmlns:a16="http://schemas.microsoft.com/office/drawing/2014/main" id="{629293E4-A09F-B14E-7714-C461F3B07B50}"/>
              </a:ext>
            </a:extLst>
          </p:cNvPr>
          <p:cNvSpPr>
            <a:spLocks noGrp="1"/>
          </p:cNvSpPr>
          <p:nvPr>
            <p:ph type="sldNum" sz="quarter" idx="12"/>
          </p:nvPr>
        </p:nvSpPr>
        <p:spPr/>
        <p:txBody>
          <a:bodyPr/>
          <a:lstStyle/>
          <a:p>
            <a:fld id="{30916248-1575-4D68-B685-83B6B91252A1}" type="slidenum">
              <a:rPr lang="en-GB" smtClean="0"/>
              <a:t>2</a:t>
            </a:fld>
            <a:endParaRPr lang="en-GB" dirty="0"/>
          </a:p>
        </p:txBody>
      </p:sp>
      <p:pic>
        <p:nvPicPr>
          <p:cNvPr id="8" name="Picture 7" descr="A blue and white logo">
            <a:extLst>
              <a:ext uri="{FF2B5EF4-FFF2-40B4-BE49-F238E27FC236}">
                <a16:creationId xmlns:a16="http://schemas.microsoft.com/office/drawing/2014/main" id="{08DA1522-2633-0251-BE58-BEE570906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graphicFrame>
        <p:nvGraphicFramePr>
          <p:cNvPr id="2" name="Table 1">
            <a:extLst>
              <a:ext uri="{FF2B5EF4-FFF2-40B4-BE49-F238E27FC236}">
                <a16:creationId xmlns:a16="http://schemas.microsoft.com/office/drawing/2014/main" id="{A0269A4E-2809-1A40-3188-D769619CD935}"/>
              </a:ext>
            </a:extLst>
          </p:cNvPr>
          <p:cNvGraphicFramePr>
            <a:graphicFrameLocks noGrp="1"/>
          </p:cNvGraphicFramePr>
          <p:nvPr>
            <p:extLst>
              <p:ext uri="{D42A27DB-BD31-4B8C-83A1-F6EECF244321}">
                <p14:modId xmlns:p14="http://schemas.microsoft.com/office/powerpoint/2010/main" val="1872394906"/>
              </p:ext>
            </p:extLst>
          </p:nvPr>
        </p:nvGraphicFramePr>
        <p:xfrm>
          <a:off x="266932" y="1737646"/>
          <a:ext cx="8039947" cy="4820920"/>
        </p:xfrm>
        <a:graphic>
          <a:graphicData uri="http://schemas.openxmlformats.org/drawingml/2006/table">
            <a:tbl>
              <a:tblPr firstRow="1" bandRow="1">
                <a:tableStyleId>{5C22544A-7EE6-4342-B048-85BDC9FD1C3A}</a:tableStyleId>
              </a:tblPr>
              <a:tblGrid>
                <a:gridCol w="6266565">
                  <a:extLst>
                    <a:ext uri="{9D8B030D-6E8A-4147-A177-3AD203B41FA5}">
                      <a16:colId xmlns:a16="http://schemas.microsoft.com/office/drawing/2014/main" val="4209839877"/>
                    </a:ext>
                  </a:extLst>
                </a:gridCol>
                <a:gridCol w="1773382">
                  <a:extLst>
                    <a:ext uri="{9D8B030D-6E8A-4147-A177-3AD203B41FA5}">
                      <a16:colId xmlns:a16="http://schemas.microsoft.com/office/drawing/2014/main" val="127563404"/>
                    </a:ext>
                  </a:extLst>
                </a:gridCol>
              </a:tblGrid>
              <a:tr h="370840">
                <a:tc>
                  <a:txBody>
                    <a:bodyPr/>
                    <a:lstStyle/>
                    <a:p>
                      <a:r>
                        <a:rPr lang="en-GB" sz="1400" dirty="0">
                          <a:solidFill>
                            <a:schemeClr val="bg1"/>
                          </a:solidFill>
                          <a:latin typeface="Arial"/>
                          <a:cs typeface="Arial"/>
                        </a:rPr>
                        <a:t>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r>
                        <a:rPr lang="en-GB" sz="1400" dirty="0">
                          <a:solidFill>
                            <a:schemeClr val="bg1"/>
                          </a:solidFill>
                          <a:latin typeface="Arial"/>
                          <a:cs typeface="Arial"/>
                        </a:rPr>
                        <a:t>Slide number</a:t>
                      </a:r>
                      <a:endParaRPr lang="en-GB" sz="1400" dirty="0">
                        <a:solidFill>
                          <a:srgbClr val="FFFFFF"/>
                        </a:solidFill>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extLst>
                  <a:ext uri="{0D108BD9-81ED-4DB2-BD59-A6C34878D82A}">
                    <a16:rowId xmlns:a16="http://schemas.microsoft.com/office/drawing/2014/main" val="2566133700"/>
                  </a:ext>
                </a:extLst>
              </a:tr>
              <a:tr h="370840">
                <a:tc>
                  <a:txBody>
                    <a:bodyPr/>
                    <a:lstStyle/>
                    <a:p>
                      <a:pPr algn="l"/>
                      <a:r>
                        <a:rPr lang="en-GB" sz="1400" dirty="0">
                          <a:solidFill>
                            <a:schemeClr val="tx1"/>
                          </a:solidFill>
                          <a:latin typeface="Arial"/>
                          <a:cs typeface="Arial"/>
                        </a:rPr>
                        <a:t>Why is diagnosing cancer early so important?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7247303"/>
                  </a:ext>
                </a:extLst>
              </a:tr>
              <a:tr h="370840">
                <a:tc>
                  <a:txBody>
                    <a:bodyPr/>
                    <a:lstStyle/>
                    <a:p>
                      <a:pPr algn="l"/>
                      <a:r>
                        <a:rPr lang="en-GB" sz="1400" dirty="0">
                          <a:solidFill>
                            <a:schemeClr val="tx1"/>
                          </a:solidFill>
                          <a:latin typeface="Arial"/>
                          <a:cs typeface="Arial"/>
                        </a:rPr>
                        <a:t>PCN Directed Enhanced Service - overview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4 - 7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165576"/>
                  </a:ext>
                </a:extLst>
              </a:tr>
              <a:tr h="370840">
                <a:tc>
                  <a:txBody>
                    <a:bodyPr/>
                    <a:lstStyle/>
                    <a:p>
                      <a:pPr algn="l"/>
                      <a:r>
                        <a:rPr lang="en-GB" sz="1400" dirty="0">
                          <a:solidFill>
                            <a:schemeClr val="tx1"/>
                          </a:solidFill>
                          <a:latin typeface="Arial"/>
                          <a:cs typeface="Arial"/>
                        </a:rPr>
                        <a:t>Bowel cancer screening programme overview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605304"/>
                  </a:ext>
                </a:extLst>
              </a:tr>
              <a:tr h="370840">
                <a:tc>
                  <a:txBody>
                    <a:bodyPr/>
                    <a:lstStyle/>
                    <a:p>
                      <a:pPr algn="l"/>
                      <a:r>
                        <a:rPr lang="en-GB" sz="1400" dirty="0">
                          <a:solidFill>
                            <a:schemeClr val="tx1"/>
                          </a:solidFill>
                          <a:latin typeface="Arial"/>
                          <a:cs typeface="Arial"/>
                        </a:rPr>
                        <a:t>Developing a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5492142"/>
                  </a:ext>
                </a:extLst>
              </a:tr>
              <a:tr h="370840">
                <a:tc>
                  <a:txBody>
                    <a:bodyPr/>
                    <a:lstStyle/>
                    <a:p>
                      <a:pPr algn="l"/>
                      <a:r>
                        <a:rPr lang="en-GB" sz="1400" dirty="0">
                          <a:solidFill>
                            <a:schemeClr val="tx1"/>
                          </a:solidFill>
                          <a:latin typeface="Arial"/>
                          <a:cs typeface="Arial"/>
                        </a:rPr>
                        <a:t>Practice actions: Identifying non-responders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5589377"/>
                  </a:ext>
                </a:extLst>
              </a:tr>
              <a:tr h="370840">
                <a:tc>
                  <a:txBody>
                    <a:bodyPr/>
                    <a:lstStyle/>
                    <a:p>
                      <a:pPr algn="l"/>
                      <a:r>
                        <a:rPr lang="en-GB" sz="1400" dirty="0">
                          <a:solidFill>
                            <a:schemeClr val="tx1"/>
                          </a:solidFill>
                          <a:latin typeface="Arial"/>
                          <a:cs typeface="Arial"/>
                        </a:rPr>
                        <a:t>Practice actions: opportunistic conversations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11-12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1825291"/>
                  </a:ext>
                </a:extLst>
              </a:tr>
              <a:tr h="370840">
                <a:tc>
                  <a:txBody>
                    <a:bodyPr/>
                    <a:lstStyle/>
                    <a:p>
                      <a:pPr algn="l"/>
                      <a:r>
                        <a:rPr lang="en-GB" sz="1400" dirty="0">
                          <a:solidFill>
                            <a:schemeClr val="tx1"/>
                          </a:solidFill>
                          <a:latin typeface="Arial"/>
                          <a:cs typeface="Arial"/>
                        </a:rPr>
                        <a:t>Practice actions: communication tools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0084803"/>
                  </a:ext>
                </a:extLst>
              </a:tr>
              <a:tr h="370840">
                <a:tc>
                  <a:txBody>
                    <a:bodyPr/>
                    <a:lstStyle/>
                    <a:p>
                      <a:pPr algn="l"/>
                      <a:r>
                        <a:rPr lang="en-GB" sz="1400" dirty="0">
                          <a:solidFill>
                            <a:schemeClr val="tx1"/>
                          </a:solidFill>
                          <a:latin typeface="Arial"/>
                          <a:cs typeface="Arial"/>
                        </a:rPr>
                        <a:t>Supporting priority groups: learning disabilities  </a:t>
                      </a:r>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8600038"/>
                  </a:ext>
                </a:extLst>
              </a:tr>
              <a:tr h="370840">
                <a:tc>
                  <a:txBody>
                    <a:bodyPr/>
                    <a:lstStyle/>
                    <a:p>
                      <a:pPr algn="l"/>
                      <a:r>
                        <a:rPr lang="en-GB" sz="1400" dirty="0">
                          <a:solidFill>
                            <a:schemeClr val="tx1"/>
                          </a:solidFill>
                          <a:latin typeface="Arial"/>
                          <a:cs typeface="Arial"/>
                        </a:rPr>
                        <a:t>Supporting priority groups: LGBTQ and Traveller community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panose="020B0604020202020204" pitchFamily="34" charset="0"/>
                          <a:cs typeface="Arial" panose="020B0604020202020204" pitchFamily="34"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8009561"/>
                  </a:ext>
                </a:extLst>
              </a:tr>
              <a:tr h="370840">
                <a:tc>
                  <a:txBody>
                    <a:bodyPr/>
                    <a:lstStyle/>
                    <a:p>
                      <a:pPr algn="l"/>
                      <a:r>
                        <a:rPr lang="en-GB" sz="1400" dirty="0">
                          <a:solidFill>
                            <a:schemeClr val="tx1"/>
                          </a:solidFill>
                          <a:latin typeface="Arial"/>
                          <a:cs typeface="Arial"/>
                        </a:rPr>
                        <a:t>Supporting priority groups: Language and accessibility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panose="020B0604020202020204" pitchFamily="34" charset="0"/>
                          <a:cs typeface="Arial" panose="020B0604020202020204" pitchFamily="34" charset="0"/>
                        </a:rPr>
                        <a:t>16-17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8917399"/>
                  </a:ext>
                </a:extLst>
              </a:tr>
              <a:tr h="370840">
                <a:tc>
                  <a:txBody>
                    <a:bodyPr/>
                    <a:lstStyle/>
                    <a:p>
                      <a:pPr algn="l"/>
                      <a:r>
                        <a:rPr lang="en-GB" sz="1400" dirty="0">
                          <a:solidFill>
                            <a:schemeClr val="tx1"/>
                          </a:solidFill>
                          <a:latin typeface="Arial"/>
                          <a:cs typeface="Arial"/>
                        </a:rPr>
                        <a:t>Resources for your waiting room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048503"/>
                  </a:ext>
                </a:extLst>
              </a:tr>
              <a:tr h="370840">
                <a:tc>
                  <a:txBody>
                    <a:bodyPr/>
                    <a:lstStyle/>
                    <a:p>
                      <a:pPr algn="l"/>
                      <a:r>
                        <a:rPr lang="en-GB" sz="1400" dirty="0">
                          <a:solidFill>
                            <a:schemeClr val="tx1"/>
                          </a:solidFill>
                          <a:latin typeface="Arial"/>
                          <a:cs typeface="Arial"/>
                        </a:rPr>
                        <a:t>The role of the cancer care coordinator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400" dirty="0">
                          <a:solidFill>
                            <a:schemeClr val="tx1"/>
                          </a:solidFill>
                          <a:latin typeface="Arial"/>
                          <a:cs typeface="Arial"/>
                        </a:rPr>
                        <a:t>19-20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760050"/>
                  </a:ext>
                </a:extLst>
              </a:tr>
            </a:tbl>
          </a:graphicData>
        </a:graphic>
      </p:graphicFrame>
    </p:spTree>
    <p:extLst>
      <p:ext uri="{BB962C8B-B14F-4D97-AF65-F5344CB8AC3E}">
        <p14:creationId xmlns:p14="http://schemas.microsoft.com/office/powerpoint/2010/main" val="1731497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5740A-0C21-2E4B-71B6-B8D8E938C1CB}"/>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7DBCD473-CE9B-D1F6-1C1A-2EF556E30039}"/>
              </a:ext>
            </a:extLst>
          </p:cNvPr>
          <p:cNvSpPr txBox="1">
            <a:spLocks/>
          </p:cNvSpPr>
          <p:nvPr/>
        </p:nvSpPr>
        <p:spPr>
          <a:xfrm>
            <a:off x="90389" y="215069"/>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5EB8"/>
                </a:solidFill>
                <a:latin typeface="Arial"/>
                <a:cs typeface="Arial"/>
              </a:rPr>
              <a:t>The role of the Cancer Care Coordinator </a:t>
            </a:r>
            <a:endParaRPr lang="en-GB" sz="28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A60E2198-4A4E-EFC6-AFA7-4FCD51BB704E}"/>
              </a:ext>
            </a:extLst>
          </p:cNvPr>
          <p:cNvSpPr>
            <a:spLocks noGrp="1"/>
          </p:cNvSpPr>
          <p:nvPr>
            <p:ph type="sldNum" sz="quarter" idx="12"/>
          </p:nvPr>
        </p:nvSpPr>
        <p:spPr/>
        <p:txBody>
          <a:bodyPr/>
          <a:lstStyle/>
          <a:p>
            <a:fld id="{30916248-1575-4D68-B685-83B6B91252A1}" type="slidenum">
              <a:rPr lang="en-GB" smtClean="0"/>
              <a:t>20</a:t>
            </a:fld>
            <a:endParaRPr lang="en-GB" dirty="0"/>
          </a:p>
        </p:txBody>
      </p:sp>
      <p:pic>
        <p:nvPicPr>
          <p:cNvPr id="9" name="Picture 8" descr="A blue and white logo">
            <a:extLst>
              <a:ext uri="{FF2B5EF4-FFF2-40B4-BE49-F238E27FC236}">
                <a16:creationId xmlns:a16="http://schemas.microsoft.com/office/drawing/2014/main" id="{4A715B63-3370-9BC6-B558-7028CEFBBB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3" name="TextBox 2">
            <a:extLst>
              <a:ext uri="{FF2B5EF4-FFF2-40B4-BE49-F238E27FC236}">
                <a16:creationId xmlns:a16="http://schemas.microsoft.com/office/drawing/2014/main" id="{A5CD6728-125E-B376-8D92-B78B80F8A8A4}"/>
              </a:ext>
            </a:extLst>
          </p:cNvPr>
          <p:cNvSpPr txBox="1"/>
          <p:nvPr/>
        </p:nvSpPr>
        <p:spPr>
          <a:xfrm>
            <a:off x="201168" y="1083434"/>
            <a:ext cx="11587040" cy="4356321"/>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Tx/>
              <a:buSzTx/>
              <a:buFontTx/>
              <a:buNone/>
              <a:tabLst/>
              <a:defRPr/>
            </a:pPr>
            <a:r>
              <a:rPr kumimoji="0" lang="en-GB" sz="1400" b="0" i="0" u="none" strike="noStrike" kern="1200" cap="none" spc="0" normalizeH="0" baseline="0" noProof="0" dirty="0">
                <a:ln>
                  <a:noFill/>
                </a:ln>
                <a:solidFill>
                  <a:srgbClr val="25282B"/>
                </a:solidFill>
                <a:effectLst/>
                <a:uLnTx/>
                <a:uFillTx/>
                <a:latin typeface="Arial" panose="020B0604020202020204"/>
                <a:ea typeface="+mn-ea"/>
                <a:cs typeface="+mn-cs"/>
              </a:rPr>
              <a:t>The Care Co-ordinators role requirements stated in the Network DES Contract can help to deliver many of the objectives expected of Primary Care for Cancer patients</a:t>
            </a:r>
            <a:endParaRPr kumimoji="0" lang="en-GB" sz="1400" b="1" i="0" u="none" strike="noStrike" kern="1200" cap="none" spc="0" normalizeH="0" baseline="0" noProof="0" dirty="0">
              <a:ln>
                <a:noFill/>
              </a:ln>
              <a:solidFill>
                <a:srgbClr val="25282B"/>
              </a:solidFill>
              <a:effectLst/>
              <a:uLnTx/>
              <a:uFillTx/>
              <a:latin typeface="Arial" panose="020B0604020202020204"/>
              <a:ea typeface="+mn-ea"/>
              <a:cs typeface="+mn-cs"/>
            </a:endParaRPr>
          </a:p>
          <a:p>
            <a:pPr marL="0" marR="0" lvl="0" indent="0" algn="l" defTabSz="914400" rtl="0" eaLnBrk="1" fontAlgn="auto" latinLnBrk="0" hangingPunct="1">
              <a:lnSpc>
                <a:spcPct val="114000"/>
              </a:lnSpc>
              <a:spcBef>
                <a:spcPts val="300"/>
              </a:spcBef>
              <a:spcAft>
                <a:spcPts val="300"/>
              </a:spcAft>
              <a:buClrTx/>
              <a:buSzTx/>
              <a:buFontTx/>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a:ea typeface="+mn-ea"/>
                <a:cs typeface="+mn-cs"/>
              </a:rPr>
              <a:t>A cancer care co-ordinators can: </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a:ea typeface="+mn-ea"/>
                <a:cs typeface="+mn-cs"/>
              </a:rPr>
              <a:t>Support the delivery of cancer priorities within the Network Contract DES</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a:ea typeface="+mn-ea"/>
                <a:cs typeface="+mn-cs"/>
              </a:rPr>
              <a:t>Support achievement of Quality Outcome Framework (QoF) Indicator</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a:ea typeface="+mn-ea"/>
                <a:cs typeface="+mn-cs"/>
              </a:rPr>
              <a:t>Provide opportunities to support personalised care planning throughout the cancer pathway</a:t>
            </a:r>
          </a:p>
          <a:p>
            <a:pPr marL="0" marR="0" lvl="0" indent="0" algn="l" defTabSz="914400" rtl="0" eaLnBrk="1" fontAlgn="auto" latinLnBrk="0" hangingPunct="1">
              <a:lnSpc>
                <a:spcPct val="114000"/>
              </a:lnSpc>
              <a:spcBef>
                <a:spcPts val="300"/>
              </a:spcBef>
              <a:spcAft>
                <a:spcPts val="300"/>
              </a:spcAft>
              <a:buClrTx/>
              <a:buSzTx/>
              <a:buFontTx/>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a:ea typeface="+mn-ea"/>
              <a:cs typeface="+mn-cs"/>
            </a:endParaRPr>
          </a:p>
          <a:p>
            <a:pPr marL="0" marR="0" lvl="0" indent="0" algn="l" defTabSz="914400" rtl="0" eaLnBrk="1" fontAlgn="auto" latinLnBrk="0" hangingPunct="1">
              <a:lnSpc>
                <a:spcPct val="114000"/>
              </a:lnSpc>
              <a:spcBef>
                <a:spcPts val="300"/>
              </a:spcBef>
              <a:spcAft>
                <a:spcPts val="300"/>
              </a:spcAft>
              <a:buClrTx/>
              <a:buSzTx/>
              <a:buFontTx/>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a:ea typeface="+mn-ea"/>
                <a:cs typeface="+mn-cs"/>
              </a:rPr>
              <a:t>They can do this by:</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Providing extra time and capacity, with a personalised patient centred approach;</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Providing expertise to support patients when preparing for clinical conversations; </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Following up discussions with primary care professionals; </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Working closely with the GPs and other primary care colleagues within the primary care network (PCN) to identify and manage a caseload of identified patients; and by</a:t>
            </a:r>
          </a:p>
          <a:p>
            <a:pPr marL="285750" marR="0" lvl="0" indent="-285750" algn="l" defTabSz="914400" rtl="0" eaLnBrk="1" fontAlgn="auto" latinLnBrk="0" hangingPunct="1">
              <a:lnSpc>
                <a:spcPct val="114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Ensuring that a patient's changing needs are addressed.</a:t>
            </a:r>
          </a:p>
        </p:txBody>
      </p:sp>
      <p:sp>
        <p:nvSpPr>
          <p:cNvPr id="6" name="TextBox 5">
            <a:extLst>
              <a:ext uri="{FF2B5EF4-FFF2-40B4-BE49-F238E27FC236}">
                <a16:creationId xmlns:a16="http://schemas.microsoft.com/office/drawing/2014/main" id="{2B15B13B-8FC5-BA85-BC84-A6236215AB65}"/>
              </a:ext>
            </a:extLst>
          </p:cNvPr>
          <p:cNvSpPr txBox="1"/>
          <p:nvPr/>
        </p:nvSpPr>
        <p:spPr>
          <a:xfrm>
            <a:off x="201168" y="5833130"/>
            <a:ext cx="11587040" cy="307777"/>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more information about Cancer Care Co-ordinators please click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here</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watch a webinar from Wessex Cancer Alliance </a:t>
            </a:r>
          </a:p>
        </p:txBody>
      </p:sp>
    </p:spTree>
    <p:extLst>
      <p:ext uri="{BB962C8B-B14F-4D97-AF65-F5344CB8AC3E}">
        <p14:creationId xmlns:p14="http://schemas.microsoft.com/office/powerpoint/2010/main" val="973093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F11B9-C374-CE17-CB5A-669AE01B51C7}"/>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2A199458-7044-0CDE-B35B-2443CD8271B3}"/>
              </a:ext>
            </a:extLst>
          </p:cNvPr>
          <p:cNvSpPr txBox="1">
            <a:spLocks/>
          </p:cNvSpPr>
          <p:nvPr/>
        </p:nvSpPr>
        <p:spPr>
          <a:xfrm>
            <a:off x="90389" y="215069"/>
            <a:ext cx="12011222" cy="4333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kumimoji="0" lang="en-GB" sz="3600" b="0"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How can a cancer care co-ordinators support your patients? </a:t>
            </a:r>
            <a:endParaRPr lang="en-GB" sz="3600" dirty="0">
              <a:solidFill>
                <a:srgbClr val="005EB8"/>
              </a:solidFill>
              <a:latin typeface="Arial"/>
              <a:cs typeface="Arial"/>
            </a:endParaRPr>
          </a:p>
        </p:txBody>
      </p:sp>
      <p:sp>
        <p:nvSpPr>
          <p:cNvPr id="8" name="Slide Number Placeholder 7">
            <a:extLst>
              <a:ext uri="{FF2B5EF4-FFF2-40B4-BE49-F238E27FC236}">
                <a16:creationId xmlns:a16="http://schemas.microsoft.com/office/drawing/2014/main" id="{E5FBDE0D-C85C-B2E5-A287-C50C05A5A365}"/>
              </a:ext>
            </a:extLst>
          </p:cNvPr>
          <p:cNvSpPr>
            <a:spLocks noGrp="1"/>
          </p:cNvSpPr>
          <p:nvPr>
            <p:ph type="sldNum" sz="quarter" idx="12"/>
          </p:nvPr>
        </p:nvSpPr>
        <p:spPr/>
        <p:txBody>
          <a:bodyPr/>
          <a:lstStyle/>
          <a:p>
            <a:fld id="{30916248-1575-4D68-B685-83B6B91252A1}" type="slidenum">
              <a:rPr lang="en-GB" smtClean="0"/>
              <a:t>21</a:t>
            </a:fld>
            <a:endParaRPr lang="en-GB" dirty="0"/>
          </a:p>
        </p:txBody>
      </p:sp>
      <p:pic>
        <p:nvPicPr>
          <p:cNvPr id="9" name="Picture 8" descr="A blue and white logo">
            <a:extLst>
              <a:ext uri="{FF2B5EF4-FFF2-40B4-BE49-F238E27FC236}">
                <a16:creationId xmlns:a16="http://schemas.microsoft.com/office/drawing/2014/main" id="{A4283C0A-FB56-E951-24A9-56613EF52C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2" name="Content Placeholder 2">
            <a:extLst>
              <a:ext uri="{FF2B5EF4-FFF2-40B4-BE49-F238E27FC236}">
                <a16:creationId xmlns:a16="http://schemas.microsoft.com/office/drawing/2014/main" id="{E5B85D49-7477-9C13-6541-954A12C4D7ED}"/>
              </a:ext>
            </a:extLst>
          </p:cNvPr>
          <p:cNvSpPr txBox="1">
            <a:spLocks/>
          </p:cNvSpPr>
          <p:nvPr/>
        </p:nvSpPr>
        <p:spPr>
          <a:xfrm>
            <a:off x="243863" y="1422899"/>
            <a:ext cx="1152605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Prevention:</a:t>
            </a: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Identify at risk populations through QoF Register: including obesity and smoking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Lead on advertising preventative advice within surgeries, social media and websites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Signposting to services (lifestyle/support)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Coding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Screening:</a:t>
            </a: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Identify low screening rates, non-responders, low participation groups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Run searches through GP systems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Make contact with patients to provide information and support/encourage uptake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Early diagnosis and safety netting:</a:t>
            </a: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Arranging follow-up GP appointments, providing information and leaflets to patients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Promote use of digital tools to aid decision making and safety netting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Follow up patient groups that may not attend appointments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Monitor completion of FIT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Monitor suspected cancer referral and escalate breaches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Audit PCN Safety Netting process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Care navigation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Personalised Care: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Coordinate care for anyone diagnosed with cancer in the practice (signposting)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Prepare the patient for cancer care reviews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rPr>
              <a:t>Help maintain the palliative care register</a:t>
            </a: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90414675-F02D-E8E0-2FC6-3A871D644966}"/>
              </a:ext>
            </a:extLst>
          </p:cNvPr>
          <p:cNvSpPr txBox="1"/>
          <p:nvPr/>
        </p:nvSpPr>
        <p:spPr>
          <a:xfrm>
            <a:off x="8148896" y="1615279"/>
            <a:ext cx="3581400" cy="392825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400" b="1"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rPr>
              <a:t>For more information about the ARR roles please click on the links below:</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3"/>
              </a:rPr>
              <a:t>Network Contract Directed Enhanced Service - Contract specification 2023/24 – PCN Requirements and Entitlements (england.nhs.uk)</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400"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hlinkClick r:id="rId4"/>
              </a:rPr>
              <a:t>Care Co-coordinator recruitment pack  </a:t>
            </a:r>
            <a:r>
              <a:rPr kumimoji="0" lang="en-GB" sz="1400" b="0"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rPr>
              <a:t>This contains a sample JD, person specification, sample advert and example interview questions</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1400" b="0"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5"/>
              </a:rPr>
              <a:t>Workforce development framework</a:t>
            </a:r>
            <a:r>
              <a:rPr kumimoji="0" lang="en-GB" sz="1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GB" sz="1400"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hlinkClick r:id="rId6"/>
              </a:rPr>
              <a:t>Competency framework</a:t>
            </a:r>
            <a:endParaRPr kumimoji="0" lang="en-GB" sz="1400" i="0" u="none" strike="noStrike" kern="1200" cap="none" spc="0" normalizeH="0" baseline="0" noProof="0" dirty="0">
              <a:ln>
                <a:noFill/>
              </a:ln>
              <a:solidFill>
                <a:srgbClr val="25282B"/>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GB" sz="1600" b="1" i="0" u="none" strike="noStrike" kern="1200" cap="none" spc="0" normalizeH="0" baseline="0" noProof="0" dirty="0">
              <a:ln>
                <a:noFill/>
              </a:ln>
              <a:solidFill>
                <a:srgbClr val="25282B"/>
              </a:solidFill>
              <a:effectLst/>
              <a:uLnTx/>
              <a:uFillTx/>
              <a:latin typeface="Poppins"/>
              <a:ea typeface="+mn-ea"/>
              <a:cs typeface="Arial" panose="020B0604020202020204" pitchFamily="34" charset="0"/>
            </a:endParaRPr>
          </a:p>
        </p:txBody>
      </p:sp>
    </p:spTree>
    <p:extLst>
      <p:ext uri="{BB962C8B-B14F-4D97-AF65-F5344CB8AC3E}">
        <p14:creationId xmlns:p14="http://schemas.microsoft.com/office/powerpoint/2010/main" val="3779673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1DEEA-CB38-37C1-5032-90F46CE4F569}"/>
            </a:ext>
          </a:extLst>
        </p:cNvPr>
        <p:cNvGrpSpPr/>
        <p:nvPr/>
      </p:nvGrpSpPr>
      <p:grpSpPr>
        <a:xfrm>
          <a:off x="0" y="0"/>
          <a:ext cx="0" cy="0"/>
          <a:chOff x="0" y="0"/>
          <a:chExt cx="0" cy="0"/>
        </a:xfrm>
      </p:grpSpPr>
      <p:pic>
        <p:nvPicPr>
          <p:cNvPr id="3" name="Picture 2" descr="A blue and white logo">
            <a:extLst>
              <a:ext uri="{FF2B5EF4-FFF2-40B4-BE49-F238E27FC236}">
                <a16:creationId xmlns:a16="http://schemas.microsoft.com/office/drawing/2014/main" id="{660EA9DC-021D-E6E4-1142-1A3B006330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8" name="TextBox 7">
            <a:extLst>
              <a:ext uri="{FF2B5EF4-FFF2-40B4-BE49-F238E27FC236}">
                <a16:creationId xmlns:a16="http://schemas.microsoft.com/office/drawing/2014/main" id="{F7371977-AA75-516E-82A8-6D9A27F909E8}"/>
              </a:ext>
            </a:extLst>
          </p:cNvPr>
          <p:cNvSpPr txBox="1"/>
          <p:nvPr/>
        </p:nvSpPr>
        <p:spPr>
          <a:xfrm>
            <a:off x="143561" y="194455"/>
            <a:ext cx="9446515" cy="64633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i="0" u="none" strike="noStrike" kern="1200" cap="none" spc="0" normalizeH="0" baseline="0" noProof="0" dirty="0">
                <a:ln>
                  <a:noFill/>
                </a:ln>
                <a:solidFill>
                  <a:srgbClr val="005EB8"/>
                </a:solidFill>
                <a:effectLst/>
                <a:uLnTx/>
                <a:uFillTx/>
                <a:latin typeface="Arial"/>
                <a:cs typeface="Arial"/>
              </a:rPr>
              <a:t>Why is diagnosing cancer early so important?</a:t>
            </a:r>
            <a:r>
              <a:rPr kumimoji="0" lang="en-GB" sz="3600" i="0" u="none" strike="noStrike" kern="1200" cap="none" spc="0" normalizeH="0" baseline="0" noProof="0" dirty="0">
                <a:ln>
                  <a:noFill/>
                </a:ln>
                <a:solidFill>
                  <a:srgbClr val="0070C0"/>
                </a:solidFill>
                <a:effectLst/>
                <a:uLnTx/>
                <a:uFillTx/>
                <a:latin typeface="Arial"/>
                <a:cs typeface="Arial"/>
              </a:rPr>
              <a:t> </a:t>
            </a:r>
            <a:endParaRPr lang="en-GB" sz="3600" i="0" u="none" strike="noStrike" kern="1200" cap="none" spc="0" normalizeH="0" baseline="0" noProof="0" dirty="0">
              <a:ln>
                <a:noFill/>
              </a:ln>
              <a:solidFill>
                <a:srgbClr val="0070C0"/>
              </a:solidFill>
              <a:effectLst/>
              <a:uLnTx/>
              <a:uFillTx/>
              <a:latin typeface="Arial"/>
              <a:cs typeface="Arial"/>
            </a:endParaRPr>
          </a:p>
        </p:txBody>
      </p:sp>
      <p:sp>
        <p:nvSpPr>
          <p:cNvPr id="9" name="Rectangle 8">
            <a:extLst>
              <a:ext uri="{FF2B5EF4-FFF2-40B4-BE49-F238E27FC236}">
                <a16:creationId xmlns:a16="http://schemas.microsoft.com/office/drawing/2014/main" id="{4AE4DD4F-D2E0-E74A-8946-26F806AF54A6}"/>
              </a:ext>
            </a:extLst>
          </p:cNvPr>
          <p:cNvSpPr/>
          <p:nvPr/>
        </p:nvSpPr>
        <p:spPr>
          <a:xfrm>
            <a:off x="212839" y="1335198"/>
            <a:ext cx="11845356" cy="2050048"/>
          </a:xfrm>
          <a:prstGeom prst="rect">
            <a:avLst/>
          </a:prstGeom>
        </p:spPr>
        <p:txBody>
          <a:bodyPr wrap="square" lIns="91440" tIns="45720" rIns="91440" bIns="45720" anchor="t">
            <a:spAutoFit/>
          </a:bodyPr>
          <a:lstStyle/>
          <a:p>
            <a:pPr>
              <a:lnSpc>
                <a:spcPct val="113999"/>
              </a:lnSpc>
              <a:spcBef>
                <a:spcPts val="300"/>
              </a:spcBef>
              <a:defRPr/>
            </a:pPr>
            <a:r>
              <a:rPr lang="en-GB" sz="1400" dirty="0">
                <a:latin typeface="Arial"/>
                <a:cs typeface="Arial"/>
              </a:rPr>
              <a:t>If a cancer is diagnosed at an early stage, there is a </a:t>
            </a:r>
            <a:r>
              <a:rPr lang="en-GB" sz="1400" b="1" dirty="0">
                <a:latin typeface="Arial"/>
                <a:cs typeface="Arial"/>
              </a:rPr>
              <a:t>much greater chance of being able to treat the disease successfully</a:t>
            </a:r>
            <a:r>
              <a:rPr lang="en-GB" sz="1400" dirty="0">
                <a:latin typeface="Arial"/>
                <a:cs typeface="Arial"/>
              </a:rPr>
              <a:t>, often with less invasive procedures and fewer long-term side effects. But too many people are being diagnosed with cancer at later stages.</a:t>
            </a:r>
            <a:endParaRPr lang="en-US" dirty="0">
              <a:latin typeface="Arial"/>
              <a:cs typeface="Arial"/>
            </a:endParaRPr>
          </a:p>
          <a:p>
            <a:pPr>
              <a:lnSpc>
                <a:spcPct val="113999"/>
              </a:lnSpc>
              <a:spcBef>
                <a:spcPts val="300"/>
              </a:spcBef>
              <a:defRPr/>
            </a:pPr>
            <a:endParaRPr lang="en-GB" sz="1000" dirty="0">
              <a:latin typeface="Arial" panose="020B0604020202020204" pitchFamily="34" charset="0"/>
              <a:cs typeface="Arial" panose="020B0604020202020204" pitchFamily="34" charset="0"/>
            </a:endParaRPr>
          </a:p>
          <a:p>
            <a:pPr>
              <a:lnSpc>
                <a:spcPct val="113999"/>
              </a:lnSpc>
              <a:spcBef>
                <a:spcPts val="300"/>
              </a:spcBef>
              <a:defRPr/>
            </a:pPr>
            <a:r>
              <a:rPr lang="en-GB" sz="1400" dirty="0">
                <a:latin typeface="Arial"/>
                <a:cs typeface="Arial"/>
              </a:rPr>
              <a:t>It is also important that we </a:t>
            </a:r>
            <a:r>
              <a:rPr lang="en-GB" sz="1400" b="1" dirty="0">
                <a:latin typeface="Arial"/>
                <a:cs typeface="Arial"/>
              </a:rPr>
              <a:t>diagnose cancers as fast as possible so that treatment can start quickly and as accurately as possible</a:t>
            </a:r>
            <a:r>
              <a:rPr lang="en-GB" sz="1400" dirty="0">
                <a:latin typeface="Arial"/>
                <a:cs typeface="Arial"/>
              </a:rPr>
              <a:t> - for example, identifying the genetic make-up of an individual’s tumour tells us how best to treat it.</a:t>
            </a:r>
          </a:p>
          <a:p>
            <a:pPr>
              <a:lnSpc>
                <a:spcPct val="113999"/>
              </a:lnSpc>
              <a:spcBef>
                <a:spcPts val="300"/>
              </a:spcBef>
              <a:defRPr/>
            </a:pPr>
            <a:endParaRPr lang="en-GB" sz="1000" dirty="0">
              <a:latin typeface="Arial" panose="020B0604020202020204" pitchFamily="34" charset="0"/>
              <a:cs typeface="Arial" panose="020B0604020202020204" pitchFamily="34" charset="0"/>
            </a:endParaRPr>
          </a:p>
          <a:p>
            <a:pPr>
              <a:lnSpc>
                <a:spcPct val="113999"/>
              </a:lnSpc>
              <a:spcBef>
                <a:spcPts val="300"/>
              </a:spcBef>
              <a:defRPr/>
            </a:pPr>
            <a:r>
              <a:rPr lang="en-GB" sz="1400" dirty="0">
                <a:latin typeface="Arial"/>
                <a:cs typeface="Arial"/>
              </a:rPr>
              <a:t>People diagnosed earlier with cancer are not only more likely to survive, but importantly also to have </a:t>
            </a:r>
            <a:r>
              <a:rPr lang="en-GB" sz="1400" b="1" dirty="0">
                <a:latin typeface="Arial"/>
                <a:cs typeface="Arial"/>
              </a:rPr>
              <a:t>better experiences of care, lower treatment morbidity, and improved quality of life</a:t>
            </a:r>
            <a:r>
              <a:rPr lang="en-GB" sz="1400" dirty="0">
                <a:latin typeface="Arial"/>
                <a:cs typeface="Arial"/>
              </a:rPr>
              <a:t> compared with those diagnosed late.</a:t>
            </a:r>
          </a:p>
        </p:txBody>
      </p:sp>
      <p:pic>
        <p:nvPicPr>
          <p:cNvPr id="10" name="Picture 9">
            <a:extLst>
              <a:ext uri="{FF2B5EF4-FFF2-40B4-BE49-F238E27FC236}">
                <a16:creationId xmlns:a16="http://schemas.microsoft.com/office/drawing/2014/main" id="{816AA2FB-DB7D-DE20-3602-49DDEAC5B31A}"/>
              </a:ext>
            </a:extLst>
          </p:cNvPr>
          <p:cNvPicPr>
            <a:picLocks noChangeAspect="1"/>
          </p:cNvPicPr>
          <p:nvPr/>
        </p:nvPicPr>
        <p:blipFill>
          <a:blip r:embed="rId3"/>
          <a:stretch>
            <a:fillRect/>
          </a:stretch>
        </p:blipFill>
        <p:spPr>
          <a:xfrm>
            <a:off x="1580639" y="3430768"/>
            <a:ext cx="9035849" cy="3186805"/>
          </a:xfrm>
          <a:prstGeom prst="rect">
            <a:avLst/>
          </a:prstGeom>
          <a:ln>
            <a:noFill/>
          </a:ln>
        </p:spPr>
      </p:pic>
      <p:sp>
        <p:nvSpPr>
          <p:cNvPr id="14" name="Slide Number Placeholder 13">
            <a:extLst>
              <a:ext uri="{FF2B5EF4-FFF2-40B4-BE49-F238E27FC236}">
                <a16:creationId xmlns:a16="http://schemas.microsoft.com/office/drawing/2014/main" id="{01FEDA73-79F5-782C-4407-B4F52130C9E3}"/>
              </a:ext>
            </a:extLst>
          </p:cNvPr>
          <p:cNvSpPr>
            <a:spLocks noGrp="1"/>
          </p:cNvSpPr>
          <p:nvPr>
            <p:ph type="sldNum" sz="quarter" idx="12"/>
          </p:nvPr>
        </p:nvSpPr>
        <p:spPr/>
        <p:txBody>
          <a:bodyPr/>
          <a:lstStyle/>
          <a:p>
            <a:fld id="{30916248-1575-4D68-B685-83B6B91252A1}" type="slidenum">
              <a:rPr lang="en-GB" smtClean="0"/>
              <a:t>3</a:t>
            </a:fld>
            <a:endParaRPr lang="en-GB" dirty="0"/>
          </a:p>
        </p:txBody>
      </p:sp>
    </p:spTree>
    <p:extLst>
      <p:ext uri="{BB962C8B-B14F-4D97-AF65-F5344CB8AC3E}">
        <p14:creationId xmlns:p14="http://schemas.microsoft.com/office/powerpoint/2010/main" val="594389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A4300-9BDD-3667-8E10-7A8D38BD1F46}"/>
            </a:ext>
          </a:extLst>
        </p:cNvPr>
        <p:cNvGrpSpPr/>
        <p:nvPr/>
      </p:nvGrpSpPr>
      <p:grpSpPr>
        <a:xfrm>
          <a:off x="0" y="0"/>
          <a:ext cx="0" cy="0"/>
          <a:chOff x="0" y="0"/>
          <a:chExt cx="0" cy="0"/>
        </a:xfrm>
      </p:grpSpPr>
      <p:pic>
        <p:nvPicPr>
          <p:cNvPr id="3" name="Picture 2" descr="A blue and white logo">
            <a:extLst>
              <a:ext uri="{FF2B5EF4-FFF2-40B4-BE49-F238E27FC236}">
                <a16:creationId xmlns:a16="http://schemas.microsoft.com/office/drawing/2014/main" id="{B6B18E60-384C-584D-1D2A-A74325903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8" name="TextBox 7">
            <a:extLst>
              <a:ext uri="{FF2B5EF4-FFF2-40B4-BE49-F238E27FC236}">
                <a16:creationId xmlns:a16="http://schemas.microsoft.com/office/drawing/2014/main" id="{5F857937-6679-5DFC-CF1F-54ECA509CE14}"/>
              </a:ext>
            </a:extLst>
          </p:cNvPr>
          <p:cNvSpPr txBox="1"/>
          <p:nvPr/>
        </p:nvSpPr>
        <p:spPr>
          <a:xfrm>
            <a:off x="207569" y="194455"/>
            <a:ext cx="9446515" cy="646331"/>
          </a:xfrm>
          <a:prstGeom prst="rect">
            <a:avLst/>
          </a:prstGeom>
          <a:noFill/>
        </p:spPr>
        <p:txBody>
          <a:bodyPr wrap="square" lIns="91440" tIns="45720" rIns="91440" bIns="45720" anchor="t">
            <a:spAutoFit/>
          </a:bodyPr>
          <a:lstStyle/>
          <a:p>
            <a:pPr>
              <a:defRPr/>
            </a:pPr>
            <a:r>
              <a:rPr lang="en-GB" sz="3600" dirty="0">
                <a:solidFill>
                  <a:srgbClr val="005EB8"/>
                </a:solidFill>
                <a:latin typeface="Arial"/>
                <a:cs typeface="Arial"/>
              </a:rPr>
              <a:t>Reducing late-stage diagnosis is vital </a:t>
            </a:r>
            <a:endParaRPr lang="en-GB" sz="3600" i="0" u="none" strike="noStrike" kern="1200" cap="none" spc="0" normalizeH="0" baseline="0" noProof="0" dirty="0">
              <a:ln>
                <a:noFill/>
              </a:ln>
              <a:solidFill>
                <a:srgbClr val="0070C0"/>
              </a:solidFill>
              <a:effectLst/>
              <a:uLnTx/>
              <a:uFillTx/>
              <a:latin typeface="Arial"/>
              <a:cs typeface="Arial"/>
            </a:endParaRPr>
          </a:p>
        </p:txBody>
      </p:sp>
      <p:sp>
        <p:nvSpPr>
          <p:cNvPr id="14" name="Slide Number Placeholder 13">
            <a:extLst>
              <a:ext uri="{FF2B5EF4-FFF2-40B4-BE49-F238E27FC236}">
                <a16:creationId xmlns:a16="http://schemas.microsoft.com/office/drawing/2014/main" id="{B1B0D241-FE55-3CEE-1BC7-945480A448F6}"/>
              </a:ext>
            </a:extLst>
          </p:cNvPr>
          <p:cNvSpPr>
            <a:spLocks noGrp="1"/>
          </p:cNvSpPr>
          <p:nvPr>
            <p:ph type="sldNum" sz="quarter" idx="12"/>
          </p:nvPr>
        </p:nvSpPr>
        <p:spPr/>
        <p:txBody>
          <a:bodyPr/>
          <a:lstStyle/>
          <a:p>
            <a:fld id="{30916248-1575-4D68-B685-83B6B91252A1}" type="slidenum">
              <a:rPr lang="en-GB" smtClean="0"/>
              <a:t>4</a:t>
            </a:fld>
            <a:endParaRPr lang="en-GB" dirty="0"/>
          </a:p>
        </p:txBody>
      </p:sp>
      <p:pic>
        <p:nvPicPr>
          <p:cNvPr id="2" name="Picture 1" descr="A diagram of people with different stages of cancer&#10;&#10;AI-generated content may be incorrect.">
            <a:extLst>
              <a:ext uri="{FF2B5EF4-FFF2-40B4-BE49-F238E27FC236}">
                <a16:creationId xmlns:a16="http://schemas.microsoft.com/office/drawing/2014/main" id="{931911CD-92F0-3F6D-4507-F6B7D58655E6}"/>
              </a:ext>
            </a:extLst>
          </p:cNvPr>
          <p:cNvPicPr>
            <a:picLocks noChangeAspect="1"/>
          </p:cNvPicPr>
          <p:nvPr/>
        </p:nvPicPr>
        <p:blipFill>
          <a:blip r:embed="rId3"/>
          <a:srcRect l="-411" t="22072" r="184" b="150"/>
          <a:stretch>
            <a:fillRect/>
          </a:stretch>
        </p:blipFill>
        <p:spPr>
          <a:xfrm>
            <a:off x="0" y="1341271"/>
            <a:ext cx="11979161" cy="5018153"/>
          </a:xfrm>
          <a:prstGeom prst="rect">
            <a:avLst/>
          </a:prstGeom>
        </p:spPr>
      </p:pic>
    </p:spTree>
    <p:extLst>
      <p:ext uri="{BB962C8B-B14F-4D97-AF65-F5344CB8AC3E}">
        <p14:creationId xmlns:p14="http://schemas.microsoft.com/office/powerpoint/2010/main" val="1983757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19791-F411-F360-1C18-424D12DD572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3391C4F-5C64-C4C9-0483-FAD1E21AEAD9}"/>
              </a:ext>
            </a:extLst>
          </p:cNvPr>
          <p:cNvSpPr txBox="1"/>
          <p:nvPr/>
        </p:nvSpPr>
        <p:spPr>
          <a:xfrm>
            <a:off x="339784" y="192155"/>
            <a:ext cx="9201150" cy="64633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5EB8"/>
                </a:solidFill>
                <a:effectLst/>
                <a:uLnTx/>
                <a:uFillTx/>
                <a:latin typeface="Arial"/>
                <a:cs typeface="Arial"/>
              </a:rPr>
              <a:t>PCN Directed Enhanced Service </a:t>
            </a:r>
            <a:endParaRPr lang="en-GB" sz="3600" b="0" i="0" u="none" strike="noStrike" kern="1200" cap="none" spc="0" normalizeH="0" baseline="0" noProof="0" dirty="0">
              <a:ln>
                <a:noFill/>
              </a:ln>
              <a:solidFill>
                <a:srgbClr val="005EB8"/>
              </a:solidFill>
              <a:effectLst/>
              <a:uLnTx/>
              <a:uFillTx/>
              <a:latin typeface="Arial"/>
              <a:cs typeface="Arial"/>
            </a:endParaRPr>
          </a:p>
        </p:txBody>
      </p:sp>
      <p:sp>
        <p:nvSpPr>
          <p:cNvPr id="7" name="Rectangle 6">
            <a:extLst>
              <a:ext uri="{FF2B5EF4-FFF2-40B4-BE49-F238E27FC236}">
                <a16:creationId xmlns:a16="http://schemas.microsoft.com/office/drawing/2014/main" id="{30BEC3A8-99DB-D3A6-D0B8-3440EF3742BE}"/>
              </a:ext>
            </a:extLst>
          </p:cNvPr>
          <p:cNvSpPr/>
          <p:nvPr/>
        </p:nvSpPr>
        <p:spPr>
          <a:xfrm>
            <a:off x="96571" y="1392186"/>
            <a:ext cx="11817789" cy="1311641"/>
          </a:xfrm>
          <a:prstGeom prst="rect">
            <a:avLst/>
          </a:prstGeom>
        </p:spPr>
        <p:txBody>
          <a:bodyPr wrap="square" lIns="91440" tIns="45720" rIns="91440" bIns="45720" anchor="t">
            <a:spAutoFit/>
          </a:bodyPr>
          <a:lstStyle/>
          <a:p>
            <a:pPr>
              <a:lnSpc>
                <a:spcPct val="114000"/>
              </a:lnSpc>
              <a:spcBef>
                <a:spcPts val="300"/>
              </a:spcBef>
              <a:defRPr/>
            </a:pPr>
            <a:r>
              <a:rPr lang="en-GB" sz="1400" dirty="0">
                <a:solidFill>
                  <a:prstClr val="black"/>
                </a:solidFill>
                <a:latin typeface="Arial" panose="020B0604020202020204" pitchFamily="34" charset="0"/>
                <a:cs typeface="Arial" panose="020B0604020202020204" pitchFamily="34" charset="0"/>
              </a:rPr>
              <a:t>The Network Contract Direct Enhanced Service (DES) underpins the role of PCNs in empowering general practice within the wider NHS and improving the range and effectiveness of primary care services.</a:t>
            </a:r>
          </a:p>
          <a:p>
            <a:pPr>
              <a:lnSpc>
                <a:spcPct val="114000"/>
              </a:lnSpc>
              <a:spcBef>
                <a:spcPts val="300"/>
              </a:spcBef>
              <a:defRPr/>
            </a:pPr>
            <a:endParaRPr lang="en-GB" sz="1000" dirty="0">
              <a:solidFill>
                <a:prstClr val="black"/>
              </a:solidFill>
              <a:latin typeface="Arial" panose="020B0604020202020204" pitchFamily="34" charset="0"/>
              <a:cs typeface="Arial" panose="020B0604020202020204" pitchFamily="34" charset="0"/>
            </a:endParaRPr>
          </a:p>
          <a:p>
            <a:pPr>
              <a:lnSpc>
                <a:spcPct val="114000"/>
              </a:lnSpc>
              <a:spcBef>
                <a:spcPts val="300"/>
              </a:spcBef>
              <a:spcAft>
                <a:spcPts val="300"/>
              </a:spcAft>
              <a:defRPr/>
            </a:pPr>
            <a:r>
              <a:rPr lang="en-GB" sz="1400" dirty="0">
                <a:solidFill>
                  <a:prstClr val="black"/>
                </a:solidFill>
                <a:latin typeface="Arial" panose="020B0604020202020204" pitchFamily="34" charset="0"/>
                <a:cs typeface="Arial" panose="020B0604020202020204" pitchFamily="34" charset="0"/>
              </a:rPr>
              <a:t>At a PCN level, practices can discuss variation, build consensus, implement best practice and hold each other to account. They can potentially benefit from operational economies of scale and a shared primary care workforce.</a:t>
            </a:r>
            <a:endParaRPr lang="en-GB" sz="1400" dirty="0">
              <a:solidFill>
                <a:prstClr val="black"/>
              </a:solidFill>
              <a:latin typeface="Calibri" panose="020F0502020204030204"/>
            </a:endParaRPr>
          </a:p>
        </p:txBody>
      </p:sp>
      <p:pic>
        <p:nvPicPr>
          <p:cNvPr id="8" name="Picture 7">
            <a:extLst>
              <a:ext uri="{FF2B5EF4-FFF2-40B4-BE49-F238E27FC236}">
                <a16:creationId xmlns:a16="http://schemas.microsoft.com/office/drawing/2014/main" id="{96E4AD6B-A7FF-9717-F188-C6964FF8C373}"/>
              </a:ext>
            </a:extLst>
          </p:cNvPr>
          <p:cNvPicPr>
            <a:picLocks noChangeAspect="1"/>
          </p:cNvPicPr>
          <p:nvPr/>
        </p:nvPicPr>
        <p:blipFill>
          <a:blip r:embed="rId2"/>
          <a:stretch>
            <a:fillRect/>
          </a:stretch>
        </p:blipFill>
        <p:spPr>
          <a:xfrm>
            <a:off x="212841" y="2905813"/>
            <a:ext cx="2628366" cy="3673142"/>
          </a:xfrm>
          <a:prstGeom prst="rect">
            <a:avLst/>
          </a:prstGeom>
        </p:spPr>
      </p:pic>
      <p:pic>
        <p:nvPicPr>
          <p:cNvPr id="9" name="Picture 8">
            <a:extLst>
              <a:ext uri="{FF2B5EF4-FFF2-40B4-BE49-F238E27FC236}">
                <a16:creationId xmlns:a16="http://schemas.microsoft.com/office/drawing/2014/main" id="{756285D8-E0B9-3922-6B83-27696DBD97CE}"/>
              </a:ext>
            </a:extLst>
          </p:cNvPr>
          <p:cNvPicPr>
            <a:picLocks noChangeAspect="1"/>
          </p:cNvPicPr>
          <p:nvPr/>
        </p:nvPicPr>
        <p:blipFill>
          <a:blip r:embed="rId3"/>
          <a:stretch>
            <a:fillRect/>
          </a:stretch>
        </p:blipFill>
        <p:spPr>
          <a:xfrm>
            <a:off x="3046780" y="2904421"/>
            <a:ext cx="1328575" cy="1292909"/>
          </a:xfrm>
          <a:prstGeom prst="rect">
            <a:avLst/>
          </a:prstGeom>
          <a:ln>
            <a:solidFill>
              <a:schemeClr val="tx1"/>
            </a:solidFill>
          </a:ln>
        </p:spPr>
      </p:pic>
      <p:grpSp>
        <p:nvGrpSpPr>
          <p:cNvPr id="13" name="Group 12">
            <a:extLst>
              <a:ext uri="{FF2B5EF4-FFF2-40B4-BE49-F238E27FC236}">
                <a16:creationId xmlns:a16="http://schemas.microsoft.com/office/drawing/2014/main" id="{6FEEC60F-A4B9-7BEE-A37C-4F43DB81AF80}"/>
              </a:ext>
            </a:extLst>
          </p:cNvPr>
          <p:cNvGrpSpPr/>
          <p:nvPr/>
        </p:nvGrpSpPr>
        <p:grpSpPr>
          <a:xfrm>
            <a:off x="5049572" y="2792924"/>
            <a:ext cx="6782699" cy="3134336"/>
            <a:chOff x="6258388" y="2851352"/>
            <a:chExt cx="5527212" cy="3134336"/>
          </a:xfrm>
        </p:grpSpPr>
        <p:sp>
          <p:nvSpPr>
            <p:cNvPr id="10" name="Rectangle 9">
              <a:extLst>
                <a:ext uri="{FF2B5EF4-FFF2-40B4-BE49-F238E27FC236}">
                  <a16:creationId xmlns:a16="http://schemas.microsoft.com/office/drawing/2014/main" id="{B9BC6D79-1318-BA77-39BD-FD3C39A0EEBC}"/>
                </a:ext>
              </a:extLst>
            </p:cNvPr>
            <p:cNvSpPr/>
            <p:nvPr/>
          </p:nvSpPr>
          <p:spPr>
            <a:xfrm>
              <a:off x="6258388" y="2851352"/>
              <a:ext cx="3776188" cy="1607491"/>
            </a:xfrm>
            <a:prstGeom prst="rect">
              <a:avLst/>
            </a:prstGeom>
            <a:ln>
              <a:noFill/>
            </a:ln>
          </p:spPr>
          <p:txBody>
            <a:bodyPr wrap="square" lIns="91440" tIns="45720" rIns="91440" bIns="45720" anchor="t">
              <a:spAutoFit/>
            </a:bodyPr>
            <a:lstStyle/>
            <a:p>
              <a:pPr>
                <a:lnSpc>
                  <a:spcPct val="114000"/>
                </a:lnSpc>
                <a:spcBef>
                  <a:spcPts val="300"/>
                </a:spcBef>
                <a:spcAft>
                  <a:spcPts val="300"/>
                </a:spcAft>
                <a:defRPr/>
              </a:pPr>
              <a:r>
                <a:rPr lang="en-GB" sz="1400" b="1" dirty="0">
                  <a:solidFill>
                    <a:prstClr val="black"/>
                  </a:solidFill>
                  <a:latin typeface="Arial" panose="020B0604020202020204" pitchFamily="34" charset="0"/>
                  <a:cs typeface="Arial" panose="020B0604020202020204" pitchFamily="34" charset="0"/>
                </a:rPr>
                <a:t>Essential Resources:</a:t>
              </a:r>
            </a:p>
            <a:p>
              <a:pPr marL="285750" indent="-285750">
                <a:lnSpc>
                  <a:spcPct val="114000"/>
                </a:lnSpc>
                <a:spcBef>
                  <a:spcPts val="300"/>
                </a:spcBef>
                <a:spcAft>
                  <a:spcPts val="300"/>
                </a:spcAft>
                <a:buFont typeface="Arial"/>
                <a:buChar char="•"/>
                <a:defRPr/>
              </a:pPr>
              <a:r>
                <a:rPr lang="en-GB" sz="1400" b="1" dirty="0">
                  <a:solidFill>
                    <a:prstClr val="black"/>
                  </a:solidFill>
                  <a:latin typeface="Arial" panose="020B0604020202020204" pitchFamily="34" charset="0"/>
                  <a:cs typeface="Arial" panose="020B0604020202020204" pitchFamily="34" charset="0"/>
                  <a:hlinkClick r:id="rId4"/>
                </a:rPr>
                <a:t>PCN DES specifications for 2025-26</a:t>
              </a:r>
              <a:endParaRPr lang="en-GB" sz="1400" b="1" dirty="0">
                <a:solidFill>
                  <a:prstClr val="black"/>
                </a:solidFill>
                <a:latin typeface="Arial" panose="020B0604020202020204" pitchFamily="34" charset="0"/>
                <a:cs typeface="Arial" panose="020B0604020202020204" pitchFamily="34" charset="0"/>
              </a:endParaRPr>
            </a:p>
            <a:p>
              <a:pPr marL="285750" indent="-285750">
                <a:lnSpc>
                  <a:spcPct val="114000"/>
                </a:lnSpc>
                <a:spcBef>
                  <a:spcPts val="300"/>
                </a:spcBef>
                <a:spcAft>
                  <a:spcPts val="300"/>
                </a:spcAft>
                <a:buFont typeface="Arial"/>
                <a:buChar char="•"/>
                <a:defRPr/>
              </a:pPr>
              <a:r>
                <a:rPr lang="en-GB" sz="1400" b="1" dirty="0">
                  <a:solidFill>
                    <a:prstClr val="black"/>
                  </a:solidFill>
                  <a:latin typeface="Arial" pitchFamily="34" charset="0"/>
                  <a:cs typeface="Arial" pitchFamily="34" charset="0"/>
                  <a:hlinkClick r:id="rId5"/>
                </a:rPr>
                <a:t>PCN DES Video Mini-Series</a:t>
              </a:r>
              <a:r>
                <a:rPr lang="en-GB" sz="1400" b="1" dirty="0">
                  <a:solidFill>
                    <a:prstClr val="black"/>
                  </a:solidFill>
                  <a:latin typeface="Arial" pitchFamily="34" charset="0"/>
                  <a:cs typeface="Arial" pitchFamily="34" charset="0"/>
                </a:rPr>
                <a:t> 25/26</a:t>
              </a:r>
            </a:p>
            <a:p>
              <a:pPr marL="285750" indent="-285750">
                <a:lnSpc>
                  <a:spcPct val="114000"/>
                </a:lnSpc>
                <a:spcBef>
                  <a:spcPts val="300"/>
                </a:spcBef>
                <a:spcAft>
                  <a:spcPts val="300"/>
                </a:spcAft>
                <a:buFont typeface="Arial"/>
                <a:buChar char="•"/>
                <a:defRPr/>
              </a:pPr>
              <a:r>
                <a:rPr lang="en-GB" sz="1400" b="1" u="sng" dirty="0">
                  <a:solidFill>
                    <a:prstClr val="black"/>
                  </a:solidFill>
                  <a:latin typeface="Arial" pitchFamily="34" charset="0"/>
                  <a:ea typeface="Calibri"/>
                  <a:cs typeface="Arial" pitchFamily="34" charset="0"/>
                  <a:hlinkClick r:id="rId6"/>
                </a:rPr>
                <a:t>CRUK GP Contract Hub</a:t>
              </a:r>
              <a:r>
                <a:rPr lang="en-GB" sz="1400" b="1" u="sng" dirty="0">
                  <a:solidFill>
                    <a:prstClr val="black"/>
                  </a:solidFill>
                  <a:latin typeface="Arial" pitchFamily="34" charset="0"/>
                  <a:ea typeface="Calibri"/>
                  <a:cs typeface="Arial" pitchFamily="34" charset="0"/>
                </a:rPr>
                <a:t> 25/26</a:t>
              </a:r>
            </a:p>
            <a:p>
              <a:pPr marL="285750" indent="-285750">
                <a:lnSpc>
                  <a:spcPct val="114000"/>
                </a:lnSpc>
                <a:spcBef>
                  <a:spcPts val="300"/>
                </a:spcBef>
                <a:spcAft>
                  <a:spcPts val="300"/>
                </a:spcAft>
                <a:buFont typeface="Arial"/>
                <a:buChar char="•"/>
                <a:defRPr/>
              </a:pPr>
              <a:r>
                <a:rPr lang="en-GB" sz="1400" b="1" dirty="0">
                  <a:solidFill>
                    <a:prstClr val="black"/>
                  </a:solidFill>
                  <a:latin typeface="Arial" pitchFamily="34" charset="0"/>
                  <a:ea typeface="Calibri"/>
                  <a:cs typeface="Arial" pitchFamily="34" charset="0"/>
                  <a:hlinkClick r:id="rId7"/>
                </a:rPr>
                <a:t>CRUK PCN top tips </a:t>
              </a:r>
              <a:r>
                <a:rPr lang="en-GB" sz="1400" b="1" dirty="0">
                  <a:solidFill>
                    <a:prstClr val="black"/>
                  </a:solidFill>
                  <a:latin typeface="Arial" pitchFamily="34" charset="0"/>
                  <a:ea typeface="Calibri"/>
                  <a:cs typeface="Arial" pitchFamily="34" charset="0"/>
                </a:rPr>
                <a:t>(2022)</a:t>
              </a:r>
              <a:endParaRPr lang="en-GB" sz="1200" b="1" dirty="0">
                <a:solidFill>
                  <a:prstClr val="black"/>
                </a:solidFill>
                <a:latin typeface="Arial" pitchFamily="34" charset="0"/>
                <a:ea typeface="Calibri"/>
                <a:cs typeface="Arial" pitchFamily="34" charset="0"/>
              </a:endParaRPr>
            </a:p>
          </p:txBody>
        </p:sp>
        <p:sp>
          <p:nvSpPr>
            <p:cNvPr id="11" name="TextBox 10">
              <a:extLst>
                <a:ext uri="{FF2B5EF4-FFF2-40B4-BE49-F238E27FC236}">
                  <a16:creationId xmlns:a16="http://schemas.microsoft.com/office/drawing/2014/main" id="{39E7F431-273C-9407-9D37-A16D45840946}"/>
                </a:ext>
              </a:extLst>
            </p:cNvPr>
            <p:cNvSpPr txBox="1"/>
            <p:nvPr/>
          </p:nvSpPr>
          <p:spPr>
            <a:xfrm>
              <a:off x="6271216" y="4631471"/>
              <a:ext cx="5514384" cy="1354217"/>
            </a:xfrm>
            <a:prstGeom prst="rect">
              <a:avLst/>
            </a:prstGeom>
            <a:noFill/>
            <a:ln>
              <a:noFill/>
            </a:ln>
          </p:spPr>
          <p:txBody>
            <a:bodyPr wrap="square" lIns="91440" tIns="45720" rIns="91440" bIns="45720" rtlCol="0" anchor="t">
              <a:spAutoFit/>
            </a:bodyPr>
            <a:lstStyle/>
            <a:p>
              <a:pPr defTabSz="457200">
                <a:defRPr/>
              </a:pPr>
              <a:r>
                <a:rPr lang="en-GB" sz="1400" b="1" dirty="0">
                  <a:solidFill>
                    <a:prstClr val="black"/>
                  </a:solidFill>
                  <a:latin typeface="Arial"/>
                  <a:cs typeface="Arial"/>
                </a:rPr>
                <a:t>Note: </a:t>
              </a:r>
              <a:r>
                <a:rPr lang="en-GB" sz="1400" dirty="0">
                  <a:solidFill>
                    <a:prstClr val="black"/>
                  </a:solidFill>
                  <a:latin typeface="Arial"/>
                  <a:cs typeface="Arial"/>
                </a:rPr>
                <a:t>there are no national requirements for monitoring of the early cancer element of the PCN DES and the only monitoring and direct funding is for IIF element. However, we would encourage PCNs to feedback using the Des checklist at the end of this toolkit so we collate learning and exchange ideas.  </a:t>
              </a:r>
              <a:endParaRPr lang="en-US" dirty="0">
                <a:solidFill>
                  <a:prstClr val="black"/>
                </a:solidFill>
                <a:latin typeface="Arial"/>
                <a:cs typeface="Arial"/>
              </a:endParaRPr>
            </a:p>
            <a:p>
              <a:pPr defTabSz="457200">
                <a:defRPr/>
              </a:pPr>
              <a:r>
                <a:rPr lang="en-GB" sz="1400" dirty="0">
                  <a:solidFill>
                    <a:prstClr val="black"/>
                  </a:solidFill>
                  <a:latin typeface="Arial"/>
                  <a:cs typeface="Arial"/>
                </a:rPr>
                <a:t>Send to </a:t>
              </a:r>
              <a:r>
                <a:rPr lang="en-GB" sz="1400" dirty="0">
                  <a:solidFill>
                    <a:prstClr val="black"/>
                  </a:solidFill>
                  <a:latin typeface="Arial"/>
                  <a:cs typeface="Arial"/>
                  <a:hlinkClick r:id="rId8">
                    <a:extLst>
                      <a:ext uri="{A12FA001-AC4F-418D-AE19-62706E023703}">
                        <ahyp:hlinkClr xmlns:ahyp="http://schemas.microsoft.com/office/drawing/2018/hyperlinkcolor" val="tx"/>
                      </a:ext>
                    </a:extLst>
                  </a:hlinkClick>
                </a:rPr>
                <a:t>england.tvcaadmin@nhs.net</a:t>
              </a:r>
              <a:r>
                <a:rPr lang="en-GB" sz="1400" dirty="0">
                  <a:solidFill>
                    <a:prstClr val="black"/>
                  </a:solidFill>
                  <a:latin typeface="Arial"/>
                  <a:cs typeface="Arial"/>
                </a:rPr>
                <a:t> </a:t>
              </a:r>
              <a:endParaRPr lang="en-GB" dirty="0">
                <a:solidFill>
                  <a:prstClr val="black"/>
                </a:solidFill>
                <a:latin typeface="Arial"/>
                <a:cs typeface="Arial"/>
              </a:endParaRPr>
            </a:p>
            <a:p>
              <a:pPr defTabSz="457200">
                <a:defRPr/>
              </a:pPr>
              <a:endParaRPr lang="en-GB" sz="1200" dirty="0">
                <a:solidFill>
                  <a:prstClr val="black"/>
                </a:solidFill>
                <a:latin typeface="Arial" panose="020B0604020202020204" pitchFamily="34" charset="0"/>
                <a:cs typeface="Arial" panose="020B0604020202020204" pitchFamily="34" charset="0"/>
              </a:endParaRPr>
            </a:p>
          </p:txBody>
        </p:sp>
      </p:grpSp>
      <p:sp>
        <p:nvSpPr>
          <p:cNvPr id="17" name="Slide Number Placeholder 16">
            <a:extLst>
              <a:ext uri="{FF2B5EF4-FFF2-40B4-BE49-F238E27FC236}">
                <a16:creationId xmlns:a16="http://schemas.microsoft.com/office/drawing/2014/main" id="{61B12A40-AF0F-4B3E-8E19-4C02429106F4}"/>
              </a:ext>
            </a:extLst>
          </p:cNvPr>
          <p:cNvSpPr>
            <a:spLocks noGrp="1"/>
          </p:cNvSpPr>
          <p:nvPr>
            <p:ph type="sldNum" sz="quarter" idx="12"/>
          </p:nvPr>
        </p:nvSpPr>
        <p:spPr/>
        <p:txBody>
          <a:bodyPr/>
          <a:lstStyle/>
          <a:p>
            <a:fld id="{30916248-1575-4D68-B685-83B6B91252A1}" type="slidenum">
              <a:rPr lang="en-GB" smtClean="0"/>
              <a:t>5</a:t>
            </a:fld>
            <a:endParaRPr lang="en-GB" dirty="0"/>
          </a:p>
        </p:txBody>
      </p:sp>
      <p:pic>
        <p:nvPicPr>
          <p:cNvPr id="12" name="Picture 11" descr="A blue and white logo">
            <a:extLst>
              <a:ext uri="{FF2B5EF4-FFF2-40B4-BE49-F238E27FC236}">
                <a16:creationId xmlns:a16="http://schemas.microsoft.com/office/drawing/2014/main" id="{F305ED31-AD24-AC2A-7FCB-E1E29B1002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Tree>
    <p:extLst>
      <p:ext uri="{BB962C8B-B14F-4D97-AF65-F5344CB8AC3E}">
        <p14:creationId xmlns:p14="http://schemas.microsoft.com/office/powerpoint/2010/main" val="784308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766C-AB05-BFAE-A6AF-DBDE63E491F9}"/>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DDF3C7B2-D500-D5BC-092F-38DD86975E7A}"/>
              </a:ext>
            </a:extLst>
          </p:cNvPr>
          <p:cNvSpPr txBox="1">
            <a:spLocks/>
          </p:cNvSpPr>
          <p:nvPr/>
        </p:nvSpPr>
        <p:spPr>
          <a:xfrm>
            <a:off x="140414" y="695886"/>
            <a:ext cx="4925291"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GB" sz="2700" dirty="0">
              <a:solidFill>
                <a:srgbClr val="005EB8"/>
              </a:solidFill>
              <a:latin typeface="Arial"/>
              <a:cs typeface="Arial"/>
            </a:endParaRPr>
          </a:p>
        </p:txBody>
      </p:sp>
      <p:sp>
        <p:nvSpPr>
          <p:cNvPr id="4" name="TextBox 3">
            <a:extLst>
              <a:ext uri="{FF2B5EF4-FFF2-40B4-BE49-F238E27FC236}">
                <a16:creationId xmlns:a16="http://schemas.microsoft.com/office/drawing/2014/main" id="{63217246-7447-0E19-D668-FA52A01DEB59}"/>
              </a:ext>
            </a:extLst>
          </p:cNvPr>
          <p:cNvSpPr txBox="1"/>
          <p:nvPr/>
        </p:nvSpPr>
        <p:spPr>
          <a:xfrm>
            <a:off x="73166" y="240621"/>
            <a:ext cx="12045668" cy="1200329"/>
          </a:xfrm>
          <a:prstGeom prst="rect">
            <a:avLst/>
          </a:prstGeom>
          <a:noFill/>
        </p:spPr>
        <p:txBody>
          <a:bodyPr wrap="square" lIns="91440" tIns="45720" rIns="91440" bIns="45720" anchor="t">
            <a:spAutoFit/>
          </a:bodyPr>
          <a:lstStyle/>
          <a:p>
            <a:pPr>
              <a:defRPr/>
            </a:pPr>
            <a:r>
              <a:rPr kumimoji="0" lang="en-GB" sz="3600" b="0" i="0" u="none" strike="noStrike" kern="1200" cap="none" spc="0" normalizeH="0" baseline="0" noProof="0" dirty="0">
                <a:ln>
                  <a:noFill/>
                </a:ln>
                <a:solidFill>
                  <a:srgbClr val="005EB8"/>
                </a:solidFill>
                <a:effectLst/>
                <a:uLnTx/>
                <a:uFillTx/>
                <a:latin typeface="Arial"/>
                <a:cs typeface="Arial"/>
              </a:rPr>
              <a:t>PCN Directed Enhanced Service: Early cancer diagnosis 25/26</a:t>
            </a:r>
            <a:r>
              <a:rPr kumimoji="0" lang="en-GB" sz="2800" b="0" i="0" u="none" strike="noStrike" kern="1200" cap="none" spc="0" normalizeH="0" baseline="0" noProof="0" dirty="0">
                <a:ln>
                  <a:noFill/>
                </a:ln>
                <a:solidFill>
                  <a:srgbClr val="005EB8"/>
                </a:solidFill>
                <a:effectLst/>
                <a:uLnTx/>
                <a:uFillTx/>
                <a:latin typeface="Arial"/>
                <a:cs typeface="Arial"/>
              </a:rPr>
              <a:t> – </a:t>
            </a:r>
            <a:r>
              <a:rPr lang="en-GB" sz="3600" b="1" dirty="0">
                <a:solidFill>
                  <a:srgbClr val="005EB8"/>
                </a:solidFill>
                <a:latin typeface="Arial"/>
                <a:cs typeface="Arial"/>
              </a:rPr>
              <a:t>No change</a:t>
            </a:r>
            <a:endParaRPr lang="en-GB" b="1" i="0" u="none" strike="noStrike" kern="1200" cap="none" spc="0" normalizeH="0" baseline="0" noProof="0" dirty="0">
              <a:ln>
                <a:noFill/>
              </a:ln>
              <a:solidFill>
                <a:srgbClr val="000000"/>
              </a:solidFill>
              <a:effectLst/>
              <a:uLnTx/>
              <a:uFillTx/>
              <a:latin typeface="Aptos" panose="02110004020202020204"/>
              <a:cs typeface="Arial"/>
            </a:endParaRPr>
          </a:p>
        </p:txBody>
      </p:sp>
      <p:sp>
        <p:nvSpPr>
          <p:cNvPr id="7" name="Rectangle 6">
            <a:extLst>
              <a:ext uri="{FF2B5EF4-FFF2-40B4-BE49-F238E27FC236}">
                <a16:creationId xmlns:a16="http://schemas.microsoft.com/office/drawing/2014/main" id="{21607DFD-CF5D-3CD1-9DEE-4F7324799F66}"/>
              </a:ext>
            </a:extLst>
          </p:cNvPr>
          <p:cNvSpPr/>
          <p:nvPr/>
        </p:nvSpPr>
        <p:spPr>
          <a:xfrm>
            <a:off x="237585" y="2045176"/>
            <a:ext cx="11511974" cy="3856184"/>
          </a:xfrm>
          <a:prstGeom prst="rect">
            <a:avLst/>
          </a:prstGeom>
        </p:spPr>
        <p:txBody>
          <a:bodyPr wrap="square" lIns="91440" tIns="45720" rIns="91440" bIns="45720" anchor="t">
            <a:spAutoFit/>
          </a:bodyPr>
          <a:lstStyle/>
          <a:p>
            <a:pPr>
              <a:lnSpc>
                <a:spcPct val="114000"/>
              </a:lnSpc>
              <a:spcBef>
                <a:spcPts val="300"/>
              </a:spcBef>
              <a:defRPr/>
            </a:pPr>
            <a:r>
              <a:rPr lang="en-GB" sz="1400" dirty="0">
                <a:solidFill>
                  <a:prstClr val="black"/>
                </a:solidFill>
                <a:latin typeface="Arial" panose="020B0604020202020204" pitchFamily="34" charset="0"/>
                <a:cs typeface="Arial" panose="020B0604020202020204" pitchFamily="34" charset="0"/>
              </a:rPr>
              <a:t>The PCN Directed Enhanced Service ask for two things focused on cancer:</a:t>
            </a:r>
          </a:p>
          <a:p>
            <a:pPr>
              <a:lnSpc>
                <a:spcPct val="114000"/>
              </a:lnSpc>
              <a:spcBef>
                <a:spcPts val="300"/>
              </a:spcBef>
              <a:defRPr/>
            </a:pPr>
            <a:endParaRPr lang="en-GB" sz="1400" dirty="0">
              <a:solidFill>
                <a:prstClr val="black"/>
              </a:solidFill>
              <a:latin typeface="Arial" panose="020B0604020202020204" pitchFamily="34" charset="0"/>
              <a:cs typeface="Arial" panose="020B0604020202020204" pitchFamily="34" charset="0"/>
            </a:endParaRPr>
          </a:p>
          <a:p>
            <a:pPr>
              <a:lnSpc>
                <a:spcPct val="114000"/>
              </a:lnSpc>
              <a:spcBef>
                <a:spcPts val="300"/>
              </a:spcBef>
              <a:defRPr/>
            </a:pPr>
            <a:endParaRPr lang="en-GB" sz="1400" dirty="0">
              <a:solidFill>
                <a:prstClr val="black"/>
              </a:solidFill>
              <a:latin typeface="Arial" panose="020B0604020202020204" pitchFamily="34" charset="0"/>
              <a:cs typeface="Arial" panose="020B0604020202020204" pitchFamily="34" charset="0"/>
            </a:endParaRPr>
          </a:p>
          <a:p>
            <a:pPr>
              <a:lnSpc>
                <a:spcPct val="114000"/>
              </a:lnSpc>
              <a:spcBef>
                <a:spcPts val="300"/>
              </a:spcBef>
              <a:defRPr/>
            </a:pPr>
            <a:endParaRPr lang="en-GB" sz="1400" dirty="0">
              <a:solidFill>
                <a:prstClr val="black"/>
              </a:solidFill>
              <a:latin typeface="Arial" panose="020B0604020202020204" pitchFamily="34" charset="0"/>
              <a:cs typeface="Arial" panose="020B0604020202020204" pitchFamily="34" charset="0"/>
            </a:endParaRPr>
          </a:p>
          <a:p>
            <a:pPr>
              <a:lnSpc>
                <a:spcPct val="114000"/>
              </a:lnSpc>
              <a:spcBef>
                <a:spcPts val="300"/>
              </a:spcBef>
              <a:defRPr/>
            </a:pPr>
            <a:r>
              <a:rPr lang="en-GB" sz="1400" dirty="0">
                <a:solidFill>
                  <a:prstClr val="black"/>
                </a:solidFill>
                <a:latin typeface="Arial"/>
                <a:cs typeface="Arial"/>
              </a:rPr>
              <a:t>The Des also focuses on health inequalities:</a:t>
            </a:r>
          </a:p>
          <a:p>
            <a:pPr lvl="2">
              <a:lnSpc>
                <a:spcPct val="114000"/>
              </a:lnSpc>
              <a:spcBef>
                <a:spcPts val="300"/>
              </a:spcBef>
              <a:defRPr/>
            </a:pPr>
            <a:r>
              <a:rPr lang="en-GB" sz="1400" dirty="0">
                <a:solidFill>
                  <a:prstClr val="black"/>
                </a:solidFill>
                <a:latin typeface="Arial" panose="020B0604020202020204" pitchFamily="34" charset="0"/>
                <a:cs typeface="Arial" panose="020B0604020202020204" pitchFamily="34" charset="0"/>
              </a:rPr>
              <a:t>2.1.6 A PCN should </a:t>
            </a:r>
            <a:r>
              <a:rPr lang="en-GB" sz="1400" b="1" dirty="0">
                <a:solidFill>
                  <a:prstClr val="black"/>
                </a:solidFill>
                <a:latin typeface="Arial" panose="020B0604020202020204" pitchFamily="34" charset="0"/>
                <a:cs typeface="Arial" panose="020B0604020202020204" pitchFamily="34" charset="0"/>
              </a:rPr>
              <a:t>“actively seek to reduce health inequalities across its Core Network Practices in line with guidance and the CORE20PLUS5 approach.”</a:t>
            </a:r>
          </a:p>
          <a:p>
            <a:pPr lvl="2">
              <a:lnSpc>
                <a:spcPct val="114000"/>
              </a:lnSpc>
              <a:spcBef>
                <a:spcPts val="300"/>
              </a:spcBef>
              <a:defRPr/>
            </a:pPr>
            <a:endParaRPr lang="en-GB" sz="1000" b="1" dirty="0">
              <a:solidFill>
                <a:prstClr val="black"/>
              </a:solidFill>
              <a:latin typeface="Arial" panose="020B0604020202020204" pitchFamily="34" charset="0"/>
              <a:cs typeface="Arial" panose="020B0604020202020204" pitchFamily="34" charset="0"/>
            </a:endParaRPr>
          </a:p>
          <a:p>
            <a:pPr lvl="2">
              <a:lnSpc>
                <a:spcPct val="114000"/>
              </a:lnSpc>
              <a:spcBef>
                <a:spcPts val="300"/>
              </a:spcBef>
              <a:defRPr/>
            </a:pPr>
            <a:r>
              <a:rPr lang="en-GB" sz="1400" dirty="0">
                <a:solidFill>
                  <a:prstClr val="black"/>
                </a:solidFill>
                <a:latin typeface="Arial" panose="020B0604020202020204" pitchFamily="34" charset="0"/>
                <a:cs typeface="Arial" panose="020B0604020202020204" pitchFamily="34" charset="0"/>
              </a:rPr>
              <a:t>2.1.7 A PCN should </a:t>
            </a:r>
            <a:r>
              <a:rPr lang="en-GB" sz="1400" b="1" dirty="0">
                <a:solidFill>
                  <a:prstClr val="black"/>
                </a:solidFill>
                <a:latin typeface="Arial" panose="020B0604020202020204" pitchFamily="34" charset="0"/>
                <a:cs typeface="Arial" panose="020B0604020202020204" pitchFamily="34" charset="0"/>
              </a:rPr>
              <a:t>work in partnership within local communities to address health inequalities </a:t>
            </a:r>
            <a:r>
              <a:rPr lang="en-GB" sz="1400" dirty="0">
                <a:solidFill>
                  <a:prstClr val="black"/>
                </a:solidFill>
                <a:latin typeface="Arial" panose="020B0604020202020204" pitchFamily="34" charset="0"/>
                <a:cs typeface="Arial" panose="020B0604020202020204" pitchFamily="34" charset="0"/>
              </a:rPr>
              <a:t>that are amenable to primary care interventions. The CORE20PLUS5 approach provides a helpful focal point for galvanising action and guiding targeting and outreach regarding conditions which disproportionately affect people from areas of greater deprivation. </a:t>
            </a:r>
          </a:p>
          <a:p>
            <a:pPr lvl="2">
              <a:lnSpc>
                <a:spcPct val="114000"/>
              </a:lnSpc>
              <a:spcBef>
                <a:spcPts val="300"/>
              </a:spcBef>
              <a:defRPr/>
            </a:pPr>
            <a:endParaRPr lang="en-GB" sz="1000" dirty="0">
              <a:solidFill>
                <a:prstClr val="black"/>
              </a:solidFill>
              <a:latin typeface="Arial" panose="020B0604020202020204" pitchFamily="34" charset="0"/>
              <a:cs typeface="Arial" panose="020B0604020202020204" pitchFamily="34" charset="0"/>
            </a:endParaRPr>
          </a:p>
          <a:p>
            <a:pPr lvl="2">
              <a:lnSpc>
                <a:spcPct val="114000"/>
              </a:lnSpc>
              <a:spcBef>
                <a:spcPts val="300"/>
              </a:spcBef>
              <a:defRPr/>
            </a:pPr>
            <a:r>
              <a:rPr lang="en-GB" sz="1400" dirty="0">
                <a:solidFill>
                  <a:prstClr val="black"/>
                </a:solidFill>
                <a:latin typeface="Arial" panose="020B0604020202020204" pitchFamily="34" charset="0"/>
                <a:cs typeface="Arial" panose="020B0604020202020204" pitchFamily="34" charset="0"/>
              </a:rPr>
              <a:t>2.1.8 Two of the five clinical areas set out in the of CORE20PLUS5 approach for adults focus on improving cardiovascular disease (CVD) prevention and diagnosis, and </a:t>
            </a:r>
            <a:r>
              <a:rPr lang="en-GB" sz="1400" b="1" dirty="0">
                <a:solidFill>
                  <a:prstClr val="black"/>
                </a:solidFill>
                <a:latin typeface="Arial" panose="020B0604020202020204" pitchFamily="34" charset="0"/>
                <a:cs typeface="Arial" panose="020B0604020202020204" pitchFamily="34" charset="0"/>
              </a:rPr>
              <a:t>early cancer diagnosis</a:t>
            </a:r>
            <a:r>
              <a:rPr lang="en-GB" sz="1400" dirty="0">
                <a:solidFill>
                  <a:prstClr val="black"/>
                </a:solidFill>
                <a:latin typeface="Arial" panose="020B0604020202020204" pitchFamily="34" charset="0"/>
                <a:cs typeface="Arial" panose="020B0604020202020204" pitchFamily="34" charset="0"/>
              </a:rPr>
              <a:t>.</a:t>
            </a:r>
            <a:endParaRPr lang="en-GB" sz="1200" dirty="0">
              <a:solidFill>
                <a:prstClr val="black"/>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C1DAD3DE-2F71-8E44-E9FE-70AB253CFD63}"/>
              </a:ext>
            </a:extLst>
          </p:cNvPr>
          <p:cNvSpPr/>
          <p:nvPr/>
        </p:nvSpPr>
        <p:spPr>
          <a:xfrm>
            <a:off x="237585" y="2395864"/>
            <a:ext cx="11305392" cy="738664"/>
          </a:xfrm>
          <a:prstGeom prst="rect">
            <a:avLst/>
          </a:prstGeom>
        </p:spPr>
        <p:txBody>
          <a:bodyPr wrap="square" lIns="91440" tIns="45720" rIns="91440" bIns="45720" anchor="t">
            <a:spAutoFit/>
          </a:bodyPr>
          <a:lstStyle/>
          <a:p>
            <a:pPr defTabSz="457200"/>
            <a:r>
              <a:rPr lang="en-GB" sz="1400" dirty="0">
                <a:solidFill>
                  <a:prstClr val="black"/>
                </a:solidFill>
                <a:latin typeface="Arial"/>
                <a:cs typeface="Arial"/>
              </a:rPr>
              <a:t>1. Review referral practice to improve early detection with clear actions and milestones </a:t>
            </a:r>
          </a:p>
          <a:p>
            <a:pPr defTabSz="457200"/>
            <a:r>
              <a:rPr lang="en-GB" sz="1400" dirty="0">
                <a:solidFill>
                  <a:prstClr val="black"/>
                </a:solidFill>
                <a:latin typeface="Arial"/>
                <a:cs typeface="Arial"/>
              </a:rPr>
              <a:t>2. </a:t>
            </a:r>
            <a:r>
              <a:rPr lang="en-GB" sz="1400" b="1" dirty="0">
                <a:solidFill>
                  <a:schemeClr val="accent1"/>
                </a:solidFill>
                <a:latin typeface="Arial"/>
                <a:cs typeface="Arial"/>
              </a:rPr>
              <a:t>Work with partners to improve screening uptake (this toolkit)</a:t>
            </a:r>
          </a:p>
          <a:p>
            <a:pPr defTabSz="457200"/>
            <a:endParaRPr lang="en-GB" sz="1400" b="1" dirty="0">
              <a:solidFill>
                <a:prstClr val="black"/>
              </a:solidFill>
              <a:latin typeface="Arial"/>
              <a:cs typeface="Arial"/>
            </a:endParaRPr>
          </a:p>
        </p:txBody>
      </p:sp>
      <p:pic>
        <p:nvPicPr>
          <p:cNvPr id="16" name="Picture 15">
            <a:extLst>
              <a:ext uri="{FF2B5EF4-FFF2-40B4-BE49-F238E27FC236}">
                <a16:creationId xmlns:a16="http://schemas.microsoft.com/office/drawing/2014/main" id="{A2A93510-DFCE-615C-579F-96470594208F}"/>
              </a:ext>
            </a:extLst>
          </p:cNvPr>
          <p:cNvPicPr>
            <a:picLocks noChangeAspect="1"/>
          </p:cNvPicPr>
          <p:nvPr/>
        </p:nvPicPr>
        <p:blipFill>
          <a:blip r:embed="rId2"/>
          <a:stretch>
            <a:fillRect/>
          </a:stretch>
        </p:blipFill>
        <p:spPr>
          <a:xfrm>
            <a:off x="236559" y="3694641"/>
            <a:ext cx="848860" cy="829785"/>
          </a:xfrm>
          <a:prstGeom prst="rect">
            <a:avLst/>
          </a:prstGeom>
        </p:spPr>
      </p:pic>
      <p:sp>
        <p:nvSpPr>
          <p:cNvPr id="20" name="Slide Number Placeholder 19">
            <a:extLst>
              <a:ext uri="{FF2B5EF4-FFF2-40B4-BE49-F238E27FC236}">
                <a16:creationId xmlns:a16="http://schemas.microsoft.com/office/drawing/2014/main" id="{2A018FC3-FE65-5615-851A-C5353984B903}"/>
              </a:ext>
            </a:extLst>
          </p:cNvPr>
          <p:cNvSpPr>
            <a:spLocks noGrp="1"/>
          </p:cNvSpPr>
          <p:nvPr>
            <p:ph type="sldNum" sz="quarter" idx="12"/>
          </p:nvPr>
        </p:nvSpPr>
        <p:spPr/>
        <p:txBody>
          <a:bodyPr/>
          <a:lstStyle/>
          <a:p>
            <a:fld id="{30916248-1575-4D68-B685-83B6B91252A1}" type="slidenum">
              <a:rPr lang="en-GB" smtClean="0"/>
              <a:t>6</a:t>
            </a:fld>
            <a:endParaRPr lang="en-GB" dirty="0"/>
          </a:p>
        </p:txBody>
      </p:sp>
      <p:pic>
        <p:nvPicPr>
          <p:cNvPr id="15" name="Picture 14" descr="A blue and white logo">
            <a:extLst>
              <a:ext uri="{FF2B5EF4-FFF2-40B4-BE49-F238E27FC236}">
                <a16:creationId xmlns:a16="http://schemas.microsoft.com/office/drawing/2014/main" id="{386460DF-425A-403A-CCF2-C48885B62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Tree>
    <p:extLst>
      <p:ext uri="{BB962C8B-B14F-4D97-AF65-F5344CB8AC3E}">
        <p14:creationId xmlns:p14="http://schemas.microsoft.com/office/powerpoint/2010/main" val="2444579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5A15A-B2F2-932E-0261-A2B3CBFCB46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B4A9883-CE1E-B258-684E-8465F66C3D34}"/>
              </a:ext>
            </a:extLst>
          </p:cNvPr>
          <p:cNvPicPr>
            <a:picLocks noChangeAspect="1"/>
          </p:cNvPicPr>
          <p:nvPr/>
        </p:nvPicPr>
        <p:blipFill>
          <a:blip r:embed="rId2"/>
          <a:stretch>
            <a:fillRect/>
          </a:stretch>
        </p:blipFill>
        <p:spPr>
          <a:xfrm>
            <a:off x="29426" y="5650887"/>
            <a:ext cx="12162574" cy="1207113"/>
          </a:xfrm>
          <a:prstGeom prst="rect">
            <a:avLst/>
          </a:prstGeom>
        </p:spPr>
      </p:pic>
      <p:sp>
        <p:nvSpPr>
          <p:cNvPr id="7" name="Title 1">
            <a:extLst>
              <a:ext uri="{FF2B5EF4-FFF2-40B4-BE49-F238E27FC236}">
                <a16:creationId xmlns:a16="http://schemas.microsoft.com/office/drawing/2014/main" id="{D87F7041-1FD1-07B8-2107-E83C48A05EC5}"/>
              </a:ext>
            </a:extLst>
          </p:cNvPr>
          <p:cNvSpPr txBox="1">
            <a:spLocks/>
          </p:cNvSpPr>
          <p:nvPr/>
        </p:nvSpPr>
        <p:spPr>
          <a:xfrm>
            <a:off x="1054594" y="2040392"/>
            <a:ext cx="11646221" cy="1388608"/>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005EB8"/>
                </a:solidFill>
                <a:latin typeface="Arial"/>
                <a:cs typeface="Arial"/>
              </a:rPr>
              <a:t>   Improving bowel cancer screening uptake </a:t>
            </a:r>
            <a:endParaRPr lang="en-GB" sz="4000" dirty="0">
              <a:latin typeface="Arial" panose="020B060402020202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id="{3B80222E-9529-DCF8-FC12-6F805C152A01}"/>
              </a:ext>
            </a:extLst>
          </p:cNvPr>
          <p:cNvSpPr>
            <a:spLocks noGrp="1"/>
          </p:cNvSpPr>
          <p:nvPr>
            <p:ph type="sldNum" sz="quarter" idx="12"/>
          </p:nvPr>
        </p:nvSpPr>
        <p:spPr/>
        <p:txBody>
          <a:bodyPr/>
          <a:lstStyle/>
          <a:p>
            <a:fld id="{30916248-1575-4D68-B685-83B6B91252A1}" type="slidenum">
              <a:rPr lang="en-GB" smtClean="0"/>
              <a:t>7</a:t>
            </a:fld>
            <a:endParaRPr lang="en-GB" dirty="0"/>
          </a:p>
        </p:txBody>
      </p:sp>
      <p:pic>
        <p:nvPicPr>
          <p:cNvPr id="8" name="Picture 7" descr="A blue and white logo">
            <a:extLst>
              <a:ext uri="{FF2B5EF4-FFF2-40B4-BE49-F238E27FC236}">
                <a16:creationId xmlns:a16="http://schemas.microsoft.com/office/drawing/2014/main" id="{F3E76B48-D401-CD37-A356-6A9AA8267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pic>
        <p:nvPicPr>
          <p:cNvPr id="4" name="Picture 3">
            <a:extLst>
              <a:ext uri="{FF2B5EF4-FFF2-40B4-BE49-F238E27FC236}">
                <a16:creationId xmlns:a16="http://schemas.microsoft.com/office/drawing/2014/main" id="{6CE94127-1584-16EE-DF20-8D4DC66A0870}"/>
              </a:ext>
            </a:extLst>
          </p:cNvPr>
          <p:cNvPicPr>
            <a:picLocks noChangeAspect="1"/>
          </p:cNvPicPr>
          <p:nvPr/>
        </p:nvPicPr>
        <p:blipFill>
          <a:blip r:embed="rId4"/>
          <a:srcRect l="17720" t="11056" r="17659" b="5810"/>
          <a:stretch>
            <a:fillRect/>
          </a:stretch>
        </p:blipFill>
        <p:spPr>
          <a:xfrm>
            <a:off x="669583" y="1790300"/>
            <a:ext cx="770021" cy="1123402"/>
          </a:xfrm>
          <a:prstGeom prst="rect">
            <a:avLst/>
          </a:prstGeom>
        </p:spPr>
      </p:pic>
    </p:spTree>
    <p:extLst>
      <p:ext uri="{BB962C8B-B14F-4D97-AF65-F5344CB8AC3E}">
        <p14:creationId xmlns:p14="http://schemas.microsoft.com/office/powerpoint/2010/main" val="1035286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7E01F-EF5C-C730-B0F5-A8C1EC4B2D2A}"/>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2DD8EB4A-DF9D-3C4E-53BD-B563692DD5E8}"/>
              </a:ext>
            </a:extLst>
          </p:cNvPr>
          <p:cNvSpPr txBox="1">
            <a:spLocks/>
          </p:cNvSpPr>
          <p:nvPr/>
        </p:nvSpPr>
        <p:spPr>
          <a:xfrm>
            <a:off x="208228" y="382049"/>
            <a:ext cx="10135921"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5EB8"/>
                </a:solidFill>
                <a:effectLst/>
                <a:uLnTx/>
                <a:uFillTx/>
                <a:latin typeface="Arial"/>
                <a:ea typeface="+mn-ea"/>
                <a:cs typeface="Arial"/>
              </a:rPr>
              <a:t>NHS Bowel Cancer Screening Programme: Overview</a:t>
            </a:r>
          </a:p>
        </p:txBody>
      </p:sp>
      <p:sp>
        <p:nvSpPr>
          <p:cNvPr id="10" name="Slide Number Placeholder 9">
            <a:extLst>
              <a:ext uri="{FF2B5EF4-FFF2-40B4-BE49-F238E27FC236}">
                <a16:creationId xmlns:a16="http://schemas.microsoft.com/office/drawing/2014/main" id="{502D3EC4-BA53-F0CC-EDB5-65E5018DE426}"/>
              </a:ext>
            </a:extLst>
          </p:cNvPr>
          <p:cNvSpPr>
            <a:spLocks noGrp="1"/>
          </p:cNvSpPr>
          <p:nvPr>
            <p:ph type="sldNum" sz="quarter" idx="12"/>
          </p:nvPr>
        </p:nvSpPr>
        <p:spPr/>
        <p:txBody>
          <a:bodyPr/>
          <a:lstStyle/>
          <a:p>
            <a:fld id="{30916248-1575-4D68-B685-83B6B91252A1}" type="slidenum">
              <a:rPr lang="en-GB" smtClean="0"/>
              <a:t>8</a:t>
            </a:fld>
            <a:endParaRPr lang="en-GB" dirty="0"/>
          </a:p>
        </p:txBody>
      </p:sp>
      <p:pic>
        <p:nvPicPr>
          <p:cNvPr id="11" name="Picture 10" descr="A blue and white logo">
            <a:extLst>
              <a:ext uri="{FF2B5EF4-FFF2-40B4-BE49-F238E27FC236}">
                <a16:creationId xmlns:a16="http://schemas.microsoft.com/office/drawing/2014/main" id="{90872AF3-978C-F713-B190-6EE7A5AE14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4" name="TextBox 3">
            <a:extLst>
              <a:ext uri="{FF2B5EF4-FFF2-40B4-BE49-F238E27FC236}">
                <a16:creationId xmlns:a16="http://schemas.microsoft.com/office/drawing/2014/main" id="{DDFDF52C-402D-6A41-83FE-DCF04C13C909}"/>
              </a:ext>
            </a:extLst>
          </p:cNvPr>
          <p:cNvSpPr txBox="1"/>
          <p:nvPr/>
        </p:nvSpPr>
        <p:spPr>
          <a:xfrm>
            <a:off x="208229" y="1668108"/>
            <a:ext cx="11643987" cy="4161204"/>
          </a:xfrm>
          <a:prstGeom prst="rect">
            <a:avLst/>
          </a:prstGeom>
          <a:noFill/>
        </p:spPr>
        <p:txBody>
          <a:bodyPr wrap="square">
            <a:spAutoFit/>
          </a:bodyPr>
          <a:lstStyle/>
          <a:p>
            <a:pPr marR="0" lvl="0" algn="l" defTabSz="457200" rtl="0" eaLnBrk="1" fontAlgn="base" latinLnBrk="0" hangingPunct="1">
              <a:lnSpc>
                <a:spcPct val="110000"/>
              </a:lnSpc>
              <a:spcBef>
                <a:spcPts val="300"/>
              </a:spcBef>
              <a:spcAft>
                <a:spcPts val="300"/>
              </a:spcAft>
              <a:buClrTx/>
              <a:buSzTx/>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Eligibility:</a:t>
            </a:r>
          </a:p>
          <a:p>
            <a:pPr marL="285750" indent="-285750" fontAlgn="base">
              <a:lnSpc>
                <a:spcPct val="110000"/>
              </a:lnSpc>
              <a:spcBef>
                <a:spcPts val="300"/>
              </a:spcBef>
              <a:spcAft>
                <a:spcPts val="300"/>
              </a:spcAft>
              <a:buFont typeface="Arial" panose="020B0604020202020204" pitchFamily="34" charset="0"/>
              <a:buChar char="•"/>
              <a:defRPr/>
            </a:pPr>
            <a:r>
              <a:rPr lang="en-GB" sz="1400" dirty="0">
                <a:latin typeface="Arial" panose="020B0604020202020204" pitchFamily="34" charset="0"/>
                <a:ea typeface="Calibri" panose="020F0502020204030204" pitchFamily="34" charset="0"/>
                <a:cs typeface="Arial" panose="020B0604020202020204" pitchFamily="34" charset="0"/>
              </a:rPr>
              <a:t>Bowel screening is available to anyone between the ages of 54 and 74.  Bowel extension to age 50 years is currently being rolled out.   All eligible people who are registered with a GP will automatically be sent a FIT kit through the post every 2 years. </a:t>
            </a:r>
          </a:p>
          <a:p>
            <a:pPr marL="285750" indent="-285750" fontAlgn="base">
              <a:lnSpc>
                <a:spcPct val="110000"/>
              </a:lnSpc>
              <a:spcBef>
                <a:spcPts val="300"/>
              </a:spcBef>
              <a:spcAft>
                <a:spcPts val="300"/>
              </a:spcAft>
              <a:buFont typeface="Arial" panose="020B0604020202020204" pitchFamily="34" charset="0"/>
              <a:buChar char="•"/>
              <a:defRPr/>
            </a:pPr>
            <a:r>
              <a:rPr lang="en-GB" sz="1400" dirty="0">
                <a:latin typeface="Arial" panose="020B0604020202020204" pitchFamily="34" charset="0"/>
                <a:ea typeface="Calibri" panose="020F0502020204030204" pitchFamily="34" charset="0"/>
                <a:cs typeface="Arial" panose="020B0604020202020204" pitchFamily="34" charset="0"/>
              </a:rPr>
              <a:t>Individuals aged 75 or over can request a home test kit every 2 years by calling the bowel cancer screening helpline on 0800 707 60 60.</a:t>
            </a:r>
          </a:p>
          <a:p>
            <a:pPr marL="285750" indent="-285750" fontAlgn="base">
              <a:lnSpc>
                <a:spcPct val="110000"/>
              </a:lnSpc>
              <a:spcBef>
                <a:spcPts val="300"/>
              </a:spcBef>
              <a:spcAft>
                <a:spcPts val="300"/>
              </a:spcAft>
              <a:buFont typeface="Arial" panose="020B0604020202020204" pitchFamily="34" charset="0"/>
              <a:buChar char="•"/>
              <a:defRPr/>
            </a:pPr>
            <a:r>
              <a:rPr lang="en-GB" sz="1400" dirty="0">
                <a:latin typeface="Arial" panose="020B0604020202020204" pitchFamily="34" charset="0"/>
                <a:ea typeface="Calibri" panose="020F0502020204030204" pitchFamily="34" charset="0"/>
                <a:cs typeface="Arial" panose="020B0604020202020204" pitchFamily="34" charset="0"/>
              </a:rPr>
              <a:t>People with hearing or speech difficulties, you can use the Relay UK service. Dial 18001 then 0800 707 60 60 from your textphone or use the </a:t>
            </a:r>
            <a:r>
              <a:rPr lang="en-GB" sz="1400" dirty="0">
                <a:latin typeface="Arial" panose="020B0604020202020204" pitchFamily="34" charset="0"/>
                <a:ea typeface="Calibri" panose="020F0502020204030204" pitchFamily="34" charset="0"/>
                <a:cs typeface="Arial" panose="020B0604020202020204" pitchFamily="34" charset="0"/>
                <a:hlinkClick r:id="rId3"/>
              </a:rPr>
              <a:t>Relay UK app</a:t>
            </a:r>
            <a:r>
              <a:rPr lang="en-GB" sz="1400" dirty="0">
                <a:latin typeface="Arial" panose="020B0604020202020204" pitchFamily="34" charset="0"/>
                <a:ea typeface="Calibri" panose="020F0502020204030204" pitchFamily="34" charset="0"/>
                <a:cs typeface="Arial" panose="020B0604020202020204" pitchFamily="34" charset="0"/>
              </a:rPr>
              <a:t>.</a:t>
            </a:r>
          </a:p>
          <a:p>
            <a:pPr fontAlgn="base">
              <a:lnSpc>
                <a:spcPct val="110000"/>
              </a:lnSpc>
              <a:spcBef>
                <a:spcPts val="300"/>
              </a:spcBef>
              <a:spcAft>
                <a:spcPts val="300"/>
              </a:spcAft>
              <a:defRPr/>
            </a:pPr>
            <a:endParaRPr kumimoji="0" lang="en-US" altLang="en-US" sz="14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fontAlgn="base">
              <a:lnSpc>
                <a:spcPct val="110000"/>
              </a:lnSpc>
              <a:spcBef>
                <a:spcPts val="300"/>
              </a:spcBef>
              <a:spcAft>
                <a:spcPts val="300"/>
              </a:spcAft>
              <a:defRPr/>
            </a:pPr>
            <a:endParaRPr kumimoji="0" lang="en-US" altLang="en-US" sz="140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R="0" lvl="0" algn="l" defTabSz="457200" rtl="0" eaLnBrk="1" fontAlgn="base" latinLnBrk="0" hangingPunct="1">
              <a:lnSpc>
                <a:spcPct val="110000"/>
              </a:lnSpc>
              <a:spcBef>
                <a:spcPts val="300"/>
              </a:spcBef>
              <a:spcAft>
                <a:spcPts val="300"/>
              </a:spcAft>
              <a:buClrTx/>
              <a:buSzTx/>
              <a:tabLst/>
              <a:defRPr/>
            </a:pPr>
            <a:r>
              <a:rPr kumimoji="0" lang="en-GB" altLang="en-US"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Why is bowel cancer screening so important?</a:t>
            </a:r>
          </a:p>
          <a:p>
            <a:pPr marL="285750" indent="-285750" fontAlgn="base">
              <a:lnSpc>
                <a:spcPct val="110000"/>
              </a:lnSpc>
              <a:spcBef>
                <a:spcPts val="300"/>
              </a:spcBef>
              <a:spcAft>
                <a:spcPts val="300"/>
              </a:spcAft>
              <a:buFont typeface="Arial" panose="020B0604020202020204" pitchFamily="34" charset="0"/>
              <a:buChar char="•"/>
              <a:defRPr/>
            </a:pPr>
            <a:r>
              <a:rPr lang="en-GB" sz="1400" dirty="0">
                <a:latin typeface="Arial" panose="020B0604020202020204" pitchFamily="34" charset="0"/>
                <a:ea typeface="Calibri" panose="020F0502020204030204" pitchFamily="34" charset="0"/>
                <a:cs typeface="Arial" panose="020B0604020202020204" pitchFamily="34" charset="0"/>
              </a:rPr>
              <a:t>According to </a:t>
            </a:r>
            <a:r>
              <a:rPr lang="en-GB" sz="1400" dirty="0">
                <a:latin typeface="Arial" panose="020B0604020202020204" pitchFamily="34" charset="0"/>
                <a:ea typeface="Calibri" panose="020F0502020204030204" pitchFamily="34" charset="0"/>
                <a:cs typeface="Arial" panose="020B0604020202020204" pitchFamily="34" charset="0"/>
                <a:hlinkClick r:id="rId4"/>
              </a:rPr>
              <a:t>Cancer Research UK 2024</a:t>
            </a:r>
            <a:r>
              <a:rPr lang="en-GB" sz="1400" dirty="0">
                <a:latin typeface="Arial" panose="020B0604020202020204" pitchFamily="34" charset="0"/>
                <a:ea typeface="Calibri" panose="020F0502020204030204" pitchFamily="34" charset="0"/>
                <a:cs typeface="Arial" panose="020B0604020202020204" pitchFamily="34" charset="0"/>
              </a:rPr>
              <a:t>, bowel cancer is the 4th most common cancer with around 44,100 people diagnosed in the UK each year. </a:t>
            </a:r>
          </a:p>
          <a:p>
            <a:pPr marL="285750" indent="-285750" fontAlgn="base">
              <a:lnSpc>
                <a:spcPct val="110000"/>
              </a:lnSpc>
              <a:spcBef>
                <a:spcPts val="300"/>
              </a:spcBef>
              <a:spcAft>
                <a:spcPts val="300"/>
              </a:spcAft>
              <a:buFont typeface="Arial" panose="020B0604020202020204" pitchFamily="34" charset="0"/>
              <a:buChar char="•"/>
              <a:defRPr/>
            </a:pPr>
            <a:r>
              <a:rPr lang="en-GB" sz="1400" dirty="0">
                <a:solidFill>
                  <a:prstClr val="black"/>
                </a:solidFill>
                <a:latin typeface="Arial" panose="020B0604020202020204"/>
              </a:rPr>
              <a:t>Bowel cancer is the 2nd most common cause of cancer death in the UK</a:t>
            </a:r>
            <a:endParaRPr lang="en-GB" sz="1400" dirty="0">
              <a:solidFill>
                <a:prstClr val="black"/>
              </a:solidFill>
              <a:latin typeface="Arial"/>
              <a:cs typeface="Arial"/>
            </a:endParaRPr>
          </a:p>
          <a:p>
            <a:pPr marL="285750" indent="-285750" fontAlgn="base">
              <a:lnSpc>
                <a:spcPct val="110000"/>
              </a:lnSpc>
              <a:spcBef>
                <a:spcPts val="300"/>
              </a:spcBef>
              <a:spcAft>
                <a:spcPts val="300"/>
              </a:spcAft>
              <a:buFont typeface="Arial" panose="020B0604020202020204" pitchFamily="34" charset="0"/>
              <a:buChar char="•"/>
              <a:defRPr/>
            </a:pPr>
            <a:r>
              <a:rPr lang="en-GB" sz="1400" dirty="0">
                <a:latin typeface="Arial" panose="020B0604020202020204" pitchFamily="34" charset="0"/>
                <a:ea typeface="Calibri" panose="020F0502020204030204" pitchFamily="34" charset="0"/>
                <a:cs typeface="Arial" panose="020B0604020202020204" pitchFamily="34" charset="0"/>
              </a:rPr>
              <a:t>Bowel screening finds abnormal cells before they turn into cancer, allowing early treatment</a:t>
            </a:r>
          </a:p>
          <a:p>
            <a:pPr marL="285750" indent="-285750" fontAlgn="base">
              <a:lnSpc>
                <a:spcPct val="110000"/>
              </a:lnSpc>
              <a:spcBef>
                <a:spcPts val="300"/>
              </a:spcBef>
              <a:spcAft>
                <a:spcPts val="300"/>
              </a:spcAft>
              <a:buFont typeface="Arial" panose="020B0604020202020204" pitchFamily="34" charset="0"/>
              <a:buChar char="•"/>
              <a:defRPr/>
            </a:pPr>
            <a:r>
              <a:rPr lang="en-GB" sz="1400" dirty="0">
                <a:latin typeface="Arial" panose="020B0604020202020204" pitchFamily="34" charset="0"/>
                <a:ea typeface="Calibri" panose="020F0502020204030204" pitchFamily="34" charset="0"/>
                <a:cs typeface="Arial" panose="020B0604020202020204" pitchFamily="34" charset="0"/>
              </a:rPr>
              <a:t>Screening appointments encourage conversations and education about bowel health and lifestyle adjustments.</a:t>
            </a:r>
          </a:p>
        </p:txBody>
      </p:sp>
    </p:spTree>
    <p:extLst>
      <p:ext uri="{BB962C8B-B14F-4D97-AF65-F5344CB8AC3E}">
        <p14:creationId xmlns:p14="http://schemas.microsoft.com/office/powerpoint/2010/main" val="71068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B4B95-9A24-7B76-88DB-330F9BC501E8}"/>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ECD269D3-13EE-207E-2618-3AA64BDE8D33}"/>
              </a:ext>
            </a:extLst>
          </p:cNvPr>
          <p:cNvSpPr txBox="1">
            <a:spLocks/>
          </p:cNvSpPr>
          <p:nvPr/>
        </p:nvSpPr>
        <p:spPr>
          <a:xfrm>
            <a:off x="192911" y="382049"/>
            <a:ext cx="10344149" cy="458737"/>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5EB8"/>
                </a:solidFill>
                <a:effectLst/>
                <a:uLnTx/>
                <a:uFillTx/>
                <a:latin typeface="Arial"/>
                <a:ea typeface="+mn-ea"/>
                <a:cs typeface="Arial"/>
              </a:rPr>
              <a:t>Screening and symptomatic FIT at a glance</a:t>
            </a:r>
            <a:r>
              <a:rPr kumimoji="0" lang="en-GB" sz="3600" b="0" i="0" u="none" strike="noStrike" kern="1200" cap="none" spc="0" normalizeH="0" baseline="0" noProof="0" dirty="0">
                <a:ln>
                  <a:noFill/>
                </a:ln>
                <a:solidFill>
                  <a:srgbClr val="0070C0"/>
                </a:solidFill>
                <a:effectLst/>
                <a:uLnTx/>
                <a:uFillTx/>
                <a:latin typeface="Arial"/>
                <a:ea typeface="+mn-ea"/>
                <a:cs typeface="Arial"/>
              </a:rPr>
              <a:t> </a:t>
            </a:r>
            <a:endParaRPr lang="en-GB" sz="3600" b="0" i="0" u="none" strike="noStrike" kern="1200" cap="none" spc="0" normalizeH="0" baseline="0" noProof="0" dirty="0">
              <a:ln>
                <a:noFill/>
              </a:ln>
              <a:solidFill>
                <a:srgbClr val="0070C0"/>
              </a:solidFill>
              <a:effectLst/>
              <a:uLnTx/>
              <a:uFillTx/>
              <a:latin typeface="Arial"/>
              <a:ea typeface="+mn-ea"/>
              <a:cs typeface="Arial"/>
            </a:endParaRPr>
          </a:p>
        </p:txBody>
      </p:sp>
      <p:graphicFrame>
        <p:nvGraphicFramePr>
          <p:cNvPr id="2" name="Table 1">
            <a:extLst>
              <a:ext uri="{FF2B5EF4-FFF2-40B4-BE49-F238E27FC236}">
                <a16:creationId xmlns:a16="http://schemas.microsoft.com/office/drawing/2014/main" id="{D170B6B1-5019-EFD1-8A7C-3E2FF90343A6}"/>
              </a:ext>
            </a:extLst>
          </p:cNvPr>
          <p:cNvGraphicFramePr>
            <a:graphicFrameLocks noGrp="1"/>
          </p:cNvGraphicFramePr>
          <p:nvPr/>
        </p:nvGraphicFramePr>
        <p:xfrm>
          <a:off x="196341" y="1473970"/>
          <a:ext cx="7336141" cy="2352040"/>
        </p:xfrm>
        <a:graphic>
          <a:graphicData uri="http://schemas.openxmlformats.org/drawingml/2006/table">
            <a:tbl>
              <a:tblPr firstRow="1" bandRow="1"/>
              <a:tblGrid>
                <a:gridCol w="1447167">
                  <a:extLst>
                    <a:ext uri="{9D8B030D-6E8A-4147-A177-3AD203B41FA5}">
                      <a16:colId xmlns:a16="http://schemas.microsoft.com/office/drawing/2014/main" val="3319531165"/>
                    </a:ext>
                  </a:extLst>
                </a:gridCol>
                <a:gridCol w="2944487">
                  <a:extLst>
                    <a:ext uri="{9D8B030D-6E8A-4147-A177-3AD203B41FA5}">
                      <a16:colId xmlns:a16="http://schemas.microsoft.com/office/drawing/2014/main" val="3947326093"/>
                    </a:ext>
                  </a:extLst>
                </a:gridCol>
                <a:gridCol w="2944487">
                  <a:extLst>
                    <a:ext uri="{9D8B030D-6E8A-4147-A177-3AD203B41FA5}">
                      <a16:colId xmlns:a16="http://schemas.microsoft.com/office/drawing/2014/main" val="678547082"/>
                    </a:ext>
                  </a:extLst>
                </a:gridCol>
              </a:tblGrid>
              <a:tr h="3708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dirty="0">
                          <a:solidFill>
                            <a:schemeClr val="bg1"/>
                          </a:solidFill>
                          <a:latin typeface="Arial"/>
                          <a:cs typeface="Arial"/>
                        </a:rPr>
                        <a:t>Screening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dirty="0">
                          <a:solidFill>
                            <a:schemeClr val="bg1"/>
                          </a:solidFill>
                          <a:latin typeface="Arial"/>
                          <a:cs typeface="Arial"/>
                        </a:rPr>
                        <a:t>Symptomatic</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extLst>
                  <a:ext uri="{0D108BD9-81ED-4DB2-BD59-A6C34878D82A}">
                    <a16:rowId xmlns:a16="http://schemas.microsoft.com/office/drawing/2014/main" val="1881412381"/>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chemeClr val="bg1"/>
                          </a:solidFill>
                          <a:latin typeface="Arial"/>
                          <a:cs typeface="Arial"/>
                        </a:rPr>
                        <a:t>Who</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dirty="0">
                          <a:solidFill>
                            <a:schemeClr val="tx1"/>
                          </a:solidFill>
                          <a:latin typeface="Arial"/>
                          <a:cs typeface="Arial"/>
                        </a:rPr>
                        <a:t>Assumed asymptomatic</a:t>
                      </a:r>
                      <a:r>
                        <a:rPr lang="en-GB" sz="1400" baseline="0" dirty="0">
                          <a:solidFill>
                            <a:schemeClr val="tx1"/>
                          </a:solidFill>
                          <a:latin typeface="Arial"/>
                          <a:cs typeface="Arial"/>
                        </a:rPr>
                        <a:t> patients  With age extension, 50-74 years </a:t>
                      </a:r>
                      <a:endParaRPr lang="en-GB" sz="1400" dirty="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dirty="0">
                          <a:solidFill>
                            <a:schemeClr val="tx1"/>
                          </a:solidFill>
                          <a:latin typeface="Arial"/>
                          <a:cs typeface="Arial"/>
                        </a:rPr>
                        <a:t>Symptomatic LGI patients aged 18 years and over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135514"/>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chemeClr val="bg1"/>
                          </a:solidFill>
                          <a:latin typeface="Arial"/>
                          <a:cs typeface="Arial"/>
                        </a:rPr>
                        <a:t>When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dirty="0">
                          <a:solidFill>
                            <a:schemeClr val="tx1"/>
                          </a:solidFill>
                          <a:latin typeface="Arial"/>
                          <a:cs typeface="Arial"/>
                        </a:rPr>
                        <a:t>Offered every 2 years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dirty="0">
                          <a:solidFill>
                            <a:schemeClr val="tx1"/>
                          </a:solidFill>
                          <a:latin typeface="Arial"/>
                          <a:cs typeface="Arial"/>
                        </a:rPr>
                        <a:t>Offered when patients present with </a:t>
                      </a:r>
                      <a:r>
                        <a:rPr lang="en-GB" sz="1400" b="1" dirty="0">
                          <a:solidFill>
                            <a:schemeClr val="tx1"/>
                          </a:solidFill>
                          <a:latin typeface="Arial"/>
                          <a:cs typeface="Arial"/>
                        </a:rPr>
                        <a:t>eligible signs and symptoms</a:t>
                      </a:r>
                      <a:r>
                        <a:rPr lang="en-GB" sz="1400" dirty="0">
                          <a:solidFill>
                            <a:schemeClr val="tx1"/>
                          </a:solidFill>
                          <a:latin typeface="Arial"/>
                          <a:cs typeface="Arial"/>
                        </a:rPr>
                        <a:t> of lower</a:t>
                      </a:r>
                      <a:r>
                        <a:rPr lang="en-GB" sz="1400" baseline="0" dirty="0">
                          <a:solidFill>
                            <a:schemeClr val="tx1"/>
                          </a:solidFill>
                          <a:latin typeface="Arial"/>
                          <a:cs typeface="Arial"/>
                        </a:rPr>
                        <a:t> gastrointestinal cancer</a:t>
                      </a:r>
                      <a:endParaRPr lang="en-GB" sz="1400" dirty="0">
                        <a:solidFill>
                          <a:schemeClr val="tx1"/>
                        </a:solidFill>
                        <a:latin typeface="Arial"/>
                        <a:cs typeface="Aria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4002689"/>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b="1" dirty="0">
                          <a:solidFill>
                            <a:schemeClr val="bg1"/>
                          </a:solidFill>
                          <a:latin typeface="Arial"/>
                          <a:cs typeface="Arial"/>
                        </a:rPr>
                        <a:t>Threshold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dirty="0">
                          <a:solidFill>
                            <a:schemeClr val="tx1"/>
                          </a:solidFill>
                          <a:latin typeface="Arial"/>
                          <a:cs typeface="Arial"/>
                        </a:rPr>
                        <a:t>Threshold 120µg Hb/g for investigation eg ‘positive screen’*</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rial"/>
                          <a:cs typeface="Arial"/>
                        </a:rPr>
                        <a:t>Threshold 10µg Hb/g for investigation eg ‘positive result’</a:t>
                      </a:r>
                    </a:p>
                    <a:p>
                      <a:endParaRPr lang="en-GB" sz="1400" dirty="0">
                        <a:solidFill>
                          <a:schemeClr val="tx1"/>
                        </a:solidFill>
                        <a:latin typeface="Arial" panose="020B0604020202020204" pitchFamily="34" charset="0"/>
                        <a:cs typeface="Arial" panose="020B0604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6320068"/>
                  </a:ext>
                </a:extLst>
              </a:tr>
            </a:tbl>
          </a:graphicData>
        </a:graphic>
      </p:graphicFrame>
      <p:sp>
        <p:nvSpPr>
          <p:cNvPr id="6" name="TextBox 5">
            <a:extLst>
              <a:ext uri="{FF2B5EF4-FFF2-40B4-BE49-F238E27FC236}">
                <a16:creationId xmlns:a16="http://schemas.microsoft.com/office/drawing/2014/main" id="{C9F8BEED-8CCB-92C4-C53D-7069AC046004}"/>
              </a:ext>
            </a:extLst>
          </p:cNvPr>
          <p:cNvSpPr txBox="1"/>
          <p:nvPr/>
        </p:nvSpPr>
        <p:spPr>
          <a:xfrm>
            <a:off x="196341" y="4810095"/>
            <a:ext cx="7336140" cy="1600438"/>
          </a:xfrm>
          <a:prstGeom prst="rect">
            <a:avLst/>
          </a:prstGeom>
          <a:noFill/>
          <a:ln w="22225">
            <a:solidFill>
              <a:srgbClr val="FF0000"/>
            </a:solidFill>
          </a:ln>
        </p:spPr>
        <p:txBody>
          <a:bodyPr wrap="square" rtlCol="0">
            <a:spAutoFit/>
          </a:bodyPr>
          <a:lstStyle/>
          <a:p>
            <a:pPr defTabSz="457200"/>
            <a:r>
              <a:rPr lang="en-GB" sz="1400" dirty="0">
                <a:solidFill>
                  <a:prstClr val="black"/>
                </a:solidFill>
                <a:latin typeface="Arial" panose="020B0604020202020204" pitchFamily="34" charset="0"/>
                <a:cs typeface="Arial" panose="020B0604020202020204" pitchFamily="34" charset="0"/>
              </a:rPr>
              <a:t>Any patient presenting with symptoms of suspected colorectal cancer with a negative screening FIT result, even if very recent, </a:t>
            </a:r>
            <a:r>
              <a:rPr lang="en-GB" sz="1400" b="1" dirty="0">
                <a:solidFill>
                  <a:prstClr val="black"/>
                </a:solidFill>
                <a:latin typeface="Arial" panose="020B0604020202020204" pitchFamily="34" charset="0"/>
                <a:cs typeface="Arial" panose="020B0604020202020204" pitchFamily="34" charset="0"/>
              </a:rPr>
              <a:t>MUST</a:t>
            </a:r>
            <a:r>
              <a:rPr lang="en-GB" sz="1400" dirty="0">
                <a:solidFill>
                  <a:prstClr val="black"/>
                </a:solidFill>
                <a:latin typeface="Arial" panose="020B0604020202020204" pitchFamily="34" charset="0"/>
                <a:cs typeface="Arial" panose="020B0604020202020204" pitchFamily="34" charset="0"/>
              </a:rPr>
              <a:t> be clinically assessed and have a symptomatic FIT if eligible.</a:t>
            </a:r>
          </a:p>
          <a:p>
            <a:pPr defTabSz="457200"/>
            <a:endParaRPr lang="en-GB" sz="1400" dirty="0">
              <a:solidFill>
                <a:prstClr val="black"/>
              </a:solidFill>
              <a:latin typeface="Arial" panose="020B0604020202020204" pitchFamily="34" charset="0"/>
              <a:cs typeface="Arial" panose="020B0604020202020204" pitchFamily="34" charset="0"/>
            </a:endParaRPr>
          </a:p>
          <a:p>
            <a:pPr defTabSz="457200"/>
            <a:r>
              <a:rPr lang="en-GB" sz="1400" b="1" dirty="0">
                <a:solidFill>
                  <a:srgbClr val="FF0000"/>
                </a:solidFill>
                <a:latin typeface="Arial" panose="020B0604020202020204" pitchFamily="34" charset="0"/>
                <a:cs typeface="Arial" panose="020B0604020202020204" pitchFamily="34" charset="0"/>
              </a:rPr>
              <a:t>DO NOT </a:t>
            </a:r>
            <a:r>
              <a:rPr lang="en-GB" sz="1400" dirty="0">
                <a:solidFill>
                  <a:srgbClr val="FF0000"/>
                </a:solidFill>
                <a:latin typeface="Arial" panose="020B0604020202020204" pitchFamily="34" charset="0"/>
                <a:cs typeface="Arial" panose="020B0604020202020204" pitchFamily="34" charset="0"/>
              </a:rPr>
              <a:t>be falsely reassured by a negative screening FIT result because screening assumes that the patient has no symptoms and a positive screening FIT result is significantly higher</a:t>
            </a:r>
          </a:p>
        </p:txBody>
      </p:sp>
      <p:pic>
        <p:nvPicPr>
          <p:cNvPr id="9" name="Picture 8">
            <a:hlinkClick r:id="rId2"/>
            <a:extLst>
              <a:ext uri="{FF2B5EF4-FFF2-40B4-BE49-F238E27FC236}">
                <a16:creationId xmlns:a16="http://schemas.microsoft.com/office/drawing/2014/main" id="{770A2E4D-1A7C-4378-F632-E7E478B0AB6F}"/>
              </a:ext>
            </a:extLst>
          </p:cNvPr>
          <p:cNvPicPr>
            <a:picLocks noChangeAspect="1"/>
          </p:cNvPicPr>
          <p:nvPr/>
        </p:nvPicPr>
        <p:blipFill>
          <a:blip r:embed="rId3"/>
          <a:stretch>
            <a:fillRect/>
          </a:stretch>
        </p:blipFill>
        <p:spPr>
          <a:xfrm>
            <a:off x="8009741" y="1421946"/>
            <a:ext cx="3715205" cy="4949726"/>
          </a:xfrm>
          <a:prstGeom prst="rect">
            <a:avLst/>
          </a:prstGeom>
          <a:ln>
            <a:solidFill>
              <a:schemeClr val="tx1"/>
            </a:solidFill>
          </a:ln>
        </p:spPr>
      </p:pic>
      <p:sp>
        <p:nvSpPr>
          <p:cNvPr id="12" name="Slide Number Placeholder 11">
            <a:extLst>
              <a:ext uri="{FF2B5EF4-FFF2-40B4-BE49-F238E27FC236}">
                <a16:creationId xmlns:a16="http://schemas.microsoft.com/office/drawing/2014/main" id="{DED72766-EFA2-2FD4-9F4A-5F1747B0AF35}"/>
              </a:ext>
            </a:extLst>
          </p:cNvPr>
          <p:cNvSpPr>
            <a:spLocks noGrp="1"/>
          </p:cNvSpPr>
          <p:nvPr>
            <p:ph type="sldNum" sz="quarter" idx="12"/>
          </p:nvPr>
        </p:nvSpPr>
        <p:spPr/>
        <p:txBody>
          <a:bodyPr/>
          <a:lstStyle/>
          <a:p>
            <a:fld id="{30916248-1575-4D68-B685-83B6B91252A1}" type="slidenum">
              <a:rPr lang="en-GB" smtClean="0"/>
              <a:t>9</a:t>
            </a:fld>
            <a:endParaRPr lang="en-GB" dirty="0"/>
          </a:p>
        </p:txBody>
      </p:sp>
      <p:pic>
        <p:nvPicPr>
          <p:cNvPr id="10" name="Picture 9" descr="A blue and white logo">
            <a:extLst>
              <a:ext uri="{FF2B5EF4-FFF2-40B4-BE49-F238E27FC236}">
                <a16:creationId xmlns:a16="http://schemas.microsoft.com/office/drawing/2014/main" id="{942A8432-26EE-7002-4ED5-DA2D98182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4084" y="170633"/>
            <a:ext cx="2198132" cy="670153"/>
          </a:xfrm>
          <a:prstGeom prst="rect">
            <a:avLst/>
          </a:prstGeom>
          <a:ln>
            <a:noFill/>
          </a:ln>
        </p:spPr>
      </p:pic>
      <p:sp>
        <p:nvSpPr>
          <p:cNvPr id="3" name="TextBox 2">
            <a:extLst>
              <a:ext uri="{FF2B5EF4-FFF2-40B4-BE49-F238E27FC236}">
                <a16:creationId xmlns:a16="http://schemas.microsoft.com/office/drawing/2014/main" id="{3A8B60E4-3B8E-06F1-FD86-5C6DD9E47D67}"/>
              </a:ext>
            </a:extLst>
          </p:cNvPr>
          <p:cNvSpPr txBox="1"/>
          <p:nvPr/>
        </p:nvSpPr>
        <p:spPr>
          <a:xfrm>
            <a:off x="192911" y="3896809"/>
            <a:ext cx="7359569"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latin typeface="Arial" panose="020B0604020202020204" pitchFamily="34" charset="0"/>
                <a:cs typeface="Arial" panose="020B0604020202020204" pitchFamily="34" charset="0"/>
              </a:rPr>
              <a:t>*A national programme is in development to lower the screening threshold to 80µg Hb/g (FIT@80).  More detail will be shared as it is made available.</a:t>
            </a:r>
          </a:p>
        </p:txBody>
      </p:sp>
    </p:spTree>
    <p:extLst>
      <p:ext uri="{BB962C8B-B14F-4D97-AF65-F5344CB8AC3E}">
        <p14:creationId xmlns:p14="http://schemas.microsoft.com/office/powerpoint/2010/main" val="498118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d5d67aef-b3c5-4cb8-a8d5-67b7c9222f5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3E362E37EFE1F49AB1A7BC70C4E5F5A" ma:contentTypeVersion="13" ma:contentTypeDescription="Create a new document." ma:contentTypeScope="" ma:versionID="e213c804ce3b0fb12159c03f345e6a45">
  <xsd:schema xmlns:xsd="http://www.w3.org/2001/XMLSchema" xmlns:xs="http://www.w3.org/2001/XMLSchema" xmlns:p="http://schemas.microsoft.com/office/2006/metadata/properties" xmlns:ns3="5f82756d-70fa-431a-81e2-3270d9c7bae5" xmlns:ns4="d5d67aef-b3c5-4cb8-a8d5-67b7c9222f51" targetNamespace="http://schemas.microsoft.com/office/2006/metadata/properties" ma:root="true" ma:fieldsID="28a0c52c16db7d401a34badbdd205fec" ns3:_="" ns4:_="">
    <xsd:import namespace="5f82756d-70fa-431a-81e2-3270d9c7bae5"/>
    <xsd:import namespace="d5d67aef-b3c5-4cb8-a8d5-67b7c9222f5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_activity" minOccurs="0"/>
                <xsd:element ref="ns4:MediaServiceSearchProperties" minOccurs="0"/>
                <xsd:element ref="ns4:MediaServiceDateTaken" minOccurs="0"/>
                <xsd:element ref="ns4:MediaServiceObjectDetectorVersions" minOccurs="0"/>
                <xsd:element ref="ns4:MediaServiceSystemTag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82756d-70fa-431a-81e2-3270d9c7bae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d67aef-b3c5-4cb8-a8d5-67b7c9222f5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128FBA-25BE-4134-95C8-DA159AF37065}">
  <ds:schemaRefs>
    <ds:schemaRef ds:uri="http://schemas.microsoft.com/sharepoint/v3/contenttype/forms"/>
  </ds:schemaRefs>
</ds:datastoreItem>
</file>

<file path=customXml/itemProps2.xml><?xml version="1.0" encoding="utf-8"?>
<ds:datastoreItem xmlns:ds="http://schemas.openxmlformats.org/officeDocument/2006/customXml" ds:itemID="{6DA3449A-76B4-435B-9BDD-8E765BC0E923}">
  <ds:schemaRefs>
    <ds:schemaRef ds:uri="http://purl.org/dc/elements/1.1/"/>
    <ds:schemaRef ds:uri="d5d67aef-b3c5-4cb8-a8d5-67b7c9222f51"/>
    <ds:schemaRef ds:uri="5f82756d-70fa-431a-81e2-3270d9c7bae5"/>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C6B49426-9777-4A7F-9689-F4577B0FA0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82756d-70fa-431a-81e2-3270d9c7bae5"/>
    <ds:schemaRef ds:uri="d5d67aef-b3c5-4cb8-a8d5-67b7c9222f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2545</TotalTime>
  <Words>3142</Words>
  <Application>Microsoft Office PowerPoint</Application>
  <PresentationFormat>Widescreen</PresentationFormat>
  <Paragraphs>298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Aptos Display</vt:lpstr>
      <vt:lpstr>Arial</vt:lpstr>
      <vt:lpstr>Calibri</vt:lpstr>
      <vt:lpstr>Poppins</vt:lpstr>
      <vt:lpstr>Symbol</vt:lpstr>
      <vt:lpstr>Office Theme</vt:lpstr>
      <vt:lpstr>Primary Care Bowel Cancer Screening Improvement Toolkit:  An information and resource pack to support with bowel cancer screening awareness and uptake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BELL, Stephanie (NHS BUCKINGHAMSHIRE, OXFORDSHIRE AND BERKSHIRE WEST INTEGRATED CARE BOARD)</dc:creator>
  <cp:lastModifiedBy>BELL, Stephanie (NHS BUCKINGHAMSHIRE, OXFORDSHIRE AND BERKSHIRE WEST INTEGRATED CARE BOARD)</cp:lastModifiedBy>
  <cp:revision>40</cp:revision>
  <dcterms:created xsi:type="dcterms:W3CDTF">2025-07-14T10:35:45Z</dcterms:created>
  <dcterms:modified xsi:type="dcterms:W3CDTF">2025-11-18T14:30:40Z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0x01010053E362E37EFE1F49AB1A7BC70C4E5F5A</vt:lpwstr>
  </property>
  <property fmtid="{D5CDD505-2E9C-101B-9397-08002B2CF9AE}" pid="3" name="MediaServiceImageTags">
    <vt:lpwstr/>
  </property>
</Properties>
</file>