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147472516" r:id="rId6"/>
    <p:sldId id="2147472478" r:id="rId7"/>
    <p:sldId id="2147472475" r:id="rId8"/>
    <p:sldId id="2147472466" r:id="rId9"/>
    <p:sldId id="2147472467" r:id="rId10"/>
    <p:sldId id="2147472481" r:id="rId11"/>
    <p:sldId id="2147472479" r:id="rId12"/>
    <p:sldId id="2147472468" r:id="rId13"/>
    <p:sldId id="2147472471" r:id="rId14"/>
    <p:sldId id="2147472477" r:id="rId15"/>
    <p:sldId id="2147472515" r:id="rId16"/>
    <p:sldId id="2147472486" r:id="rId17"/>
    <p:sldId id="2147472482" r:id="rId18"/>
    <p:sldId id="2147472474" r:id="rId19"/>
    <p:sldId id="2147472469" r:id="rId20"/>
    <p:sldId id="2147472473" r:id="rId21"/>
    <p:sldId id="2147472472" r:id="rId22"/>
    <p:sldId id="2147472470" r:id="rId23"/>
    <p:sldId id="2147472511" r:id="rId24"/>
    <p:sldId id="214747251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7" d="100"/>
          <a:sy n="87" d="100"/>
        </p:scale>
        <p:origin x="88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E941-8123-AC0E-9D8C-90BC7A124C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12DDDE6-2504-5E00-34C5-A8297E6D50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5D022C8-176A-9B5B-C34F-49E7C089DA8B}"/>
              </a:ext>
            </a:extLst>
          </p:cNvPr>
          <p:cNvSpPr>
            <a:spLocks noGrp="1"/>
          </p:cNvSpPr>
          <p:nvPr>
            <p:ph type="dt" sz="half" idx="10"/>
          </p:nvPr>
        </p:nvSpPr>
        <p:spPr/>
        <p:txBody>
          <a:bodyPr/>
          <a:lstStyle/>
          <a:p>
            <a:fld id="{DCF440FC-B650-476F-83CC-0143A3A257F6}" type="datetimeFigureOut">
              <a:rPr lang="en-GB" smtClean="0"/>
              <a:t>12/12/2025</a:t>
            </a:fld>
            <a:endParaRPr lang="en-GB" dirty="0"/>
          </a:p>
        </p:txBody>
      </p:sp>
      <p:sp>
        <p:nvSpPr>
          <p:cNvPr id="5" name="Footer Placeholder 4">
            <a:extLst>
              <a:ext uri="{FF2B5EF4-FFF2-40B4-BE49-F238E27FC236}">
                <a16:creationId xmlns:a16="http://schemas.microsoft.com/office/drawing/2014/main" id="{435E803D-55C0-F23C-F487-1824CB7641B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99F749F-2F94-50FC-4641-6006E3FEE8B5}"/>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228197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64AC-075C-A642-3A98-887A28F719A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672D4F9-F6B6-603D-092F-39EBAB5BC79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7FE0EFA-DE7C-114E-31FF-63E4B250146D}"/>
              </a:ext>
            </a:extLst>
          </p:cNvPr>
          <p:cNvSpPr>
            <a:spLocks noGrp="1"/>
          </p:cNvSpPr>
          <p:nvPr>
            <p:ph type="dt" sz="half" idx="10"/>
          </p:nvPr>
        </p:nvSpPr>
        <p:spPr/>
        <p:txBody>
          <a:bodyPr/>
          <a:lstStyle/>
          <a:p>
            <a:fld id="{DCF440FC-B650-476F-83CC-0143A3A257F6}" type="datetimeFigureOut">
              <a:rPr lang="en-GB" smtClean="0"/>
              <a:t>12/12/2025</a:t>
            </a:fld>
            <a:endParaRPr lang="en-GB" dirty="0"/>
          </a:p>
        </p:txBody>
      </p:sp>
      <p:sp>
        <p:nvSpPr>
          <p:cNvPr id="5" name="Footer Placeholder 4">
            <a:extLst>
              <a:ext uri="{FF2B5EF4-FFF2-40B4-BE49-F238E27FC236}">
                <a16:creationId xmlns:a16="http://schemas.microsoft.com/office/drawing/2014/main" id="{267470D6-5D35-AA18-BBF2-FC1536C699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43EC6D3-F964-BEE9-705C-7F002E397050}"/>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355905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9CD8D-045D-8318-3906-840DD8CC0C7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25D118C-60B1-2A0C-2DC0-829E3F274C9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6B9F9C2-C3A4-E5F1-7CFC-1550148EFED9}"/>
              </a:ext>
            </a:extLst>
          </p:cNvPr>
          <p:cNvSpPr>
            <a:spLocks noGrp="1"/>
          </p:cNvSpPr>
          <p:nvPr>
            <p:ph type="dt" sz="half" idx="10"/>
          </p:nvPr>
        </p:nvSpPr>
        <p:spPr/>
        <p:txBody>
          <a:bodyPr/>
          <a:lstStyle/>
          <a:p>
            <a:fld id="{DCF440FC-B650-476F-83CC-0143A3A257F6}" type="datetimeFigureOut">
              <a:rPr lang="en-GB" smtClean="0"/>
              <a:t>12/12/2025</a:t>
            </a:fld>
            <a:endParaRPr lang="en-GB" dirty="0"/>
          </a:p>
        </p:txBody>
      </p:sp>
      <p:sp>
        <p:nvSpPr>
          <p:cNvPr id="5" name="Footer Placeholder 4">
            <a:extLst>
              <a:ext uri="{FF2B5EF4-FFF2-40B4-BE49-F238E27FC236}">
                <a16:creationId xmlns:a16="http://schemas.microsoft.com/office/drawing/2014/main" id="{723BCB80-3C34-929F-E1F6-3B9C8DB1C96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A3643E-DA6D-A937-09A0-40FC0B52E465}"/>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404829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8A167-2B58-88AF-0652-E4C5AC3E7E4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160AC2C-6900-AEEE-E482-60E208451E2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7BBF0BE-07C7-50DA-4B49-E1DB37B30BCE}"/>
              </a:ext>
            </a:extLst>
          </p:cNvPr>
          <p:cNvSpPr>
            <a:spLocks noGrp="1"/>
          </p:cNvSpPr>
          <p:nvPr>
            <p:ph type="dt" sz="half" idx="10"/>
          </p:nvPr>
        </p:nvSpPr>
        <p:spPr/>
        <p:txBody>
          <a:bodyPr/>
          <a:lstStyle/>
          <a:p>
            <a:fld id="{DCF440FC-B650-476F-83CC-0143A3A257F6}" type="datetimeFigureOut">
              <a:rPr lang="en-GB" smtClean="0"/>
              <a:t>12/12/2025</a:t>
            </a:fld>
            <a:endParaRPr lang="en-GB" dirty="0"/>
          </a:p>
        </p:txBody>
      </p:sp>
      <p:sp>
        <p:nvSpPr>
          <p:cNvPr id="5" name="Footer Placeholder 4">
            <a:extLst>
              <a:ext uri="{FF2B5EF4-FFF2-40B4-BE49-F238E27FC236}">
                <a16:creationId xmlns:a16="http://schemas.microsoft.com/office/drawing/2014/main" id="{F4C94DCE-23D2-4BB6-4A6B-ABB9D232AA9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D7A0A8A-D13F-C49B-A1D6-CA068C5580E8}"/>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265050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CB8C-A628-A5DD-8F0F-E4872635535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9E04F5A-6D5A-9E83-5C15-9358651DCE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774AA6F-7842-B46E-0339-5CB2D69E6FE9}"/>
              </a:ext>
            </a:extLst>
          </p:cNvPr>
          <p:cNvSpPr>
            <a:spLocks noGrp="1"/>
          </p:cNvSpPr>
          <p:nvPr>
            <p:ph type="dt" sz="half" idx="10"/>
          </p:nvPr>
        </p:nvSpPr>
        <p:spPr/>
        <p:txBody>
          <a:bodyPr/>
          <a:lstStyle/>
          <a:p>
            <a:fld id="{DCF440FC-B650-476F-83CC-0143A3A257F6}" type="datetimeFigureOut">
              <a:rPr lang="en-GB" smtClean="0"/>
              <a:t>12/12/2025</a:t>
            </a:fld>
            <a:endParaRPr lang="en-GB" dirty="0"/>
          </a:p>
        </p:txBody>
      </p:sp>
      <p:sp>
        <p:nvSpPr>
          <p:cNvPr id="5" name="Footer Placeholder 4">
            <a:extLst>
              <a:ext uri="{FF2B5EF4-FFF2-40B4-BE49-F238E27FC236}">
                <a16:creationId xmlns:a16="http://schemas.microsoft.com/office/drawing/2014/main" id="{3782E30A-951F-AFAA-6D70-C7ACE4CD496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97B6F67-BC60-AED9-4EBD-5A8B5971F179}"/>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2014040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665A-66D7-B37F-3120-B5C3A057AB8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DF6A00A-F87A-D276-E9A6-EBE32AFB059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2BED312-88E1-7A69-3183-676CED7D63A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2332ED9-0E56-1DC9-B3B9-E079C0FF409A}"/>
              </a:ext>
            </a:extLst>
          </p:cNvPr>
          <p:cNvSpPr>
            <a:spLocks noGrp="1"/>
          </p:cNvSpPr>
          <p:nvPr>
            <p:ph type="dt" sz="half" idx="10"/>
          </p:nvPr>
        </p:nvSpPr>
        <p:spPr/>
        <p:txBody>
          <a:bodyPr/>
          <a:lstStyle/>
          <a:p>
            <a:fld id="{DCF440FC-B650-476F-83CC-0143A3A257F6}" type="datetimeFigureOut">
              <a:rPr lang="en-GB" smtClean="0"/>
              <a:t>12/12/2025</a:t>
            </a:fld>
            <a:endParaRPr lang="en-GB" dirty="0"/>
          </a:p>
        </p:txBody>
      </p:sp>
      <p:sp>
        <p:nvSpPr>
          <p:cNvPr id="6" name="Footer Placeholder 5">
            <a:extLst>
              <a:ext uri="{FF2B5EF4-FFF2-40B4-BE49-F238E27FC236}">
                <a16:creationId xmlns:a16="http://schemas.microsoft.com/office/drawing/2014/main" id="{6A97389C-1483-FD3D-A241-69E89CC8ED2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CA0BA18-2BE3-0EE8-8F02-FDB517BD739F}"/>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156820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9C741-ED5E-C650-005A-8BF78239CE8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BF0F366-E757-A19B-FF78-C4BF0E0D3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D1D98D0-34A9-C2DC-B074-A49853CF263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929F29B-7264-6BB3-A5B7-C5DE8F1560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1194020-D8EF-9B4F-5C8F-DB5DD427366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A3E5EC9-28FF-64DA-20F7-0C6132135F15}"/>
              </a:ext>
            </a:extLst>
          </p:cNvPr>
          <p:cNvSpPr>
            <a:spLocks noGrp="1"/>
          </p:cNvSpPr>
          <p:nvPr>
            <p:ph type="dt" sz="half" idx="10"/>
          </p:nvPr>
        </p:nvSpPr>
        <p:spPr/>
        <p:txBody>
          <a:bodyPr/>
          <a:lstStyle/>
          <a:p>
            <a:fld id="{DCF440FC-B650-476F-83CC-0143A3A257F6}" type="datetimeFigureOut">
              <a:rPr lang="en-GB" smtClean="0"/>
              <a:t>12/12/2025</a:t>
            </a:fld>
            <a:endParaRPr lang="en-GB" dirty="0"/>
          </a:p>
        </p:txBody>
      </p:sp>
      <p:sp>
        <p:nvSpPr>
          <p:cNvPr id="8" name="Footer Placeholder 7">
            <a:extLst>
              <a:ext uri="{FF2B5EF4-FFF2-40B4-BE49-F238E27FC236}">
                <a16:creationId xmlns:a16="http://schemas.microsoft.com/office/drawing/2014/main" id="{72D71425-7C45-7EF2-C636-7A2C8189E2B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E6011C3-BB5C-18F7-BEAC-B37F3A7BC74B}"/>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373635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46F1-A7F8-31D2-1CA3-17F4EE20C95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030FD69-9BF5-5E90-7B52-E2F9581F1EC0}"/>
              </a:ext>
            </a:extLst>
          </p:cNvPr>
          <p:cNvSpPr>
            <a:spLocks noGrp="1"/>
          </p:cNvSpPr>
          <p:nvPr>
            <p:ph type="dt" sz="half" idx="10"/>
          </p:nvPr>
        </p:nvSpPr>
        <p:spPr/>
        <p:txBody>
          <a:bodyPr/>
          <a:lstStyle/>
          <a:p>
            <a:fld id="{DCF440FC-B650-476F-83CC-0143A3A257F6}" type="datetimeFigureOut">
              <a:rPr lang="en-GB" smtClean="0"/>
              <a:t>12/12/2025</a:t>
            </a:fld>
            <a:endParaRPr lang="en-GB" dirty="0"/>
          </a:p>
        </p:txBody>
      </p:sp>
      <p:sp>
        <p:nvSpPr>
          <p:cNvPr id="4" name="Footer Placeholder 3">
            <a:extLst>
              <a:ext uri="{FF2B5EF4-FFF2-40B4-BE49-F238E27FC236}">
                <a16:creationId xmlns:a16="http://schemas.microsoft.com/office/drawing/2014/main" id="{7C619854-A679-C1DE-EF64-FE52E6CDA4A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64CBBA0-2B19-1F25-E149-5DDF40120A36}"/>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397700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9CBFDA-BD76-C065-14F2-7D240627D3A5}"/>
              </a:ext>
            </a:extLst>
          </p:cNvPr>
          <p:cNvSpPr>
            <a:spLocks noGrp="1"/>
          </p:cNvSpPr>
          <p:nvPr>
            <p:ph type="dt" sz="half" idx="10"/>
          </p:nvPr>
        </p:nvSpPr>
        <p:spPr/>
        <p:txBody>
          <a:bodyPr/>
          <a:lstStyle/>
          <a:p>
            <a:fld id="{DCF440FC-B650-476F-83CC-0143A3A257F6}" type="datetimeFigureOut">
              <a:rPr lang="en-GB" smtClean="0"/>
              <a:t>12/12/2025</a:t>
            </a:fld>
            <a:endParaRPr lang="en-GB" dirty="0"/>
          </a:p>
        </p:txBody>
      </p:sp>
      <p:sp>
        <p:nvSpPr>
          <p:cNvPr id="3" name="Footer Placeholder 2">
            <a:extLst>
              <a:ext uri="{FF2B5EF4-FFF2-40B4-BE49-F238E27FC236}">
                <a16:creationId xmlns:a16="http://schemas.microsoft.com/office/drawing/2014/main" id="{65824B64-1AB3-F6C6-E077-AB708F9FE03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BA43C43-717C-EA48-8F98-0F9BA1B2C819}"/>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1818110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1A174-15B8-3A02-EBF6-AEE884AFB7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46976E9-270F-A2AD-51D6-E0FF7B71C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C088690-B1BF-1937-D6BC-12B357BE6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FC5F6F-59E2-A6B7-B771-98F4F122682C}"/>
              </a:ext>
            </a:extLst>
          </p:cNvPr>
          <p:cNvSpPr>
            <a:spLocks noGrp="1"/>
          </p:cNvSpPr>
          <p:nvPr>
            <p:ph type="dt" sz="half" idx="10"/>
          </p:nvPr>
        </p:nvSpPr>
        <p:spPr/>
        <p:txBody>
          <a:bodyPr/>
          <a:lstStyle/>
          <a:p>
            <a:fld id="{DCF440FC-B650-476F-83CC-0143A3A257F6}" type="datetimeFigureOut">
              <a:rPr lang="en-GB" smtClean="0"/>
              <a:t>12/12/2025</a:t>
            </a:fld>
            <a:endParaRPr lang="en-GB" dirty="0"/>
          </a:p>
        </p:txBody>
      </p:sp>
      <p:sp>
        <p:nvSpPr>
          <p:cNvPr id="6" name="Footer Placeholder 5">
            <a:extLst>
              <a:ext uri="{FF2B5EF4-FFF2-40B4-BE49-F238E27FC236}">
                <a16:creationId xmlns:a16="http://schemas.microsoft.com/office/drawing/2014/main" id="{04BCB2A0-458A-A40D-EBD4-855006504F3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AC84F34-A459-86CB-C839-A97E0306ECFA}"/>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229942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A4533-DC4E-C139-4084-29587A752F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CDFA301-6967-82C7-EE5A-84F187C3FB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44BB026-0F98-CD54-EC7C-9296BA5AB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1E4223-7A08-F036-14C4-71A121509E55}"/>
              </a:ext>
            </a:extLst>
          </p:cNvPr>
          <p:cNvSpPr>
            <a:spLocks noGrp="1"/>
          </p:cNvSpPr>
          <p:nvPr>
            <p:ph type="dt" sz="half" idx="10"/>
          </p:nvPr>
        </p:nvSpPr>
        <p:spPr/>
        <p:txBody>
          <a:bodyPr/>
          <a:lstStyle/>
          <a:p>
            <a:fld id="{DCF440FC-B650-476F-83CC-0143A3A257F6}" type="datetimeFigureOut">
              <a:rPr lang="en-GB" smtClean="0"/>
              <a:t>12/12/2025</a:t>
            </a:fld>
            <a:endParaRPr lang="en-GB" dirty="0"/>
          </a:p>
        </p:txBody>
      </p:sp>
      <p:sp>
        <p:nvSpPr>
          <p:cNvPr id="6" name="Footer Placeholder 5">
            <a:extLst>
              <a:ext uri="{FF2B5EF4-FFF2-40B4-BE49-F238E27FC236}">
                <a16:creationId xmlns:a16="http://schemas.microsoft.com/office/drawing/2014/main" id="{BA108FAE-C2DB-92DE-CE13-66B5E639297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8F8B860-12A7-6990-810B-568AE5BEBC14}"/>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102332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C03DC4-F69A-CF33-252D-F93236927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8C4F806-09D9-82DE-DEE8-6538A6D41A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EBD015-C91C-E578-AB19-6A6A72A07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F440FC-B650-476F-83CC-0143A3A257F6}" type="datetimeFigureOut">
              <a:rPr lang="en-GB" smtClean="0"/>
              <a:t>12/12/2025</a:t>
            </a:fld>
            <a:endParaRPr lang="en-GB" dirty="0"/>
          </a:p>
        </p:txBody>
      </p:sp>
      <p:sp>
        <p:nvSpPr>
          <p:cNvPr id="5" name="Footer Placeholder 4">
            <a:extLst>
              <a:ext uri="{FF2B5EF4-FFF2-40B4-BE49-F238E27FC236}">
                <a16:creationId xmlns:a16="http://schemas.microsoft.com/office/drawing/2014/main" id="{D08DD549-B232-BEFE-0880-AA399B0E10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3072FFD5-F984-E71A-32FD-DEFEBD2F7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BC24C3-A7AB-4B6D-B778-D63DECEB2EF8}" type="slidenum">
              <a:rPr lang="en-GB" smtClean="0"/>
              <a:t>‹#›</a:t>
            </a:fld>
            <a:endParaRPr lang="en-GB" dirty="0"/>
          </a:p>
        </p:txBody>
      </p:sp>
    </p:spTree>
    <p:extLst>
      <p:ext uri="{BB962C8B-B14F-4D97-AF65-F5344CB8AC3E}">
        <p14:creationId xmlns:p14="http://schemas.microsoft.com/office/powerpoint/2010/main" val="3604120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support-ew.ardens.org.uk/support/solutions/articles/31000160213-fast-track-safety-netting-searches" TargetMode="External"/><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www.ardens.org.uk/" TargetMode="External"/><Relationship Id="rId4" Type="http://schemas.openxmlformats.org/officeDocument/2006/relationships/hyperlink" Target="https://support-ew.ardens.org.uk/support/solutions/articles/31000156631-cancer-screening-searches-incl-bowel-breast-and-cervical-screenin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playlist?list=PLEm1CvSoQcDLK9EiVyfCa1dXWwLs9-Dbj" TargetMode="External"/><Relationship Id="rId3" Type="http://schemas.openxmlformats.org/officeDocument/2006/relationships/hyperlink" Target="https://gbr01.safelinks.protection.outlook.com/?url=https%3A%2F%2Fwww.youtube.com%2Fplaylist%3Flist%3DPLuu8_cuPuAksFLJoEEzA-8EmrhG5dtzWS&amp;data=05%7C02%7Cstephanie.bell3%40nhs.net%7C222a45cd7b8d41bd8de708dc0223d59c%7C37c354b285b047f5b22207b48d774ee3%7C0%7C0%7C638387600120169866%7CUnknown%7CTWFpbGZsb3d8eyJWIjoiMC4wLjAwMDAiLCJQIjoiV2luMzIiLCJBTiI6Ik1haWwiLCJXVCI6Mn0%3D%7C3000%7C%7C%7C&amp;sdata=ebSeExZtrofPdKSHHsb7T76sRZwDUT%2F%2F71Dtf6i%2Bwa8%3D&amp;reserved=0" TargetMode="External"/><Relationship Id="rId7" Type="http://schemas.openxmlformats.org/officeDocument/2006/relationships/hyperlink" Target="https://bit.ly/screeningvideos" TargetMode="External"/><Relationship Id="rId12"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cmcanceralliance.nhs.uk/application/files/4916/8304/0141/ACHJ_13275_Cheshire__Merseyside_Cancer_Alliance_Easy_Reads_Information_V3_Final_ac_23.04.27.pdf" TargetMode="External"/><Relationship Id="rId11" Type="http://schemas.openxmlformats.org/officeDocument/2006/relationships/hyperlink" Target="https://www.cancerresearchuk.org/sites/default/files/943_fit_symptomatic_update_landscape_2.pdf" TargetMode="External"/><Relationship Id="rId5" Type="http://schemas.openxmlformats.org/officeDocument/2006/relationships/hyperlink" Target="https://www.cancerresearchuk.org/about-cancer/tests-and-scans/FIT" TargetMode="External"/><Relationship Id="rId10" Type="http://schemas.openxmlformats.org/officeDocument/2006/relationships/image" Target="../media/image16.png"/><Relationship Id="rId4" Type="http://schemas.openxmlformats.org/officeDocument/2006/relationships/hyperlink" Target="https://gbr01.safelinks.protection.outlook.com/?url=https%3A%2F%2Fwww.cancerresearchuk.org%2Ffit-symptomatic-leaflet&amp;data=05%7C02%7Cstephanie.bell3%40nhs.net%7C5433da3f80a84263ffaf08de204e5e03%7C37c354b285b047f5b22207b48d774ee3%7C0%7C0%7C638983718125707241%7CUnknown%7CTWFpbGZsb3d8eyJFbXB0eU1hcGkiOnRydWUsIlYiOiIwLjAuMDAwMCIsIlAiOiJXaW4zMiIsIkFOIjoiTWFpbCIsIldUIjoyfQ%3D%3D%7C0%7C%7C%7C&amp;sdata=5mvh%2BM%2BOlzzk7baWS6pYAS5gc32RA7OOpNHlmG8ArQg%3D&amp;reserved=0" TargetMode="Externa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hyperlink" Target="https://bcuk.adidocdn.dev/colonoscopy/BowelCancerUK_colonoscopy_campaign_factsheet_Chinese_Mandarin.pdf" TargetMode="External"/><Relationship Id="rId3" Type="http://schemas.openxmlformats.org/officeDocument/2006/relationships/hyperlink" Target="https://www.bowelcanceruk.org.uk/about-bowel-cancer/diagnosis/hospital-tests/going-for-a-colonoscopy/" TargetMode="External"/><Relationship Id="rId7" Type="http://schemas.openxmlformats.org/officeDocument/2006/relationships/hyperlink" Target="https://bcuk.adidocdn.dev/colonoscopy/BowelCancerUK_colonoscopy_campaign_factsheet_Bengali.pdf" TargetMode="External"/><Relationship Id="rId12"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bcuk.adidocdn.dev/colonoscopy/BowelCancerUK_colonoscopy_campaign_factsheet_Urdu.pdf" TargetMode="External"/><Relationship Id="rId11" Type="http://schemas.openxmlformats.org/officeDocument/2006/relationships/image" Target="../media/image18.png"/><Relationship Id="rId5" Type="http://schemas.openxmlformats.org/officeDocument/2006/relationships/hyperlink" Target="https://bcuk.adidocdn.dev/colonoscopy/BowelCancerUK_colonoscopy_campaign_factsheet_Welsh.pdf" TargetMode="External"/><Relationship Id="rId10" Type="http://schemas.openxmlformats.org/officeDocument/2006/relationships/hyperlink" Target="https://www.youtube.com/watch?v=yhMfqZDY8As" TargetMode="External"/><Relationship Id="rId4" Type="http://schemas.openxmlformats.org/officeDocument/2006/relationships/hyperlink" Target="https://bcuk.adidocdn.dev/colonoscopy/BowelCancerUK_colonoscopy_campaign_factsheet_English.pdf" TargetMode="External"/><Relationship Id="rId9" Type="http://schemas.openxmlformats.org/officeDocument/2006/relationships/hyperlink" Target="https://bcuk.adidocdn.dev/colonoscopy/BowelCancerUK_colonoscopy_campaign_factsheet_Arabic.pdf"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s://www.bowelcanceruk.org.uk/about-bowel-cancer/our-publications/symptoms-poster/" TargetMode="External"/><Relationship Id="rId7" Type="http://schemas.openxmlformats.org/officeDocument/2006/relationships/image" Target="../media/image22.png"/><Relationship Id="rId2" Type="http://schemas.openxmlformats.org/officeDocument/2006/relationships/hyperlink" Target="https://www.bowelcanceruk.org.uk/about-bowel-cancer/our-publications/the-facts-about-bowel-cancer/" TargetMode="Externa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hyperlink" Target="https://bcuk.adidocdn.dev/Publications/Bowel_Cancer_UK_Facts_About_Bowel_Cancer_Z_Cards_2025.pdf" TargetMode="Externa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hyperlink" Target="https://publications.cancerresearchuk.org/cdn/shop/files/How_to_complete_your_FIT_faecal_immunochemical_test.pdf?v=6786275506938283803"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support-ew.ardens.org.uk/support/solutions/articles/31000167202-match-the-fit-test-result-to-a-snomed-code"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nice.org.uk/guidance/ng12/chapter/Recommendations-organised-by-site-of-cancer#lower-gastrointestinal-tract-cancers"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england.nhs.uk/long-read/national-cancer-waiting-times-monitoring-dataset-guidance/#5-tumour-specific-guidanc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ZqXZu6ssXDo"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gland.nhs.uk/wp-content/uploads/2023/03/PRN00157-ncdes-updated-contract-specification-23-24-pcn-requirements-and-entitlements-updated.pdf"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www.england.nhs.uk/long-read/workforce-development-framework-for-care-co-ordinators/#appendix_1" TargetMode="External"/><Relationship Id="rId5" Type="http://schemas.openxmlformats.org/officeDocument/2006/relationships/hyperlink" Target="https://www.england.nhs.uk/publication/workforce-development-framework-for-care-co-ordinators/" TargetMode="External"/><Relationship Id="rId4" Type="http://schemas.openxmlformats.org/officeDocument/2006/relationships/hyperlink" Target="https://future.nhs.uk/connect.ti/CareCoordinators/viewdocument?docId=15770512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ublications.cancerresearchuk.org/products/key-things-know-about-fit-england" TargetMode="Externa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hyperlink" Target="https://www.cancerresearchuk.org/health-professional/diagnosis/primary-care/primary-care-investigations/fit-symptomatic" TargetMode="External"/><Relationship Id="rId3" Type="http://schemas.openxmlformats.org/officeDocument/2006/relationships/image" Target="../media/image5.png"/><Relationship Id="rId7" Type="http://schemas.openxmlformats.org/officeDocument/2006/relationships/hyperlink" Target="https://gbr01.safelinks.protection.outlook.com/?url=https%3A%2F%2Fwww.gatewayc.org.uk%2Fcourses%2Fcolorectal-cancer%2F&amp;data=05%7C02%7Cstephanie.bell3%40nhs.net%7C5433da3f80a84263ffaf08de204e5e03%7C37c354b285b047f5b22207b48d774ee3%7C0%7C0%7C638983718125758396%7CUnknown%7CTWFpbGZsb3d8eyJFbXB0eU1hcGkiOnRydWUsIlYiOiIwLjAuMDAwMCIsIlAiOiJXaW4zMiIsIkFOIjoiTWFpbCIsIldUIjoyfQ%3D%3D%7C0%7C%7C%7C&amp;sdata=PZzptWzeNm7YwAvMdlUdaecykdNleb1R0tpU8YVmYf8%3D&amp;reserved=0"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www.gatewayc.org.uk/search-results/?_sf_s=colorectal+cancer" TargetMode="External"/><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hyperlink" Target="https://www.cancerresearchuk.org/sites/default/files/screening_vs_symptomatic_fit_graphic_england_september_2023.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ice.org.uk/guidance/ng12/chapter/Recommendations-organised-by-site-of-cancer#lower-gastrointestinal-tract-cancers"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nhs.uk/conditions/bowel-cancer-screen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gbr01.safelinks.protection.outlook.com/?url=https%3A%2F%2Fwww.cancerresearchuk.org%2Fsafetynetting&amp;data=05%7C02%7Cstephanie.bell3%40nhs.net%7C5433da3f80a84263ffaf08de204e5e03%7C37c354b285b047f5b22207b48d774ee3%7C0%7C0%7C638983718125869495%7CUnknown%7CTWFpbGZsb3d8eyJFbXB0eU1hcGkiOnRydWUsIlYiOiIwLjAuMDAwMCIsIlAiOiJXaW4zMiIsIkFOIjoiTWFpbCIsIldUIjoyfQ%3D%3D%7C0%7C%7C%7C&amp;sdata=vO7exmRnZQztYJ2otGiXmGYsaqNXZreK4qWQtcuHiBM%3D&amp;reserved=0" TargetMode="External"/><Relationship Id="rId7" Type="http://schemas.openxmlformats.org/officeDocument/2006/relationships/hyperlink" Target="https://gbr01.safelinks.protection.outlook.com/?url=https%3A%2F%2Fwww.gatewayc.org.uk%2Fcourses%2Fimproving-the-quality-of-your-referral%2F&amp;data=05%7C02%7Cstephanie.bell3%40nhs.net%7C5433da3f80a84263ffaf08de204e5e03%7C37c354b285b047f5b22207b48d774ee3%7C0%7C0%7C638983718126006322%7CUnknown%7CTWFpbGZsb3d8eyJFbXB0eU1hcGkiOnRydWUsIlYiOiIwLjAuMDAwMCIsIlAiOiJXaW4zMiIsIkFOIjoiTWFpbCIsIldUIjoyfQ%3D%3D%7C0%7C%7C%7C&amp;sdata=CN3hKc6FwiX0GMA%2Bu0le2XxYrnZ6M42crjr58rczUhk%3D&amp;reserved=0"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gbr01.safelinks.protection.outlook.com/?url=https%3A%2F%2Fwww.cancerresearchuk.org%2Fscreening-vs-symptomatic-england&amp;data=05%7C02%7Cstephanie.bell3%40nhs.net%7C5433da3f80a84263ffaf08de204e5e03%7C37c354b285b047f5b22207b48d774ee3%7C0%7C0%7C638983718125977398%7CUnknown%7CTWFpbGZsb3d8eyJFbXB0eU1hcGkiOnRydWUsIlYiOiIwLjAuMDAwMCIsIlAiOiJXaW4zMiIsIkFOIjoiTWFpbCIsIldUIjoyfQ%3D%3D%7C0%7C%7C%7C&amp;sdata=gWhtmb9zBE3yg4jssF8ZZJLJ3xQZpeBUtlO3FessWUk%3D&amp;reserved=0" TargetMode="External"/><Relationship Id="rId5" Type="http://schemas.openxmlformats.org/officeDocument/2006/relationships/hyperlink" Target="https://gbr01.safelinks.protection.outlook.com/?url=https%3A%2F%2Fwww.cancerresearchuk.org%2Fscreening-vs-symptomatic-england&amp;data=05%7C02%7Cstephanie.bell3%40nhs.net%7C5433da3f80a84263ffaf08de204e5e03%7C37c354b285b047f5b22207b48d774ee3%7C0%7C0%7C638983718125941373%7CUnknown%7CTWFpbGZsb3d8eyJFbXB0eU1hcGkiOnRydWUsIlYiOiIwLjAuMDAwMCIsIlAiOiJXaW4zMiIsIkFOIjoiTWFpbCIsIldUIjoyfQ%3D%3D%7C0%7C%7C%7C&amp;sdata=hCyx7CQtI0Bj7Y%2BPvgkgCwCVVc6f0R6leUkMNPRydV8%3D&amp;reserved=0" TargetMode="External"/><Relationship Id="rId4" Type="http://schemas.openxmlformats.org/officeDocument/2006/relationships/hyperlink" Target="https://gbr01.safelinks.protection.outlook.com/?url=https%3A%2F%2Fwww.cancerresearchuk.org%2Fhealth-professional%2Fdiagnosis%2Fprimary-care%2Fsafety-netting%2Fe-safety-netting-tools&amp;data=05%7C02%7Cstephanie.bell3%40nhs.net%7C5433da3f80a84263ffaf08de204e5e03%7C37c354b285b047f5b22207b48d774ee3%7C0%7C0%7C638983718125905171%7CUnknown%7CTWFpbGZsb3d8eyJFbXB0eU1hcGkiOnRydWUsIlYiOiIwLjAuMDAwMCIsIlAiOiJXaW4zMiIsIkFOIjoiTWFpbCIsIldUIjoyfQ%3D%3D%7C0%7C%7C%7C&amp;sdata=DeY5x2bS0LVbBS1kpzwcWdjs1ZsP%2FtrOKYqAGP6mqsI%3D&amp;reserved=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nice.org.uk/guidance/ng12/chapter/Recommendations-organised-by-site-of-cancer#upper-gastrointestinal-tract-cancers"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protect.checkpoint.com/v2/___https:/bmjopen.bmj.com/content/12/4/e059940___.bXQtcHJvZC1jcC1ldXcyLTE6dW5pdmVyc2l0eWhvc3BpdGFsc291dGhhbXB0b246YzpvOjdlMzQ0OGJkMjgwNTI0ZmU3ODdkZjFiNzM5ZWYwMTYwOjY6ZTlmNTo3MWJmMjI0YzJlYWIyN2ZkMTAyNGFlNjc0YWNhMWVmYmJjMjg1YTlkYzg1MmQ1MjExZDYwMmIwOGE4YzAzZDA4Omg6VA" TargetMode="External"/><Relationship Id="rId4" Type="http://schemas.openxmlformats.org/officeDocument/2006/relationships/hyperlink" Target="https://www.nice.org.uk/guidance/ng12/chapter/Recommendations-organised-by-site-of-cancer#gynaecological-cancer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support.accurx.com/en/articles/6022435-fit-sample-reminder-pathway" TargetMode="Externa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youtube.com/playlist?list=PLEm1CvSoQcDIhmLz0srHv5m59CkQwMzr5" TargetMode="External"/><Relationship Id="rId4" Type="http://schemas.openxmlformats.org/officeDocument/2006/relationships/hyperlink" Target="https://www.loom.com/share/19568abcbf404ac68c434c075054531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ECB8-FD25-0DD1-203C-54C17A2C764C}"/>
              </a:ext>
            </a:extLst>
          </p:cNvPr>
          <p:cNvSpPr>
            <a:spLocks noGrp="1"/>
          </p:cNvSpPr>
          <p:nvPr>
            <p:ph type="ctrTitle"/>
          </p:nvPr>
        </p:nvSpPr>
        <p:spPr>
          <a:xfrm>
            <a:off x="360611" y="1666072"/>
            <a:ext cx="10274823" cy="1388608"/>
          </a:xfrm>
        </p:spPr>
        <p:txBody>
          <a:bodyPr anchor="t">
            <a:noAutofit/>
          </a:bodyPr>
          <a:lstStyle/>
          <a:p>
            <a:pPr algn="l"/>
            <a:r>
              <a:rPr lang="en-GB" sz="4000" b="1" dirty="0">
                <a:solidFill>
                  <a:srgbClr val="005EB8"/>
                </a:solidFill>
                <a:latin typeface="Arial"/>
                <a:cs typeface="Arial"/>
              </a:rPr>
              <a:t>Primary Care Toolkit: Symptomatic FIT          and the Lower GI pathway</a:t>
            </a:r>
            <a:br>
              <a:rPr lang="en-GB" sz="4000" b="1" dirty="0">
                <a:solidFill>
                  <a:srgbClr val="005EB8"/>
                </a:solidFill>
                <a:latin typeface="Arial"/>
                <a:cs typeface="Arial"/>
              </a:rPr>
            </a:br>
            <a:r>
              <a:rPr lang="en-GB" sz="2400" dirty="0">
                <a:latin typeface="Arial"/>
                <a:cs typeface="Arial"/>
              </a:rPr>
              <a:t>An information and resource pack to support with suspected lower GI cancers and the use of symptomatic FIT </a:t>
            </a:r>
            <a:endParaRPr lang="en-GB" sz="4000" dirty="0">
              <a:latin typeface="Arial" panose="020B0604020202020204" pitchFamily="34" charset="0"/>
              <a:cs typeface="Arial" panose="020B0604020202020204" pitchFamily="34" charset="0"/>
            </a:endParaRPr>
          </a:p>
        </p:txBody>
      </p:sp>
      <p:pic>
        <p:nvPicPr>
          <p:cNvPr id="9" name="Picture 8" descr="A blue and white logo">
            <a:extLst>
              <a:ext uri="{FF2B5EF4-FFF2-40B4-BE49-F238E27FC236}">
                <a16:creationId xmlns:a16="http://schemas.microsoft.com/office/drawing/2014/main" id="{D7293B2B-4DD0-0F05-D667-FE7D9823F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8849" y="130594"/>
            <a:ext cx="3427984" cy="1043368"/>
          </a:xfrm>
          <a:prstGeom prst="rect">
            <a:avLst/>
          </a:prstGeom>
          <a:ln>
            <a:noFill/>
          </a:ln>
        </p:spPr>
      </p:pic>
      <p:sp>
        <p:nvSpPr>
          <p:cNvPr id="10" name="Title 1">
            <a:extLst>
              <a:ext uri="{FF2B5EF4-FFF2-40B4-BE49-F238E27FC236}">
                <a16:creationId xmlns:a16="http://schemas.microsoft.com/office/drawing/2014/main" id="{56C21BB5-E8F7-3E4E-0C46-8B40FE7222BD}"/>
              </a:ext>
            </a:extLst>
          </p:cNvPr>
          <p:cNvSpPr txBox="1">
            <a:spLocks/>
          </p:cNvSpPr>
          <p:nvPr/>
        </p:nvSpPr>
        <p:spPr>
          <a:xfrm>
            <a:off x="360611" y="4560887"/>
            <a:ext cx="4599315" cy="92639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dirty="0">
                <a:latin typeface="Arial" panose="020B0604020202020204" pitchFamily="34" charset="0"/>
                <a:cs typeface="Arial" panose="020B0604020202020204" pitchFamily="34" charset="0"/>
              </a:rPr>
              <a:t>Version: 1.0</a:t>
            </a:r>
          </a:p>
          <a:p>
            <a:pPr algn="l"/>
            <a:r>
              <a:rPr lang="en-GB" sz="2000" dirty="0">
                <a:latin typeface="Arial"/>
                <a:cs typeface="Arial"/>
              </a:rPr>
              <a:t>Date of publication: December 2025</a:t>
            </a:r>
          </a:p>
          <a:p>
            <a:pPr algn="l"/>
            <a:r>
              <a:rPr lang="en-GB" sz="2000" dirty="0">
                <a:latin typeface="Arial"/>
                <a:cs typeface="Arial"/>
              </a:rPr>
              <a:t>Date of review: December 2026</a:t>
            </a:r>
          </a:p>
        </p:txBody>
      </p:sp>
      <p:pic>
        <p:nvPicPr>
          <p:cNvPr id="11" name="Picture 10">
            <a:extLst>
              <a:ext uri="{FF2B5EF4-FFF2-40B4-BE49-F238E27FC236}">
                <a16:creationId xmlns:a16="http://schemas.microsoft.com/office/drawing/2014/main" id="{1C40D28F-B13B-B86B-B75B-72C943563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8" y="5640968"/>
            <a:ext cx="12164365" cy="1204686"/>
          </a:xfrm>
          <a:prstGeom prst="rect">
            <a:avLst/>
          </a:prstGeom>
        </p:spPr>
      </p:pic>
      <p:pic>
        <p:nvPicPr>
          <p:cNvPr id="6" name="Picture 5">
            <a:extLst>
              <a:ext uri="{FF2B5EF4-FFF2-40B4-BE49-F238E27FC236}">
                <a16:creationId xmlns:a16="http://schemas.microsoft.com/office/drawing/2014/main" id="{697B4106-BB1B-8732-C94D-E4DB626B9071}"/>
              </a:ext>
            </a:extLst>
          </p:cNvPr>
          <p:cNvPicPr>
            <a:picLocks noChangeAspect="1"/>
          </p:cNvPicPr>
          <p:nvPr/>
        </p:nvPicPr>
        <p:blipFill>
          <a:blip r:embed="rId4"/>
          <a:srcRect l="38967" t="-4625" b="50314"/>
          <a:stretch>
            <a:fillRect/>
          </a:stretch>
        </p:blipFill>
        <p:spPr>
          <a:xfrm>
            <a:off x="161164" y="264888"/>
            <a:ext cx="1197227" cy="534562"/>
          </a:xfrm>
          <a:prstGeom prst="rect">
            <a:avLst/>
          </a:prstGeom>
          <a:ln>
            <a:noFill/>
          </a:ln>
        </p:spPr>
      </p:pic>
    </p:spTree>
    <p:extLst>
      <p:ext uri="{BB962C8B-B14F-4D97-AF65-F5344CB8AC3E}">
        <p14:creationId xmlns:p14="http://schemas.microsoft.com/office/powerpoint/2010/main" val="58814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D7313-85EB-75E8-4918-1759CBEF8932}"/>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4589D35D-54C5-FED8-36A4-6144094A2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A2ED1A67-8AF1-1954-3742-1418846089C2}"/>
              </a:ext>
            </a:extLst>
          </p:cNvPr>
          <p:cNvSpPr txBox="1"/>
          <p:nvPr/>
        </p:nvSpPr>
        <p:spPr>
          <a:xfrm>
            <a:off x="274769" y="194455"/>
            <a:ext cx="11281410" cy="646331"/>
          </a:xfrm>
          <a:prstGeom prst="rect">
            <a:avLst/>
          </a:prstGeom>
          <a:noFill/>
        </p:spPr>
        <p:txBody>
          <a:bodyPr wrap="square">
            <a:spAutoFit/>
          </a:bodyPr>
          <a:lstStyle/>
          <a:p>
            <a:pPr lvl="0">
              <a:defRPr/>
            </a:pPr>
            <a:r>
              <a:rPr lang="en-GB" sz="3600" dirty="0">
                <a:solidFill>
                  <a:srgbClr val="0070C0"/>
                </a:solidFill>
                <a:latin typeface="Arial" panose="020B0604020202020204" pitchFamily="34" charset="0"/>
                <a:cs typeface="Arial" panose="020B0604020202020204" pitchFamily="34" charset="0"/>
              </a:rPr>
              <a:t>Ardens FIT searches:</a:t>
            </a:r>
            <a:endParaRPr kumimoji="0" lang="en-GB" sz="360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B36931B3-35C9-08D8-CAEE-2D1736DA0476}"/>
              </a:ext>
            </a:extLst>
          </p:cNvPr>
          <p:cNvSpPr txBox="1"/>
          <p:nvPr/>
        </p:nvSpPr>
        <p:spPr>
          <a:xfrm>
            <a:off x="221672" y="1154531"/>
            <a:ext cx="11387605" cy="6346161"/>
          </a:xfrm>
          <a:prstGeom prst="rect">
            <a:avLst/>
          </a:prstGeom>
          <a:noFill/>
        </p:spPr>
        <p:txBody>
          <a:bodyPr wrap="square">
            <a:spAutoFit/>
          </a:bodyPr>
          <a:lstStyle/>
          <a:p>
            <a:r>
              <a:rPr kumimoji="0" lang="en-GB" sz="14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hlinkClick r:id="rId3"/>
              </a:rPr>
              <a:t>ARDENS Safety-netting searches - FIT</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hlinkClick r:id="rId4"/>
              </a:rPr>
              <a:t> </a:t>
            </a:r>
            <a:br>
              <a:rPr kumimoji="0" lang="en-GB"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228600" marR="0" lvl="0" indent="-228600" algn="l" defTabSz="914400" rtl="0" eaLnBrk="1" fontAlgn="auto" latinLnBrk="0" hangingPunct="1">
              <a:lnSpc>
                <a:spcPct val="124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have produce a suite of searches designed to help practices to safety-net patients requiring an urgent suspected cancer (2WW) referral, urgent diagnostics and symptom monitoring among their patient population. </a:t>
            </a:r>
          </a:p>
          <a:p>
            <a:pPr marL="228600" marR="0" lvl="0" indent="-228600" algn="l" defTabSz="914400" rtl="0" eaLnBrk="1" fontAlgn="auto" latinLnBrk="0" hangingPunct="1">
              <a:lnSpc>
                <a:spcPct val="124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locate the searches access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Population Reporting</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&gt;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Searches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&gt;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4.14 Conditions –Cancer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Fast Track Safety-netting folder</a:t>
            </a: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lang="en-GB" sz="1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lang="en-GB" sz="1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lang="en-GB" sz="1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Support Desk 08:30-18:30 Monday-Friday- </a:t>
            </a:r>
            <a:r>
              <a:rPr kumimoji="0" lang="en-GB"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5"/>
              </a:rPr>
              <a:t>https://www.ardens.org.uk/</a:t>
            </a:r>
            <a:endParaRPr kumimoji="0" lang="en-GB"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SystmOne Support: </a:t>
            </a:r>
            <a:r>
              <a:rPr kumimoji="0" lang="en-GB"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support-systmone@ardens.org.uk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Manager Support</a:t>
            </a:r>
            <a:r>
              <a:rPr kumimoji="0" lang="en-GB"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support-manager@ardens.org.uk</a:t>
            </a: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sz="2000" b="1" dirty="0">
              <a:solidFill>
                <a:prstClr val="black"/>
              </a:solidFill>
              <a:latin typeface="Arial" panose="020B0604020202020204" pitchFamily="34" charset="0"/>
              <a:ea typeface="+mj-ea"/>
              <a:cs typeface="Arial" panose="020B0604020202020204" pitchFamily="34" charset="0"/>
            </a:endParaRPr>
          </a:p>
          <a:p>
            <a:endParaRPr lang="en-GB" dirty="0"/>
          </a:p>
        </p:txBody>
      </p:sp>
      <p:pic>
        <p:nvPicPr>
          <p:cNvPr id="3" name="Picture 2">
            <a:extLst>
              <a:ext uri="{FF2B5EF4-FFF2-40B4-BE49-F238E27FC236}">
                <a16:creationId xmlns:a16="http://schemas.microsoft.com/office/drawing/2014/main" id="{661D81A3-E5EE-98F0-8BE8-CCF24E443DB5}"/>
              </a:ext>
            </a:extLst>
          </p:cNvPr>
          <p:cNvPicPr>
            <a:picLocks noChangeAspect="1"/>
          </p:cNvPicPr>
          <p:nvPr/>
        </p:nvPicPr>
        <p:blipFill>
          <a:blip r:embed="rId6"/>
          <a:stretch>
            <a:fillRect/>
          </a:stretch>
        </p:blipFill>
        <p:spPr>
          <a:xfrm>
            <a:off x="2120630" y="3009606"/>
            <a:ext cx="2595327" cy="2409947"/>
          </a:xfrm>
          <a:prstGeom prst="rect">
            <a:avLst/>
          </a:prstGeom>
        </p:spPr>
      </p:pic>
      <p:pic>
        <p:nvPicPr>
          <p:cNvPr id="4" name="Picture 3">
            <a:extLst>
              <a:ext uri="{FF2B5EF4-FFF2-40B4-BE49-F238E27FC236}">
                <a16:creationId xmlns:a16="http://schemas.microsoft.com/office/drawing/2014/main" id="{D38C7BCC-0B96-9428-CF17-D79E6C540C84}"/>
              </a:ext>
            </a:extLst>
          </p:cNvPr>
          <p:cNvPicPr>
            <a:picLocks noChangeAspect="1"/>
          </p:cNvPicPr>
          <p:nvPr/>
        </p:nvPicPr>
        <p:blipFill>
          <a:blip r:embed="rId7"/>
          <a:stretch>
            <a:fillRect/>
          </a:stretch>
        </p:blipFill>
        <p:spPr>
          <a:xfrm>
            <a:off x="5630670" y="3009607"/>
            <a:ext cx="3987158" cy="2409947"/>
          </a:xfrm>
          <a:prstGeom prst="rect">
            <a:avLst/>
          </a:prstGeom>
          <a:ln>
            <a:solidFill>
              <a:sysClr val="windowText" lastClr="000000"/>
            </a:solidFill>
          </a:ln>
        </p:spPr>
      </p:pic>
    </p:spTree>
    <p:extLst>
      <p:ext uri="{BB962C8B-B14F-4D97-AF65-F5344CB8AC3E}">
        <p14:creationId xmlns:p14="http://schemas.microsoft.com/office/powerpoint/2010/main" val="4264404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B2CFA-D474-5AD9-26C7-31BCD5DB3EFA}"/>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AC2EA4C8-AD5E-F40A-A982-0D56769AF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3BB66E4C-62FF-6337-065C-ABD3EFDDDB48}"/>
              </a:ext>
            </a:extLst>
          </p:cNvPr>
          <p:cNvSpPr txBox="1"/>
          <p:nvPr/>
        </p:nvSpPr>
        <p:spPr>
          <a:xfrm>
            <a:off x="274769" y="194455"/>
            <a:ext cx="11281410" cy="646331"/>
          </a:xfrm>
          <a:prstGeom prst="rect">
            <a:avLst/>
          </a:prstGeom>
          <a:noFill/>
        </p:spPr>
        <p:txBody>
          <a:bodyPr wrap="square">
            <a:spAutoFit/>
          </a:bodyPr>
          <a:lstStyle/>
          <a:p>
            <a:pPr>
              <a:defRPr/>
            </a:pPr>
            <a:r>
              <a:rPr lang="en-GB" sz="3600" dirty="0">
                <a:solidFill>
                  <a:srgbClr val="0070C0"/>
                </a:solidFill>
                <a:latin typeface="Arial" pitchFamily="34" charset="0"/>
                <a:cs typeface="Arial" pitchFamily="34" charset="0"/>
              </a:rPr>
              <a:t>Accessible FIT communication resources</a:t>
            </a:r>
            <a:r>
              <a:rPr kumimoji="0" lang="en-US" sz="3600" b="0" i="0" u="none" strike="noStrike" kern="1200" cap="none" spc="0" normalizeH="0" baseline="0" noProof="0" dirty="0">
                <a:ln>
                  <a:noFill/>
                </a:ln>
                <a:solidFill>
                  <a:srgbClr val="005EB8"/>
                </a:solidFill>
                <a:effectLst/>
                <a:uLnTx/>
                <a:uFillTx/>
                <a:latin typeface="Arial"/>
                <a:ea typeface="+mn-ea"/>
                <a:cs typeface="Arial"/>
              </a:rPr>
              <a:t>:</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567F18AB-465C-9344-A4F8-5496D995B78C}"/>
              </a:ext>
            </a:extLst>
          </p:cNvPr>
          <p:cNvSpPr txBox="1"/>
          <p:nvPr/>
        </p:nvSpPr>
        <p:spPr>
          <a:xfrm>
            <a:off x="221672" y="1154531"/>
            <a:ext cx="11387605" cy="513262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A new set of educational videos has been created to support Primary Care and help patients understand the importance of the correct and timely completion of symptomatic FIT testing. To make this information accessible to more people across the Thames Valley, the videos are available in:</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British Sign Language (BSL)</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Hindi</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Polish</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Gujarati</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Nepali</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Punjabi</a:t>
            </a:r>
            <a:endParaRPr lang="en-GB" sz="1400" kern="100" dirty="0">
              <a:solidFill>
                <a:prstClr val="black"/>
              </a:solidFill>
              <a:latin typeface="Arial" panose="020B0604020202020204" pitchFamily="34" charset="0"/>
              <a:ea typeface="Aptos" panose="020B0004020202020204" pitchFamily="34" charset="0"/>
              <a:cs typeface="Arial" panose="020B0604020202020204" pitchFamily="34" charset="0"/>
            </a:endParaRPr>
          </a:p>
          <a:p>
            <a:pPr marR="0" lvl="0" algn="l" defTabSz="914400" rtl="0" eaLnBrk="1" fontAlgn="auto" latinLnBrk="0" hangingPunct="1">
              <a:lnSpc>
                <a:spcPct val="115000"/>
              </a:lnSpc>
              <a:spcBef>
                <a:spcPts val="0"/>
              </a:spcBef>
              <a:spcAft>
                <a:spcPts val="800"/>
              </a:spcAft>
              <a:buClrTx/>
              <a:buSzTx/>
              <a:tabLst/>
              <a:defRPr/>
            </a:pPr>
            <a:endParaRPr lang="en-GB" sz="1400" kern="100" dirty="0">
              <a:solidFill>
                <a:prstClr val="black"/>
              </a:solidFill>
              <a:latin typeface="Arial" panose="020B0604020202020204" pitchFamily="34" charset="0"/>
              <a:ea typeface="Aptos" panose="020B0004020202020204" pitchFamily="34" charset="0"/>
              <a:cs typeface="Arial" panose="020B0604020202020204" pitchFamily="34" charset="0"/>
            </a:endParaRPr>
          </a:p>
          <a:p>
            <a:pPr marR="0" lvl="0" algn="l" defTabSz="914400" rtl="0" eaLnBrk="1" fontAlgn="auto" latinLnBrk="0" hangingPunct="1">
              <a:lnSpc>
                <a:spcPct val="115000"/>
              </a:lnSpc>
              <a:spcBef>
                <a:spcPts val="0"/>
              </a:spcBef>
              <a:spcAft>
                <a:spcPts val="800"/>
              </a:spcAft>
              <a:buClrTx/>
              <a:buSzTx/>
              <a:tabLst/>
              <a:defRPr/>
            </a:pPr>
            <a:endPar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R="0" lvl="0" algn="l" defTabSz="914400" rtl="0" eaLnBrk="1" fontAlgn="auto" latinLnBrk="0" hangingPunct="1">
              <a:lnSpc>
                <a:spcPct val="115000"/>
              </a:lnSpc>
              <a:spcBef>
                <a:spcPts val="0"/>
              </a:spcBef>
              <a:spcAft>
                <a:spcPts val="800"/>
              </a:spcAft>
              <a:buClrTx/>
              <a:buSzTx/>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Other resources:</a:t>
            </a:r>
          </a:p>
          <a:p>
            <a:pPr marL="285750" marR="0" lvl="0" indent="-285750" algn="l" defTabSz="914400" rtl="0" eaLnBrk="1" fontAlgn="auto" latinLnBrk="0" hangingPunct="1">
              <a:lnSpc>
                <a:spcPct val="100000"/>
              </a:lnSpc>
              <a:spcBef>
                <a:spcPts val="300"/>
              </a:spcBef>
              <a:spcAft>
                <a:spcPts val="0"/>
              </a:spcAft>
              <a:buClr>
                <a:prstClr val="black"/>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Southeast London Cancer Alliance have created FIT animations for both screening and symptomatic patients, available in 21 languages.  To access, follow the link </a:t>
            </a:r>
            <a:r>
              <a:rPr kumimoji="0" lang="en-GB" sz="14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3"/>
              </a:rPr>
              <a:t>FIT Testing</a:t>
            </a:r>
            <a:r>
              <a:rPr kumimoji="0" lang="en-GB" sz="14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p>
          <a:p>
            <a:pPr marL="285750" marR="0" lvl="0" indent="-285750" algn="l" defTabSz="914400" rtl="0" eaLnBrk="1" fontAlgn="auto" latinLnBrk="0" hangingPunct="1">
              <a:lnSpc>
                <a:spcPct val="100000"/>
              </a:lnSpc>
              <a:spcBef>
                <a:spcPts val="300"/>
              </a:spcBef>
              <a:spcAft>
                <a:spcPts val="0"/>
              </a:spcAft>
              <a:buClr>
                <a:prstClr val="black"/>
              </a:buClr>
              <a:buSzTx/>
              <a:buFont typeface="Arial" panose="020B0604020202020204" pitchFamily="34" charset="0"/>
              <a:buChar char="•"/>
              <a:tabLst/>
              <a:defRPr/>
            </a:pPr>
            <a:r>
              <a:rPr lang="en-GB" sz="1400" u="sng" dirty="0">
                <a:solidFill>
                  <a:srgbClr val="467886"/>
                </a:solidFill>
                <a:effectLst/>
                <a:latin typeface="Arial" panose="020B0604020202020204" pitchFamily="34" charset="0"/>
                <a:ea typeface="Times New Roman" panose="02020603050405020304" pitchFamily="18" charset="0"/>
                <a:cs typeface="Arial" panose="020B0604020202020204" pitchFamily="34" charset="0"/>
                <a:hlinkClick r:id="rId4" tooltip="https://www.cancerresearchuk.org/fit-symptomatic-leaflet"/>
              </a:rPr>
              <a:t>CRUK How to do a symptomatic FIT</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poster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300"/>
              </a:spcBef>
              <a:spcAft>
                <a:spcPts val="0"/>
              </a:spcAft>
              <a:buClr>
                <a:prstClr val="black"/>
              </a:buClr>
              <a:buSzTx/>
              <a:buFont typeface="Arial" panose="020B0604020202020204" pitchFamily="34" charset="0"/>
              <a:buChar char="•"/>
              <a:tabLst/>
              <a:defRPr/>
            </a:pPr>
            <a:r>
              <a:rPr lang="en-GB" sz="1400" dirty="0">
                <a:solidFill>
                  <a:srgbClr val="FF0000"/>
                </a:solidFill>
                <a:latin typeface="Arial" panose="020B0604020202020204" pitchFamily="34" charset="0"/>
                <a:cs typeface="Arial" panose="020B0604020202020204" pitchFamily="34" charset="0"/>
                <a:hlinkClick r:id="rId5"/>
              </a:rPr>
              <a:t>Signpost your patients to helpful information on the Cancer Research UK website </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Cheshire and Mersey</a:t>
            </a:r>
            <a:r>
              <a:rPr lang="en-GB" sz="1400" kern="100" dirty="0">
                <a:solidFill>
                  <a:prstClr val="black"/>
                </a:solidFill>
                <a:latin typeface="Arial" panose="020B0604020202020204" pitchFamily="34" charset="0"/>
                <a:ea typeface="Aptos" panose="020B0004020202020204" pitchFamily="34" charset="0"/>
                <a:cs typeface="Arial" panose="020B0604020202020204" pitchFamily="34" charset="0"/>
              </a:rPr>
              <a:t>side cancer alliance have created an </a:t>
            </a:r>
            <a:r>
              <a:rPr lang="en-GB" sz="1400" kern="100" dirty="0">
                <a:solidFill>
                  <a:prstClr val="black"/>
                </a:solidFill>
                <a:latin typeface="Arial" panose="020B0604020202020204" pitchFamily="34" charset="0"/>
                <a:ea typeface="Aptos" panose="020B0004020202020204" pitchFamily="34" charset="0"/>
                <a:cs typeface="Arial" panose="020B0604020202020204" pitchFamily="34" charset="0"/>
                <a:hlinkClick r:id="rId6"/>
              </a:rPr>
              <a:t>Easy Read FIT information leaflet</a:t>
            </a:r>
            <a:endParaRPr lang="en-GB" sz="1400" kern="100" dirty="0">
              <a:solidFill>
                <a:prstClr val="black"/>
              </a:solidFill>
              <a:latin typeface="Arial" panose="020B0604020202020204" pitchFamily="34" charset="0"/>
              <a:ea typeface="Aptos" panose="020B0004020202020204" pitchFamily="34" charset="0"/>
              <a:cs typeface="Arial" panose="020B0604020202020204" pitchFamily="34" charset="0"/>
            </a:endParaRPr>
          </a:p>
          <a:p>
            <a:pPr marR="0" lvl="0" algn="l" defTabSz="914400" rtl="0" eaLnBrk="1" fontAlgn="auto" latinLnBrk="0" hangingPunct="1">
              <a:lnSpc>
                <a:spcPct val="115000"/>
              </a:lnSpc>
              <a:spcBef>
                <a:spcPts val="0"/>
              </a:spcBef>
              <a:spcAft>
                <a:spcPts val="800"/>
              </a:spcAft>
              <a:buClrTx/>
              <a:buSzTx/>
              <a:tabLst/>
              <a:defRPr/>
            </a:pPr>
            <a:endPar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3DA60CB-527E-F997-CF9B-2C488BE288E1}"/>
              </a:ext>
            </a:extLst>
          </p:cNvPr>
          <p:cNvSpPr txBox="1"/>
          <p:nvPr/>
        </p:nvSpPr>
        <p:spPr>
          <a:xfrm>
            <a:off x="6837926" y="2188723"/>
            <a:ext cx="5014290" cy="1267463"/>
          </a:xfrm>
          <a:prstGeom prst="rect">
            <a:avLst/>
          </a:prstGeom>
          <a:noFill/>
          <a:ln w="28575">
            <a:solidFill>
              <a:schemeClr val="accent1"/>
            </a:solidFill>
          </a:ln>
        </p:spPr>
        <p:txBody>
          <a:bodyPr wrap="square" rtlCol="0">
            <a:spAutoFit/>
          </a:bodyPr>
          <a:lstStyle/>
          <a:p>
            <a:pPr marL="342900" lvl="0" indent="-342900">
              <a:lnSpc>
                <a:spcPct val="115000"/>
              </a:lnSpc>
              <a:spcAft>
                <a:spcPts val="800"/>
              </a:spcAft>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Link to full length videos: </a:t>
            </a:r>
            <a:r>
              <a:rPr lang="en-GB" sz="14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7"/>
              </a:rPr>
              <a:t>https://bit.ly/screeningvideos</a:t>
            </a:r>
            <a:r>
              <a:rPr lang="en-GB" sz="1400"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lnSpc>
                <a:spcPct val="115000"/>
              </a:lnSpc>
              <a:spcAft>
                <a:spcPts val="800"/>
              </a:spcAft>
              <a:buFont typeface="Symbol" panose="05050102010706020507" pitchFamily="18" charset="2"/>
              <a:buChar char=""/>
            </a:pPr>
            <a:endParaRPr lang="en-GB" sz="1400" kern="100" dirty="0">
              <a:effectLst/>
              <a:latin typeface="Arial" panose="020B0604020202020204" pitchFamily="34" charset="0"/>
              <a:ea typeface="Aptos" panose="020B0004020202020204" pitchFamily="34" charset="0"/>
              <a:cs typeface="Arial" panose="020B0604020202020204" pitchFamily="34" charset="0"/>
            </a:endParaRPr>
          </a:p>
          <a:p>
            <a:pPr marL="285750" indent="-285750">
              <a:lnSpc>
                <a:spcPct val="115000"/>
              </a:lnSpc>
              <a:spcAft>
                <a:spcPts val="800"/>
              </a:spcAft>
              <a:buFont typeface="Arial" panose="020B0604020202020204" pitchFamily="34" charset="0"/>
              <a:buChar char="•"/>
            </a:pPr>
            <a:r>
              <a:rPr lang="en-GB" sz="1400" kern="100" dirty="0">
                <a:effectLst/>
                <a:latin typeface="Arial" panose="020B0604020202020204" pitchFamily="34" charset="0"/>
                <a:ea typeface="Aptos" panose="020B0004020202020204" pitchFamily="34" charset="0"/>
                <a:cs typeface="Arial" panose="020B0604020202020204" pitchFamily="34" charset="0"/>
                <a:hlinkClick r:id="rId8"/>
              </a:rPr>
              <a:t>YouTube link </a:t>
            </a:r>
            <a:r>
              <a:rPr lang="en-GB" sz="1400" kern="100" dirty="0">
                <a:effectLst/>
                <a:latin typeface="Arial" panose="020B0604020202020204" pitchFamily="34" charset="0"/>
                <a:ea typeface="Aptos" panose="020B0004020202020204" pitchFamily="34" charset="0"/>
                <a:cs typeface="Arial" panose="020B0604020202020204" pitchFamily="34" charset="0"/>
              </a:rPr>
              <a:t>to reels for social or your waiting room display board</a:t>
            </a:r>
          </a:p>
        </p:txBody>
      </p:sp>
      <p:pic>
        <p:nvPicPr>
          <p:cNvPr id="18" name="Picture 17">
            <a:extLst>
              <a:ext uri="{FF2B5EF4-FFF2-40B4-BE49-F238E27FC236}">
                <a16:creationId xmlns:a16="http://schemas.microsoft.com/office/drawing/2014/main" id="{874DF8DF-D139-94A6-4E36-FC0537A67AD7}"/>
              </a:ext>
            </a:extLst>
          </p:cNvPr>
          <p:cNvPicPr>
            <a:picLocks noChangeAspect="1"/>
          </p:cNvPicPr>
          <p:nvPr/>
        </p:nvPicPr>
        <p:blipFill>
          <a:blip r:embed="rId9"/>
          <a:stretch>
            <a:fillRect/>
          </a:stretch>
        </p:blipFill>
        <p:spPr>
          <a:xfrm>
            <a:off x="3200400" y="1940964"/>
            <a:ext cx="3493010" cy="1762983"/>
          </a:xfrm>
          <a:prstGeom prst="rect">
            <a:avLst/>
          </a:prstGeom>
        </p:spPr>
      </p:pic>
      <p:pic>
        <p:nvPicPr>
          <p:cNvPr id="20" name="Picture 19">
            <a:hlinkClick r:id="rId6"/>
            <a:extLst>
              <a:ext uri="{FF2B5EF4-FFF2-40B4-BE49-F238E27FC236}">
                <a16:creationId xmlns:a16="http://schemas.microsoft.com/office/drawing/2014/main" id="{76AF2AD6-5146-0050-C6EC-0FFB250F38AD}"/>
              </a:ext>
            </a:extLst>
          </p:cNvPr>
          <p:cNvPicPr>
            <a:picLocks noChangeAspect="1"/>
          </p:cNvPicPr>
          <p:nvPr/>
        </p:nvPicPr>
        <p:blipFill>
          <a:blip r:embed="rId10"/>
          <a:stretch>
            <a:fillRect/>
          </a:stretch>
        </p:blipFill>
        <p:spPr>
          <a:xfrm>
            <a:off x="8443041" y="4968084"/>
            <a:ext cx="1211043" cy="1695461"/>
          </a:xfrm>
          <a:prstGeom prst="rect">
            <a:avLst/>
          </a:prstGeom>
          <a:ln w="25400">
            <a:solidFill>
              <a:schemeClr val="accent1"/>
            </a:solidFill>
          </a:ln>
        </p:spPr>
      </p:pic>
      <p:pic>
        <p:nvPicPr>
          <p:cNvPr id="4" name="Picture 3">
            <a:hlinkClick r:id="rId11"/>
            <a:extLst>
              <a:ext uri="{FF2B5EF4-FFF2-40B4-BE49-F238E27FC236}">
                <a16:creationId xmlns:a16="http://schemas.microsoft.com/office/drawing/2014/main" id="{02405D7C-CF7A-AC0C-48FD-120FA0B45967}"/>
              </a:ext>
            </a:extLst>
          </p:cNvPr>
          <p:cNvPicPr>
            <a:picLocks noChangeAspect="1"/>
          </p:cNvPicPr>
          <p:nvPr/>
        </p:nvPicPr>
        <p:blipFill>
          <a:blip r:embed="rId12"/>
          <a:stretch>
            <a:fillRect/>
          </a:stretch>
        </p:blipFill>
        <p:spPr>
          <a:xfrm>
            <a:off x="10053697" y="4968083"/>
            <a:ext cx="1211043" cy="1695461"/>
          </a:xfrm>
          <a:prstGeom prst="rect">
            <a:avLst/>
          </a:prstGeom>
          <a:ln w="22225">
            <a:solidFill>
              <a:schemeClr val="accent1"/>
            </a:solidFill>
          </a:ln>
        </p:spPr>
      </p:pic>
    </p:spTree>
    <p:extLst>
      <p:ext uri="{BB962C8B-B14F-4D97-AF65-F5344CB8AC3E}">
        <p14:creationId xmlns:p14="http://schemas.microsoft.com/office/powerpoint/2010/main" val="3832220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047FF-3DA1-A47E-51A1-8539103D3637}"/>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33EDD684-4852-ABA6-B875-889CD927E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3D1C36BB-6EC1-2628-392A-FB2712D4502A}"/>
              </a:ext>
            </a:extLst>
          </p:cNvPr>
          <p:cNvSpPr txBox="1"/>
          <p:nvPr/>
        </p:nvSpPr>
        <p:spPr>
          <a:xfrm>
            <a:off x="274769" y="194455"/>
            <a:ext cx="11281410" cy="1200329"/>
          </a:xfrm>
          <a:prstGeom prst="rect">
            <a:avLst/>
          </a:prstGeom>
          <a:noFill/>
        </p:spPr>
        <p:txBody>
          <a:bodyPr wrap="square">
            <a:spAutoFit/>
          </a:bodyPr>
          <a:lstStyle/>
          <a:p>
            <a:pPr>
              <a:defRPr/>
            </a:pPr>
            <a:r>
              <a:rPr lang="en-GB" sz="3600" dirty="0">
                <a:solidFill>
                  <a:srgbClr val="0070C0"/>
                </a:solidFill>
                <a:latin typeface="Arial" pitchFamily="34" charset="0"/>
                <a:cs typeface="Arial" pitchFamily="34" charset="0"/>
              </a:rPr>
              <a:t>Patient resource: Going for a colonoscopy: </a:t>
            </a:r>
          </a:p>
          <a:p>
            <a:pPr>
              <a:defRPr/>
            </a:pP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C1FEE660-91E8-F9D3-AFCA-3FD733ACE0A2}"/>
              </a:ext>
            </a:extLst>
          </p:cNvPr>
          <p:cNvSpPr txBox="1"/>
          <p:nvPr/>
        </p:nvSpPr>
        <p:spPr>
          <a:xfrm>
            <a:off x="221672" y="1154531"/>
            <a:ext cx="11387605" cy="266887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Your patient might feel anxious about attending a colonoscopy appointment.  Bowel cancer UK have produced an animation to explain what a colonoscopy is and what’s involved.  </a:t>
            </a:r>
            <a:r>
              <a:rPr kumimoji="0" lang="en-GB" sz="1400" b="1"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Click on the image to access.</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1400" b="1" kern="100" dirty="0">
              <a:solidFill>
                <a:prstClr val="black"/>
              </a:solidFill>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You could also signpost your patient to the Bowel Cancer website page</a:t>
            </a: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400" kern="100" dirty="0">
                <a:solidFill>
                  <a:prstClr val="black"/>
                </a:solidFill>
                <a:latin typeface="Arial" panose="020B0604020202020204" pitchFamily="34" charset="0"/>
                <a:ea typeface="Aptos" panose="020B0004020202020204" pitchFamily="34" charset="0"/>
                <a:cs typeface="Arial" panose="020B0604020202020204" pitchFamily="34" charset="0"/>
                <a:hlinkClick r:id="rId3"/>
              </a:rPr>
              <a:t>Colonoscopy Confidence</a:t>
            </a:r>
            <a:r>
              <a:rPr lang="en-GB" sz="1400" kern="100" dirty="0">
                <a:solidFill>
                  <a:prstClr val="black"/>
                </a:solidFill>
                <a:latin typeface="Arial" panose="020B0604020202020204" pitchFamily="34" charset="0"/>
                <a:ea typeface="Aptos" panose="020B0004020202020204" pitchFamily="34" charset="0"/>
                <a:cs typeface="Arial" panose="020B0604020202020204" pitchFamily="34" charset="0"/>
              </a:rPr>
              <a:t>, or offer this helpful</a:t>
            </a:r>
            <a:r>
              <a:rPr lang="en-GB" sz="1400" kern="100" dirty="0">
                <a:solidFill>
                  <a:prstClr val="black"/>
                </a:solidFill>
                <a:latin typeface="Arial" panose="020B0604020202020204" pitchFamily="34" charset="0"/>
                <a:ea typeface="Aptos" panose="020B0004020202020204" pitchFamily="34" charset="0"/>
                <a:cs typeface="Arial" panose="020B0604020202020204" pitchFamily="34" charset="0"/>
                <a:hlinkClick r:id="rId4"/>
              </a:rPr>
              <a:t> factsheet </a:t>
            </a:r>
            <a:r>
              <a:rPr lang="en-GB" sz="1400" kern="100" dirty="0">
                <a:solidFill>
                  <a:prstClr val="black"/>
                </a:solidFill>
                <a:latin typeface="Arial" panose="020B0604020202020204" pitchFamily="34" charset="0"/>
                <a:ea typeface="Aptos" panose="020B0004020202020204" pitchFamily="34" charset="0"/>
                <a:cs typeface="Arial" panose="020B0604020202020204" pitchFamily="34" charset="0"/>
              </a:rPr>
              <a:t>available in </a:t>
            </a:r>
          </a:p>
          <a:p>
            <a:pPr marL="0" marR="0" lvl="0" indent="0" algn="l" defTabSz="914400" rtl="0" eaLnBrk="1" fontAlgn="auto" latinLnBrk="0" hangingPunct="1">
              <a:lnSpc>
                <a:spcPct val="115000"/>
              </a:lnSpc>
              <a:spcBef>
                <a:spcPts val="0"/>
              </a:spcBef>
              <a:spcAft>
                <a:spcPts val="800"/>
              </a:spcAft>
              <a:buClrTx/>
              <a:buSzTx/>
              <a:buFontTx/>
              <a:buNone/>
              <a:tabLst/>
              <a:defRPr/>
            </a:pPr>
            <a:r>
              <a:rPr lang="it-IT" sz="1400" i="0" dirty="0">
                <a:solidFill>
                  <a:srgbClr val="00B2A9"/>
                </a:solidFill>
                <a:effectLst/>
                <a:latin typeface="Arial" panose="020B0604020202020204" pitchFamily="34" charset="0"/>
                <a:cs typeface="Arial" panose="020B0604020202020204" pitchFamily="34" charset="0"/>
                <a:hlinkClick r:id="rId5"/>
              </a:rPr>
              <a:t>Welsh</a:t>
            </a:r>
            <a:r>
              <a:rPr lang="it-IT" sz="1400" i="0" dirty="0">
                <a:solidFill>
                  <a:srgbClr val="003B49"/>
                </a:solidFill>
                <a:effectLst/>
                <a:latin typeface="Arial" panose="020B0604020202020204" pitchFamily="34" charset="0"/>
                <a:cs typeface="Arial" panose="020B0604020202020204" pitchFamily="34" charset="0"/>
              </a:rPr>
              <a:t>, </a:t>
            </a:r>
            <a:r>
              <a:rPr lang="it-IT" sz="1400" i="0" dirty="0">
                <a:solidFill>
                  <a:srgbClr val="00B2A9"/>
                </a:solidFill>
                <a:effectLst/>
                <a:latin typeface="Arial" panose="020B0604020202020204" pitchFamily="34" charset="0"/>
                <a:cs typeface="Arial" panose="020B0604020202020204" pitchFamily="34" charset="0"/>
                <a:hlinkClick r:id="rId6"/>
              </a:rPr>
              <a:t>Urdu</a:t>
            </a:r>
            <a:r>
              <a:rPr lang="it-IT" sz="1400" i="0" dirty="0">
                <a:solidFill>
                  <a:srgbClr val="003B49"/>
                </a:solidFill>
                <a:effectLst/>
                <a:latin typeface="Arial" panose="020B0604020202020204" pitchFamily="34" charset="0"/>
                <a:cs typeface="Arial" panose="020B0604020202020204" pitchFamily="34" charset="0"/>
              </a:rPr>
              <a:t>, </a:t>
            </a:r>
            <a:r>
              <a:rPr lang="it-IT" sz="1400" i="0" dirty="0">
                <a:solidFill>
                  <a:srgbClr val="00B2A9"/>
                </a:solidFill>
                <a:effectLst/>
                <a:latin typeface="Arial" panose="020B0604020202020204" pitchFamily="34" charset="0"/>
                <a:cs typeface="Arial" panose="020B0604020202020204" pitchFamily="34" charset="0"/>
                <a:hlinkClick r:id="rId7"/>
              </a:rPr>
              <a:t>Bengali</a:t>
            </a:r>
            <a:r>
              <a:rPr lang="it-IT" sz="1400" i="0" dirty="0">
                <a:solidFill>
                  <a:srgbClr val="003B49"/>
                </a:solidFill>
                <a:effectLst/>
                <a:latin typeface="Arial" panose="020B0604020202020204" pitchFamily="34" charset="0"/>
                <a:cs typeface="Arial" panose="020B0604020202020204" pitchFamily="34" charset="0"/>
              </a:rPr>
              <a:t>, </a:t>
            </a:r>
            <a:r>
              <a:rPr lang="it-IT" sz="1400" i="0" dirty="0">
                <a:solidFill>
                  <a:srgbClr val="00B2A9"/>
                </a:solidFill>
                <a:effectLst/>
                <a:latin typeface="Arial" panose="020B0604020202020204" pitchFamily="34" charset="0"/>
                <a:cs typeface="Arial" panose="020B0604020202020204" pitchFamily="34" charset="0"/>
                <a:hlinkClick r:id="rId8"/>
              </a:rPr>
              <a:t>Chinese (Mandarin)</a:t>
            </a:r>
            <a:r>
              <a:rPr lang="it-IT" sz="1400" i="0" dirty="0">
                <a:solidFill>
                  <a:srgbClr val="003B49"/>
                </a:solidFill>
                <a:effectLst/>
                <a:latin typeface="Arial" panose="020B0604020202020204" pitchFamily="34" charset="0"/>
                <a:cs typeface="Arial" panose="020B0604020202020204" pitchFamily="34" charset="0"/>
              </a:rPr>
              <a:t> and </a:t>
            </a:r>
            <a:r>
              <a:rPr lang="it-IT" sz="1400" i="0" dirty="0">
                <a:solidFill>
                  <a:srgbClr val="00B2A9"/>
                </a:solidFill>
                <a:effectLst/>
                <a:latin typeface="Arial" panose="020B0604020202020204" pitchFamily="34" charset="0"/>
                <a:cs typeface="Arial" panose="020B0604020202020204" pitchFamily="34" charset="0"/>
                <a:hlinkClick r:id="rId9"/>
              </a:rPr>
              <a:t>Arabic</a:t>
            </a:r>
            <a:r>
              <a:rPr lang="it-IT" sz="1400" i="0" dirty="0">
                <a:solidFill>
                  <a:srgbClr val="003B49"/>
                </a:solidFill>
                <a:effectLst/>
                <a:latin typeface="Arial" panose="020B0604020202020204" pitchFamily="34" charset="0"/>
                <a:cs typeface="Arial" panose="020B0604020202020204" pitchFamily="34" charset="0"/>
              </a:rPr>
              <a:t>.</a:t>
            </a:r>
            <a:endParaRPr kumimoji="0" lang="en-GB" sz="140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R="0" lvl="0" algn="l" defTabSz="914400" rtl="0" eaLnBrk="1" fontAlgn="auto" latinLnBrk="0" hangingPunct="1">
              <a:lnSpc>
                <a:spcPct val="115000"/>
              </a:lnSpc>
              <a:spcBef>
                <a:spcPts val="0"/>
              </a:spcBef>
              <a:spcAft>
                <a:spcPts val="800"/>
              </a:spcAft>
              <a:buClrTx/>
              <a:buSzTx/>
              <a:tabLst/>
              <a:defRPr/>
            </a:pPr>
            <a:endParaRPr lang="en-GB" sz="1400" kern="100" dirty="0">
              <a:solidFill>
                <a:prstClr val="black"/>
              </a:solidFill>
              <a:latin typeface="Arial" panose="020B0604020202020204" pitchFamily="34" charset="0"/>
              <a:ea typeface="Aptos" panose="020B0004020202020204" pitchFamily="34" charset="0"/>
              <a:cs typeface="Arial" panose="020B0604020202020204" pitchFamily="34" charset="0"/>
            </a:endParaRPr>
          </a:p>
          <a:p>
            <a:pPr marR="0" lvl="0" algn="l" defTabSz="914400" rtl="0" eaLnBrk="1" fontAlgn="auto" latinLnBrk="0" hangingPunct="1">
              <a:lnSpc>
                <a:spcPct val="115000"/>
              </a:lnSpc>
              <a:spcBef>
                <a:spcPts val="0"/>
              </a:spcBef>
              <a:spcAft>
                <a:spcPts val="800"/>
              </a:spcAft>
              <a:buClrTx/>
              <a:buSzTx/>
              <a:tabLst/>
              <a:defRPr/>
            </a:pPr>
            <a:endPar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p:txBody>
      </p:sp>
      <p:pic>
        <p:nvPicPr>
          <p:cNvPr id="4" name="Picture 3">
            <a:hlinkClick r:id="rId10"/>
            <a:extLst>
              <a:ext uri="{FF2B5EF4-FFF2-40B4-BE49-F238E27FC236}">
                <a16:creationId xmlns:a16="http://schemas.microsoft.com/office/drawing/2014/main" id="{E0C4E310-BE8D-EBD5-2387-7C97E2E8B9E5}"/>
              </a:ext>
            </a:extLst>
          </p:cNvPr>
          <p:cNvPicPr>
            <a:picLocks noChangeAspect="1"/>
          </p:cNvPicPr>
          <p:nvPr/>
        </p:nvPicPr>
        <p:blipFill>
          <a:blip r:embed="rId11"/>
          <a:stretch>
            <a:fillRect/>
          </a:stretch>
        </p:blipFill>
        <p:spPr>
          <a:xfrm>
            <a:off x="6384798" y="1535107"/>
            <a:ext cx="5052406" cy="2826392"/>
          </a:xfrm>
          <a:prstGeom prst="rect">
            <a:avLst/>
          </a:prstGeom>
        </p:spPr>
      </p:pic>
      <p:sp>
        <p:nvSpPr>
          <p:cNvPr id="7" name="TextBox 6">
            <a:extLst>
              <a:ext uri="{FF2B5EF4-FFF2-40B4-BE49-F238E27FC236}">
                <a16:creationId xmlns:a16="http://schemas.microsoft.com/office/drawing/2014/main" id="{88FE3C2D-51CC-F669-43E7-C6B2576E48A9}"/>
              </a:ext>
            </a:extLst>
          </p:cNvPr>
          <p:cNvSpPr txBox="1"/>
          <p:nvPr/>
        </p:nvSpPr>
        <p:spPr>
          <a:xfrm>
            <a:off x="6293358" y="4439942"/>
            <a:ext cx="5143846" cy="808555"/>
          </a:xfrm>
          <a:prstGeom prst="rect">
            <a:avLst/>
          </a:prstGeom>
          <a:noFill/>
        </p:spPr>
        <p:txBody>
          <a:bodyPr wrap="square">
            <a:spAutoFit/>
          </a:bodyPr>
          <a:lstStyle/>
          <a:p>
            <a:pPr>
              <a:lnSpc>
                <a:spcPct val="114000"/>
              </a:lnSpc>
              <a:spcAft>
                <a:spcPts val="300"/>
              </a:spcAft>
            </a:pPr>
            <a:r>
              <a:rPr lang="en-GB" sz="1400" dirty="0">
                <a:latin typeface="Arial" panose="020B0604020202020204" pitchFamily="34" charset="0"/>
                <a:cs typeface="Arial" panose="020B0604020202020204" pitchFamily="34" charset="0"/>
              </a:rPr>
              <a:t>This video is also available to watch with Welsh, Urdu, Bengali, Chinese (Mandarin) and Arabic subtitles. To change the language, click on 'Settings' and then 'Subtitles'</a:t>
            </a:r>
          </a:p>
        </p:txBody>
      </p:sp>
      <p:pic>
        <p:nvPicPr>
          <p:cNvPr id="10" name="Picture 9">
            <a:hlinkClick r:id="rId4"/>
            <a:extLst>
              <a:ext uri="{FF2B5EF4-FFF2-40B4-BE49-F238E27FC236}">
                <a16:creationId xmlns:a16="http://schemas.microsoft.com/office/drawing/2014/main" id="{5283F02D-AF9F-3372-0431-ACB9EA5986D4}"/>
              </a:ext>
            </a:extLst>
          </p:cNvPr>
          <p:cNvPicPr>
            <a:picLocks noChangeAspect="1"/>
          </p:cNvPicPr>
          <p:nvPr/>
        </p:nvPicPr>
        <p:blipFill>
          <a:blip r:embed="rId12"/>
          <a:stretch>
            <a:fillRect/>
          </a:stretch>
        </p:blipFill>
        <p:spPr>
          <a:xfrm>
            <a:off x="1821214" y="3198312"/>
            <a:ext cx="2422674" cy="3382106"/>
          </a:xfrm>
          <a:prstGeom prst="rect">
            <a:avLst/>
          </a:prstGeom>
          <a:ln w="19050">
            <a:solidFill>
              <a:schemeClr val="accent1"/>
            </a:solidFill>
          </a:ln>
        </p:spPr>
      </p:pic>
    </p:spTree>
    <p:extLst>
      <p:ext uri="{BB962C8B-B14F-4D97-AF65-F5344CB8AC3E}">
        <p14:creationId xmlns:p14="http://schemas.microsoft.com/office/powerpoint/2010/main" val="2413272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EB183-CF4C-4603-4749-E053ECC8E6ED}"/>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61EF62C9-6DD5-8489-A193-D1B0D4E3E99F}"/>
              </a:ext>
            </a:extLst>
          </p:cNvPr>
          <p:cNvSpPr txBox="1">
            <a:spLocks/>
          </p:cNvSpPr>
          <p:nvPr/>
        </p:nvSpPr>
        <p:spPr>
          <a:xfrm>
            <a:off x="83024" y="382842"/>
            <a:ext cx="12108976"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Bowel cancer and FIT resources: </a:t>
            </a:r>
            <a:endParaRPr lang="en-GB" sz="3600" dirty="0">
              <a:solidFill>
                <a:srgbClr val="005EB8"/>
              </a:solidFill>
              <a:latin typeface="Arial"/>
              <a:cs typeface="Arial"/>
            </a:endParaRPr>
          </a:p>
        </p:txBody>
      </p:sp>
      <p:sp>
        <p:nvSpPr>
          <p:cNvPr id="12" name="TextBox 11">
            <a:extLst>
              <a:ext uri="{FF2B5EF4-FFF2-40B4-BE49-F238E27FC236}">
                <a16:creationId xmlns:a16="http://schemas.microsoft.com/office/drawing/2014/main" id="{70111AF4-A37E-A1A4-1A12-09863FAAE270}"/>
              </a:ext>
            </a:extLst>
          </p:cNvPr>
          <p:cNvSpPr txBox="1"/>
          <p:nvPr/>
        </p:nvSpPr>
        <p:spPr>
          <a:xfrm>
            <a:off x="83024" y="1249094"/>
            <a:ext cx="3585267" cy="307777"/>
          </a:xfrm>
          <a:prstGeom prst="rect">
            <a:avLst/>
          </a:prstGeom>
          <a:noFill/>
        </p:spPr>
        <p:txBody>
          <a:bodyPr wrap="square" lIns="91440" tIns="45720" rIns="91440" bIns="45720" rtlCol="0" anchor="t">
            <a:spAutoFit/>
          </a:bodyPr>
          <a:lstStyle/>
          <a:p>
            <a:r>
              <a:rPr lang="en-GB" sz="1400" dirty="0">
                <a:latin typeface="Arial"/>
                <a:cs typeface="Arial"/>
              </a:rPr>
              <a:t>Click on the images below to access</a:t>
            </a:r>
            <a:endParaRPr lang="en-GB" sz="1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A034321-1E64-4517-CA76-0D456D3487D2}"/>
              </a:ext>
            </a:extLst>
          </p:cNvPr>
          <p:cNvSpPr txBox="1"/>
          <p:nvPr/>
        </p:nvSpPr>
        <p:spPr>
          <a:xfrm>
            <a:off x="103531" y="5768689"/>
            <a:ext cx="5158284" cy="830997"/>
          </a:xfrm>
          <a:prstGeom prst="rect">
            <a:avLst/>
          </a:prstGeom>
          <a:noFill/>
          <a:ln>
            <a:noFill/>
          </a:ln>
        </p:spPr>
        <p:txBody>
          <a:bodyPr wrap="square" lIns="91440" tIns="45720" rIns="91440" bIns="45720" rtlCol="0" anchor="t">
            <a:spAutoFit/>
          </a:bodyPr>
          <a:lstStyle/>
          <a:p>
            <a:r>
              <a:rPr lang="en-GB" sz="1200" b="1" dirty="0">
                <a:latin typeface="Arial" panose="020B0604020202020204" pitchFamily="34" charset="0"/>
                <a:cs typeface="Arial" panose="020B0604020202020204" pitchFamily="34" charset="0"/>
              </a:rPr>
              <a:t>Translated material: </a:t>
            </a:r>
          </a:p>
          <a:p>
            <a:r>
              <a:rPr lang="en-GB" sz="1200" dirty="0">
                <a:latin typeface="Arial"/>
                <a:cs typeface="Arial"/>
              </a:rPr>
              <a:t>Bowel cancer UK offer  information in other languages including: Polish, Punjabi, Romanian, and Welsh. </a:t>
            </a:r>
          </a:p>
          <a:p>
            <a:r>
              <a:rPr lang="en-GB" sz="1200" dirty="0">
                <a:solidFill>
                  <a:srgbClr val="0070C0"/>
                </a:solidFill>
                <a:latin typeface="Arial"/>
                <a:cs typeface="Arial"/>
                <a:hlinkClick r:id="rId2">
                  <a:extLst>
                    <a:ext uri="{A12FA001-AC4F-418D-AE19-62706E023703}">
                      <ahyp:hlinkClr xmlns:ahyp="http://schemas.microsoft.com/office/drawing/2018/hyperlinkcolor" val="tx"/>
                    </a:ext>
                  </a:extLst>
                </a:hlinkClick>
              </a:rPr>
              <a:t>Click here to access</a:t>
            </a:r>
          </a:p>
        </p:txBody>
      </p:sp>
      <p:pic>
        <p:nvPicPr>
          <p:cNvPr id="6" name="Picture 5">
            <a:hlinkClick r:id="rId3"/>
            <a:extLst>
              <a:ext uri="{FF2B5EF4-FFF2-40B4-BE49-F238E27FC236}">
                <a16:creationId xmlns:a16="http://schemas.microsoft.com/office/drawing/2014/main" id="{1C3B9DB7-1120-E564-200B-847B3196267A}"/>
              </a:ext>
            </a:extLst>
          </p:cNvPr>
          <p:cNvPicPr>
            <a:picLocks noChangeAspect="1"/>
          </p:cNvPicPr>
          <p:nvPr/>
        </p:nvPicPr>
        <p:blipFill>
          <a:blip r:embed="rId4"/>
          <a:srcRect t="2441" r="3469" b="1707"/>
          <a:stretch>
            <a:fillRect/>
          </a:stretch>
        </p:blipFill>
        <p:spPr>
          <a:xfrm>
            <a:off x="95147" y="1878571"/>
            <a:ext cx="2084098" cy="2853126"/>
          </a:xfrm>
          <a:prstGeom prst="rect">
            <a:avLst/>
          </a:prstGeom>
        </p:spPr>
      </p:pic>
      <p:pic>
        <p:nvPicPr>
          <p:cNvPr id="11" name="Picture 10">
            <a:hlinkClick r:id="rId5"/>
            <a:extLst>
              <a:ext uri="{FF2B5EF4-FFF2-40B4-BE49-F238E27FC236}">
                <a16:creationId xmlns:a16="http://schemas.microsoft.com/office/drawing/2014/main" id="{1D38F9C3-2F85-8693-6A93-EFB873955C7D}"/>
              </a:ext>
            </a:extLst>
          </p:cNvPr>
          <p:cNvPicPr>
            <a:picLocks noChangeAspect="1"/>
          </p:cNvPicPr>
          <p:nvPr/>
        </p:nvPicPr>
        <p:blipFill>
          <a:blip r:embed="rId6"/>
          <a:stretch>
            <a:fillRect/>
          </a:stretch>
        </p:blipFill>
        <p:spPr>
          <a:xfrm>
            <a:off x="2861462" y="1878571"/>
            <a:ext cx="1182567" cy="3796371"/>
          </a:xfrm>
          <a:prstGeom prst="rect">
            <a:avLst/>
          </a:prstGeom>
        </p:spPr>
      </p:pic>
      <p:pic>
        <p:nvPicPr>
          <p:cNvPr id="20" name="Picture 19">
            <a:hlinkClick r:id="rId5"/>
            <a:extLst>
              <a:ext uri="{FF2B5EF4-FFF2-40B4-BE49-F238E27FC236}">
                <a16:creationId xmlns:a16="http://schemas.microsoft.com/office/drawing/2014/main" id="{64BBE66A-D932-326A-5690-DAFC8BF74F73}"/>
              </a:ext>
            </a:extLst>
          </p:cNvPr>
          <p:cNvPicPr>
            <a:picLocks noChangeAspect="1"/>
          </p:cNvPicPr>
          <p:nvPr/>
        </p:nvPicPr>
        <p:blipFill>
          <a:blip r:embed="rId7"/>
          <a:stretch>
            <a:fillRect/>
          </a:stretch>
        </p:blipFill>
        <p:spPr>
          <a:xfrm>
            <a:off x="4044029" y="1848548"/>
            <a:ext cx="1217786" cy="3856415"/>
          </a:xfrm>
          <a:prstGeom prst="rect">
            <a:avLst/>
          </a:prstGeom>
        </p:spPr>
      </p:pic>
      <p:sp>
        <p:nvSpPr>
          <p:cNvPr id="23" name="Slide Number Placeholder 22">
            <a:extLst>
              <a:ext uri="{FF2B5EF4-FFF2-40B4-BE49-F238E27FC236}">
                <a16:creationId xmlns:a16="http://schemas.microsoft.com/office/drawing/2014/main" id="{62DB0819-FA40-EC6A-0947-85118C17AE46}"/>
              </a:ext>
            </a:extLst>
          </p:cNvPr>
          <p:cNvSpPr>
            <a:spLocks noGrp="1"/>
          </p:cNvSpPr>
          <p:nvPr>
            <p:ph type="sldNum" sz="quarter" idx="12"/>
          </p:nvPr>
        </p:nvSpPr>
        <p:spPr/>
        <p:txBody>
          <a:bodyPr/>
          <a:lstStyle/>
          <a:p>
            <a:fld id="{30916248-1575-4D68-B685-83B6B91252A1}" type="slidenum">
              <a:rPr lang="en-GB" smtClean="0"/>
              <a:t>13</a:t>
            </a:fld>
            <a:endParaRPr lang="en-GB" dirty="0"/>
          </a:p>
        </p:txBody>
      </p:sp>
      <p:pic>
        <p:nvPicPr>
          <p:cNvPr id="9" name="Picture 8" descr="A blue and white logo">
            <a:extLst>
              <a:ext uri="{FF2B5EF4-FFF2-40B4-BE49-F238E27FC236}">
                <a16:creationId xmlns:a16="http://schemas.microsoft.com/office/drawing/2014/main" id="{25F63974-D6A8-728C-F310-4771958271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pic>
        <p:nvPicPr>
          <p:cNvPr id="4" name="Picture 3">
            <a:hlinkClick r:id="rId9"/>
            <a:extLst>
              <a:ext uri="{FF2B5EF4-FFF2-40B4-BE49-F238E27FC236}">
                <a16:creationId xmlns:a16="http://schemas.microsoft.com/office/drawing/2014/main" id="{CB12C8AC-75C4-A18E-FB45-1FB129F7EC75}"/>
              </a:ext>
            </a:extLst>
          </p:cNvPr>
          <p:cNvPicPr>
            <a:picLocks noChangeAspect="1"/>
          </p:cNvPicPr>
          <p:nvPr/>
        </p:nvPicPr>
        <p:blipFill>
          <a:blip r:embed="rId10"/>
          <a:srcRect l="1779" t="1749" r="3030" b="2009"/>
          <a:stretch>
            <a:fillRect/>
          </a:stretch>
        </p:blipFill>
        <p:spPr>
          <a:xfrm>
            <a:off x="6009714" y="1945879"/>
            <a:ext cx="2368985" cy="3306171"/>
          </a:xfrm>
          <a:prstGeom prst="rect">
            <a:avLst/>
          </a:prstGeom>
        </p:spPr>
      </p:pic>
      <p:pic>
        <p:nvPicPr>
          <p:cNvPr id="8" name="Picture 7">
            <a:hlinkClick r:id="rId9"/>
            <a:extLst>
              <a:ext uri="{FF2B5EF4-FFF2-40B4-BE49-F238E27FC236}">
                <a16:creationId xmlns:a16="http://schemas.microsoft.com/office/drawing/2014/main" id="{5A3C4B38-3BA1-4892-C22D-580F19D40295}"/>
              </a:ext>
            </a:extLst>
          </p:cNvPr>
          <p:cNvPicPr>
            <a:picLocks noChangeAspect="1"/>
          </p:cNvPicPr>
          <p:nvPr/>
        </p:nvPicPr>
        <p:blipFill>
          <a:blip r:embed="rId11"/>
          <a:stretch>
            <a:fillRect/>
          </a:stretch>
        </p:blipFill>
        <p:spPr>
          <a:xfrm>
            <a:off x="8308749" y="1877778"/>
            <a:ext cx="2444401" cy="3306171"/>
          </a:xfrm>
          <a:prstGeom prst="rect">
            <a:avLst/>
          </a:prstGeom>
        </p:spPr>
      </p:pic>
      <p:sp>
        <p:nvSpPr>
          <p:cNvPr id="10" name="Rectangle 9">
            <a:extLst>
              <a:ext uri="{FF2B5EF4-FFF2-40B4-BE49-F238E27FC236}">
                <a16:creationId xmlns:a16="http://schemas.microsoft.com/office/drawing/2014/main" id="{5D032EB6-21E9-5C57-2C33-8C1BBC694729}"/>
              </a:ext>
            </a:extLst>
          </p:cNvPr>
          <p:cNvSpPr/>
          <p:nvPr/>
        </p:nvSpPr>
        <p:spPr>
          <a:xfrm>
            <a:off x="6039125" y="1877778"/>
            <a:ext cx="4700265" cy="3374272"/>
          </a:xfrm>
          <a:prstGeom prst="rect">
            <a:avLst/>
          </a:prstGeom>
          <a:noFill/>
          <a:ln w="222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117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54BF0-9CE2-73D0-44FA-CD3BB0053DFD}"/>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8D44BAA5-938C-D27C-1C42-737B8C025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EBB2D70C-33B5-A4CC-3756-B3229CF8D68C}"/>
              </a:ext>
            </a:extLst>
          </p:cNvPr>
          <p:cNvSpPr txBox="1"/>
          <p:nvPr/>
        </p:nvSpPr>
        <p:spPr>
          <a:xfrm>
            <a:off x="112014" y="94780"/>
            <a:ext cx="1128141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FIT in the future: ColoFIT </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02CFA275-3B59-AFFB-3E41-6D9B71E5A5E2}"/>
              </a:ext>
            </a:extLst>
          </p:cNvPr>
          <p:cNvSpPr txBox="1"/>
          <p:nvPr/>
        </p:nvSpPr>
        <p:spPr>
          <a:xfrm>
            <a:off x="167259" y="1111586"/>
            <a:ext cx="11857482" cy="3939540"/>
          </a:xfrm>
          <a:prstGeom prst="rect">
            <a:avLst/>
          </a:prstGeom>
          <a:noFill/>
        </p:spPr>
        <p:txBody>
          <a:bodyPr wrap="square">
            <a:spAutoFit/>
          </a:bodyPr>
          <a:lstStyle/>
          <a:p>
            <a:pPr>
              <a:spcBef>
                <a:spcPts val="300"/>
              </a:spcBef>
            </a:pPr>
            <a:r>
              <a:rPr lang="en-GB" sz="1200" dirty="0">
                <a:latin typeface="Arial" panose="020B0604020202020204" pitchFamily="34" charset="0"/>
                <a:cs typeface="Arial" panose="020B0604020202020204" pitchFamily="34" charset="0"/>
              </a:rPr>
              <a:t>COLOFIT is a risk-based algorithm intended for use in the pathway to assessing colorectal cancer.  It is a development beyond the standard faecal immunochemical test (FIT) by combining the FIT result with other factors such as age, sex, and blood test results (like platelet count, mean cell volume) to create a more precise probability of cancer.  The algorithm produces a probability that the person has colorectal cancer, which could help optimise the use of FIT to guide referral decisions for people with suspected colorectal cancer in primary care. This could ensure that people with the highest risk of colorectal cancer are referred, while people unlikely to have colorectal cancer can avoid colonoscopy, and so reduce the strain on colonoscopy services. </a:t>
            </a:r>
          </a:p>
          <a:p>
            <a:pPr>
              <a:spcBef>
                <a:spcPts val="300"/>
              </a:spcBef>
            </a:pPr>
            <a:r>
              <a:rPr lang="en-GB" sz="1200" dirty="0">
                <a:latin typeface="Arial" panose="020B0604020202020204" pitchFamily="34" charset="0"/>
                <a:cs typeface="Arial" panose="020B0604020202020204" pitchFamily="34" charset="0"/>
              </a:rPr>
              <a:t> </a:t>
            </a:r>
          </a:p>
          <a:p>
            <a:pPr>
              <a:spcBef>
                <a:spcPts val="300"/>
              </a:spcBef>
            </a:pPr>
            <a:r>
              <a:rPr lang="en-GB" sz="1200" b="1" dirty="0">
                <a:solidFill>
                  <a:srgbClr val="0070C0"/>
                </a:solidFill>
                <a:latin typeface="Arial" panose="020B0604020202020204" pitchFamily="34" charset="0"/>
                <a:cs typeface="Arial" panose="020B0604020202020204" pitchFamily="34" charset="0"/>
              </a:rPr>
              <a:t>Next steps:</a:t>
            </a:r>
            <a:endParaRPr lang="en-GB" sz="1200" dirty="0">
              <a:solidFill>
                <a:srgbClr val="0070C0"/>
              </a:solidFill>
              <a:latin typeface="Arial" panose="020B0604020202020204" pitchFamily="34" charset="0"/>
              <a:cs typeface="Arial" panose="020B0604020202020204" pitchFamily="34" charset="0"/>
            </a:endParaRPr>
          </a:p>
          <a:p>
            <a:pPr marL="171450" lvl="0" indent="-1714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The National Lower GI Risk Stratification Expert Advisory Group (EAG) is working with the British Society of Gastroenterology and The Association of Coloproctology of Great Britain and Ireland to publish initial guidance for ColoFIT use within the pathway.  The national EAG constitutes many representatives from across the NHS, professional societies and the patient voices panel</a:t>
            </a:r>
          </a:p>
          <a:p>
            <a:pPr marL="171450" lvl="0" indent="-1714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National guidance/ letter will recommend services initially implementing ColoFIT at 1%, however as more evidence is generated through service evaluation this threshold is likely to increase </a:t>
            </a:r>
          </a:p>
          <a:p>
            <a:pPr marL="171450" lvl="0" indent="-1714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Services will be asked to develop local plans for threshold rises beyond 1%, seeking national input on plans to amend their local pathways (linking to the EAG), with clear evaluation goals in place to enable service evaluation</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marL="171450" lvl="0" indent="-1714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The EAG will also be coordination an application for this to appear in future NICE guidance</a:t>
            </a:r>
          </a:p>
          <a:p>
            <a:pPr marL="171450" lvl="0" indent="-171450">
              <a:spcBef>
                <a:spcPts val="300"/>
              </a:spcBef>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lvl="0">
              <a:spcBef>
                <a:spcPts val="300"/>
              </a:spcBef>
            </a:pPr>
            <a:r>
              <a:rPr lang="en-GB" sz="1200" b="1" dirty="0">
                <a:latin typeface="Arial" panose="020B0604020202020204" pitchFamily="34" charset="0"/>
                <a:cs typeface="Arial" panose="020B0604020202020204" pitchFamily="34" charset="0"/>
              </a:rPr>
              <a:t>Note</a:t>
            </a:r>
            <a:r>
              <a:rPr lang="en-GB" sz="1200" dirty="0">
                <a:latin typeface="Arial" panose="020B0604020202020204" pitchFamily="34" charset="0"/>
                <a:cs typeface="Arial" panose="020B0604020202020204" pitchFamily="34" charset="0"/>
              </a:rPr>
              <a:t>: This information is correct as of publication of this document however could be subject to change.  Further updates and revisions will be made as new information or guidance is communicated to cancer alliances.</a:t>
            </a: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396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311A5-81D9-C2EE-9525-AE1A7FB667FD}"/>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6C740697-28BB-6DE3-487C-AA2CBE7A6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D3766579-4E49-BC3B-9D97-771CEB1CF15F}"/>
              </a:ext>
            </a:extLst>
          </p:cNvPr>
          <p:cNvSpPr txBox="1"/>
          <p:nvPr/>
        </p:nvSpPr>
        <p:spPr>
          <a:xfrm>
            <a:off x="4165085" y="1819330"/>
            <a:ext cx="373381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IIF and coding</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4" name="TextBox 3">
            <a:extLst>
              <a:ext uri="{FF2B5EF4-FFF2-40B4-BE49-F238E27FC236}">
                <a16:creationId xmlns:a16="http://schemas.microsoft.com/office/drawing/2014/main" id="{5F4CDC7B-6B29-7D8A-CB09-3C2792CC511D}"/>
              </a:ext>
            </a:extLst>
          </p:cNvPr>
          <p:cNvSpPr txBox="1"/>
          <p:nvPr/>
        </p:nvSpPr>
        <p:spPr>
          <a:xfrm>
            <a:off x="512064" y="2738289"/>
            <a:ext cx="11340152" cy="646331"/>
          </a:xfrm>
          <a:prstGeom prst="rect">
            <a:avLst/>
          </a:prstGeom>
          <a:noFill/>
        </p:spPr>
        <p:txBody>
          <a:bodyPr wrap="square">
            <a:spAutoFit/>
          </a:bodyPr>
          <a:lstStyle/>
          <a:p>
            <a:pPr>
              <a:buNone/>
            </a:pPr>
            <a:r>
              <a:rPr lang="en-GB" sz="1200" b="1" dirty="0">
                <a:effectLst/>
                <a:latin typeface="Arial" panose="020B0604020202020204" pitchFamily="34" charset="0"/>
                <a:ea typeface="Aptos" panose="020B0004020202020204" pitchFamily="34" charset="0"/>
                <a:cs typeface="Aptos" panose="020B0004020202020204" pitchFamily="34" charset="0"/>
              </a:rPr>
              <a:t>CAN-04: </a:t>
            </a:r>
            <a:r>
              <a:rPr lang="en-GB" sz="1200" dirty="0">
                <a:effectLst/>
                <a:latin typeface="Arial" panose="020B0604020202020204" pitchFamily="34" charset="0"/>
                <a:ea typeface="Aptos" panose="020B0004020202020204" pitchFamily="34" charset="0"/>
                <a:cs typeface="Aptos" panose="020B0004020202020204" pitchFamily="34" charset="0"/>
              </a:rPr>
              <a:t>The proportion of patients who have had a lower gastrointestinal urgent suspected cancer referral in the reporting year where at least one urgent suspected cancer referral was accompanied by a faecal immunochemical test result, with the result recorded in the 21 days leading up to the referral.</a:t>
            </a:r>
            <a:endParaRPr lang="en-GB" sz="1200" dirty="0">
              <a:effectLst/>
              <a:latin typeface="Aptos" panose="020B0004020202020204" pitchFamily="34" charset="0"/>
              <a:ea typeface="Aptos" panose="020B0004020202020204" pitchFamily="34" charset="0"/>
              <a:cs typeface="Aptos" panose="020B0004020202020204" pitchFamily="34" charset="0"/>
            </a:endParaRPr>
          </a:p>
          <a:p>
            <a:pPr>
              <a:buNone/>
            </a:pPr>
            <a:endParaRPr lang="en-GB" sz="12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462029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3956D-3D88-B601-7C61-1BB4CE7F9297}"/>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011D9F23-03BB-7C11-ADB7-A62D4C1BD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BF0BE850-1524-D660-5AD5-89A4D22E425D}"/>
              </a:ext>
            </a:extLst>
          </p:cNvPr>
          <p:cNvSpPr txBox="1"/>
          <p:nvPr/>
        </p:nvSpPr>
        <p:spPr>
          <a:xfrm>
            <a:off x="274769" y="194455"/>
            <a:ext cx="11281410" cy="646331"/>
          </a:xfrm>
          <a:prstGeom prst="rect">
            <a:avLst/>
          </a:prstGeom>
          <a:noFill/>
        </p:spPr>
        <p:txBody>
          <a:bodyPr wrap="square">
            <a:spAutoFit/>
          </a:bodyPr>
          <a:lstStyle/>
          <a:p>
            <a:pPr>
              <a:defRPr/>
            </a:pPr>
            <a:r>
              <a:rPr lang="en-GB" sz="3600" dirty="0">
                <a:solidFill>
                  <a:srgbClr val="0070C0"/>
                </a:solidFill>
                <a:latin typeface="Arial" pitchFamily="34" charset="0"/>
                <a:cs typeface="Arial" pitchFamily="34" charset="0"/>
              </a:rPr>
              <a:t>IIF FIT – measure definition</a:t>
            </a:r>
            <a:r>
              <a:rPr kumimoji="0" lang="en-US" sz="3600" b="0" i="0" u="none" strike="noStrike" kern="1200" cap="none" spc="0" normalizeH="0" baseline="0" noProof="0" dirty="0">
                <a:ln>
                  <a:noFill/>
                </a:ln>
                <a:solidFill>
                  <a:srgbClr val="005EB8"/>
                </a:solidFill>
                <a:effectLst/>
                <a:uLnTx/>
                <a:uFillTx/>
                <a:latin typeface="Arial"/>
                <a:ea typeface="+mn-ea"/>
                <a:cs typeface="Arial"/>
              </a:rPr>
              <a:t>:</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4786096C-25CF-6DBA-81F1-D3074B565CE7}"/>
              </a:ext>
            </a:extLst>
          </p:cNvPr>
          <p:cNvSpPr txBox="1"/>
          <p:nvPr/>
        </p:nvSpPr>
        <p:spPr>
          <a:xfrm>
            <a:off x="221672" y="1154531"/>
            <a:ext cx="11387605" cy="1231106"/>
          </a:xfrm>
          <a:prstGeom prst="rect">
            <a:avLst/>
          </a:prstGeom>
          <a:noFill/>
        </p:spPr>
        <p:txBody>
          <a:bodyPr wrap="square">
            <a:spAutoFit/>
          </a:bodyPr>
          <a:lstStyle/>
          <a:p>
            <a:pPr lvl="0" defTabSz="457200">
              <a:defRPr/>
            </a:pPr>
            <a:r>
              <a:rPr lang="en-GB" sz="1400" dirty="0">
                <a:solidFill>
                  <a:prstClr val="black"/>
                </a:solidFill>
                <a:latin typeface="Arial" panose="020B0604020202020204" pitchFamily="34" charset="0"/>
                <a:cs typeface="Arial" panose="020B0604020202020204" pitchFamily="34" charset="0"/>
              </a:rPr>
              <a:t>The schematic below shows how the numerator and denominator for the PCN DES/IIF indicator for FIT are calculated</a:t>
            </a:r>
            <a:r>
              <a:rPr lang="en-GB" sz="900" dirty="0">
                <a:solidFill>
                  <a:prstClr val="black"/>
                </a:solidFill>
                <a:latin typeface="Calibri"/>
              </a:rPr>
              <a:t>.</a:t>
            </a:r>
          </a:p>
          <a:p>
            <a:pPr defTabSz="457200">
              <a:defRPr/>
            </a:pPr>
            <a:endParaRPr lang="en-GB"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457200">
              <a:defRPr/>
            </a:pPr>
            <a:endParaRPr lang="en-GB"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457200">
              <a:defRPr/>
            </a:pPr>
            <a:endParaRPr lang="en-GB"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5" name="Rectangle 4">
            <a:extLst>
              <a:ext uri="{FF2B5EF4-FFF2-40B4-BE49-F238E27FC236}">
                <a16:creationId xmlns:a16="http://schemas.microsoft.com/office/drawing/2014/main" id="{C57BD318-AE29-876D-4671-5FFF4AD95848}"/>
              </a:ext>
            </a:extLst>
          </p:cNvPr>
          <p:cNvSpPr/>
          <p:nvPr/>
        </p:nvSpPr>
        <p:spPr>
          <a:xfrm>
            <a:off x="3363160" y="5157405"/>
            <a:ext cx="4168271" cy="730969"/>
          </a:xfrm>
          <a:prstGeom prst="rect">
            <a:avLst/>
          </a:prstGeom>
        </p:spPr>
        <p:txBody>
          <a:bodyPr wrap="square">
            <a:spAutoFit/>
          </a:bodyPr>
          <a:lstStyle/>
          <a:p>
            <a:pPr algn="ctr" defTabSz="457200">
              <a:defRPr/>
            </a:pPr>
            <a:r>
              <a:rPr lang="en-GB" sz="1400" b="1" dirty="0">
                <a:solidFill>
                  <a:prstClr val="black"/>
                </a:solidFill>
                <a:latin typeface="Arial" panose="020B0604020202020204" pitchFamily="34" charset="0"/>
                <a:cs typeface="Arial" panose="020B0604020202020204" pitchFamily="34" charset="0"/>
              </a:rPr>
              <a:t>Number of patients who have had a fast-track referral for suspected lower GI cancer.</a:t>
            </a:r>
            <a:endParaRPr lang="en-GB" sz="1400" b="1" i="1" dirty="0">
              <a:solidFill>
                <a:prstClr val="black"/>
              </a:solidFill>
              <a:latin typeface="Arial" panose="020B0604020202020204" pitchFamily="34" charset="0"/>
              <a:cs typeface="Arial" panose="020B0604020202020204" pitchFamily="34" charset="0"/>
            </a:endParaRPr>
          </a:p>
          <a:p>
            <a:pPr algn="ctr" defTabSz="457200">
              <a:defRPr/>
            </a:pPr>
            <a:endParaRPr lang="en-GB" sz="1350" dirty="0">
              <a:solidFill>
                <a:prstClr val="black"/>
              </a:solidFill>
              <a:latin typeface="Calibri"/>
            </a:endParaRPr>
          </a:p>
        </p:txBody>
      </p:sp>
      <p:sp>
        <p:nvSpPr>
          <p:cNvPr id="7" name="TextBox 6">
            <a:extLst>
              <a:ext uri="{FF2B5EF4-FFF2-40B4-BE49-F238E27FC236}">
                <a16:creationId xmlns:a16="http://schemas.microsoft.com/office/drawing/2014/main" id="{1ACAB870-508A-1192-C3C2-FEA338DD5F18}"/>
              </a:ext>
            </a:extLst>
          </p:cNvPr>
          <p:cNvSpPr txBox="1"/>
          <p:nvPr/>
        </p:nvSpPr>
        <p:spPr>
          <a:xfrm>
            <a:off x="1059121" y="3368727"/>
            <a:ext cx="102944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rPr>
              <a:t>Numerator</a:t>
            </a:r>
          </a:p>
        </p:txBody>
      </p:sp>
      <p:sp>
        <p:nvSpPr>
          <p:cNvPr id="9" name="TextBox 8">
            <a:extLst>
              <a:ext uri="{FF2B5EF4-FFF2-40B4-BE49-F238E27FC236}">
                <a16:creationId xmlns:a16="http://schemas.microsoft.com/office/drawing/2014/main" id="{1125F44A-99F4-4A37-64B7-E69AD86AF29F}"/>
              </a:ext>
            </a:extLst>
          </p:cNvPr>
          <p:cNvSpPr txBox="1"/>
          <p:nvPr/>
        </p:nvSpPr>
        <p:spPr>
          <a:xfrm>
            <a:off x="1059121" y="5221355"/>
            <a:ext cx="120898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rPr>
              <a:t>Denominator</a:t>
            </a:r>
          </a:p>
        </p:txBody>
      </p:sp>
      <p:grpSp>
        <p:nvGrpSpPr>
          <p:cNvPr id="15" name="Group 14">
            <a:extLst>
              <a:ext uri="{FF2B5EF4-FFF2-40B4-BE49-F238E27FC236}">
                <a16:creationId xmlns:a16="http://schemas.microsoft.com/office/drawing/2014/main" id="{9D01DAEC-9B6A-D767-1A4E-0F476927C0A4}"/>
              </a:ext>
            </a:extLst>
          </p:cNvPr>
          <p:cNvGrpSpPr/>
          <p:nvPr/>
        </p:nvGrpSpPr>
        <p:grpSpPr>
          <a:xfrm>
            <a:off x="3159564" y="2147784"/>
            <a:ext cx="7922697" cy="3206140"/>
            <a:chOff x="1879404" y="2063818"/>
            <a:chExt cx="7922697" cy="3206140"/>
          </a:xfrm>
        </p:grpSpPr>
        <p:sp>
          <p:nvSpPr>
            <p:cNvPr id="3" name="Rectangle 2">
              <a:extLst>
                <a:ext uri="{FF2B5EF4-FFF2-40B4-BE49-F238E27FC236}">
                  <a16:creationId xmlns:a16="http://schemas.microsoft.com/office/drawing/2014/main" id="{9E5F28C0-FC87-A435-EE5E-5822322DD8AC}"/>
                </a:ext>
              </a:extLst>
            </p:cNvPr>
            <p:cNvSpPr/>
            <p:nvPr/>
          </p:nvSpPr>
          <p:spPr>
            <a:xfrm>
              <a:off x="1879404" y="2063818"/>
              <a:ext cx="4575465" cy="289310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Number of FIT test results recorded for patients who have had a fast-track referral for suspected lower GI cancer.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Could be coded manually by the practice on receipt of result, or automatically by the lab when they process the test or send the result to the practice.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number of test kits handed/posted to patients has no effect on the numerator.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test result (positive, negative, 25</a:t>
              </a: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Symbol" panose="05050102010706020507" pitchFamily="18" charset="2"/>
                </a:rPr>
                <a:t>g/g, etc.) has no effect on the numerator.</a:t>
              </a:r>
              <a:r>
                <a:rPr kumimoji="0" lang="en-GB"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sym typeface="Symbol" panose="05050102010706020507" pitchFamily="18" charset="2"/>
                </a:rPr>
                <a:t> </a:t>
              </a:r>
              <a:endParaRPr kumimoji="0" lang="en-GB" sz="105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 name="Straight Connector 3">
              <a:extLst>
                <a:ext uri="{FF2B5EF4-FFF2-40B4-BE49-F238E27FC236}">
                  <a16:creationId xmlns:a16="http://schemas.microsoft.com/office/drawing/2014/main" id="{522122FC-2E44-C65A-3837-DC289B8D84E0}"/>
                </a:ext>
              </a:extLst>
            </p:cNvPr>
            <p:cNvCxnSpPr/>
            <p:nvPr/>
          </p:nvCxnSpPr>
          <p:spPr>
            <a:xfrm>
              <a:off x="1879404" y="4956918"/>
              <a:ext cx="479917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D058A4-47F3-43E5-E0C6-503538647566}"/>
                </a:ext>
              </a:extLst>
            </p:cNvPr>
            <p:cNvCxnSpPr/>
            <p:nvPr/>
          </p:nvCxnSpPr>
          <p:spPr>
            <a:xfrm>
              <a:off x="7652230" y="4923483"/>
              <a:ext cx="94705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C3728FD-A77D-1A1F-68A5-C19AC79CBE19}"/>
                </a:ext>
              </a:extLst>
            </p:cNvPr>
            <p:cNvSpPr txBox="1"/>
            <p:nvPr/>
          </p:nvSpPr>
          <p:spPr>
            <a:xfrm>
              <a:off x="8895865" y="4704192"/>
              <a:ext cx="90623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82%</a:t>
              </a:r>
            </a:p>
          </p:txBody>
        </p:sp>
        <p:sp>
          <p:nvSpPr>
            <p:cNvPr id="12" name="TextBox 11">
              <a:extLst>
                <a:ext uri="{FF2B5EF4-FFF2-40B4-BE49-F238E27FC236}">
                  <a16:creationId xmlns:a16="http://schemas.microsoft.com/office/drawing/2014/main" id="{968573EB-8B15-CD00-A003-958F1E30B832}"/>
                </a:ext>
              </a:extLst>
            </p:cNvPr>
            <p:cNvSpPr txBox="1"/>
            <p:nvPr/>
          </p:nvSpPr>
          <p:spPr>
            <a:xfrm>
              <a:off x="7950817" y="4962181"/>
              <a:ext cx="63362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a:t>
              </a:r>
            </a:p>
          </p:txBody>
        </p:sp>
        <p:sp>
          <p:nvSpPr>
            <p:cNvPr id="13" name="TextBox 12">
              <a:extLst>
                <a:ext uri="{FF2B5EF4-FFF2-40B4-BE49-F238E27FC236}">
                  <a16:creationId xmlns:a16="http://schemas.microsoft.com/office/drawing/2014/main" id="{3C44938F-F254-00B4-A002-0B65439405A1}"/>
                </a:ext>
              </a:extLst>
            </p:cNvPr>
            <p:cNvSpPr txBox="1"/>
            <p:nvPr/>
          </p:nvSpPr>
          <p:spPr>
            <a:xfrm>
              <a:off x="7950817" y="4550303"/>
              <a:ext cx="76233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a:t>
              </a:r>
            </a:p>
          </p:txBody>
        </p:sp>
        <p:sp>
          <p:nvSpPr>
            <p:cNvPr id="14" name="TextBox 13">
              <a:extLst>
                <a:ext uri="{FF2B5EF4-FFF2-40B4-BE49-F238E27FC236}">
                  <a16:creationId xmlns:a16="http://schemas.microsoft.com/office/drawing/2014/main" id="{0749DCD2-2FF8-1346-F3E9-EC048FFE19B2}"/>
                </a:ext>
              </a:extLst>
            </p:cNvPr>
            <p:cNvSpPr txBox="1"/>
            <p:nvPr/>
          </p:nvSpPr>
          <p:spPr>
            <a:xfrm>
              <a:off x="6899743" y="4769594"/>
              <a:ext cx="606200"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e.g.</a:t>
              </a:r>
            </a:p>
          </p:txBody>
        </p:sp>
      </p:grpSp>
    </p:spTree>
    <p:extLst>
      <p:ext uri="{BB962C8B-B14F-4D97-AF65-F5344CB8AC3E}">
        <p14:creationId xmlns:p14="http://schemas.microsoft.com/office/powerpoint/2010/main" val="214233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E6842-0CE1-9405-80F9-DDC2C20521FD}"/>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B31BAF3C-7B2B-DA39-DC41-59BFC7379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742ACFB3-E6F8-ED9E-B519-3CF654E0DCEB}"/>
              </a:ext>
            </a:extLst>
          </p:cNvPr>
          <p:cNvSpPr txBox="1"/>
          <p:nvPr/>
        </p:nvSpPr>
        <p:spPr>
          <a:xfrm>
            <a:off x="274769" y="194455"/>
            <a:ext cx="11281410" cy="646331"/>
          </a:xfrm>
          <a:prstGeom prst="rect">
            <a:avLst/>
          </a:prstGeom>
          <a:noFill/>
        </p:spPr>
        <p:txBody>
          <a:bodyPr wrap="square">
            <a:spAutoFit/>
          </a:bodyPr>
          <a:lstStyle/>
          <a:p>
            <a:pPr>
              <a:defRPr/>
            </a:pPr>
            <a:r>
              <a:rPr lang="en-GB" sz="3600" dirty="0">
                <a:solidFill>
                  <a:srgbClr val="0070C0"/>
                </a:solidFill>
                <a:latin typeface="Arial" pitchFamily="34" charset="0"/>
                <a:cs typeface="Arial" pitchFamily="34" charset="0"/>
              </a:rPr>
              <a:t>IIF FIT – measure definition</a:t>
            </a:r>
            <a:r>
              <a:rPr kumimoji="0" lang="en-US" sz="3600" b="0" i="0" u="none" strike="noStrike" kern="1200" cap="none" spc="0" normalizeH="0" baseline="0" noProof="0" dirty="0">
                <a:ln>
                  <a:noFill/>
                </a:ln>
                <a:solidFill>
                  <a:srgbClr val="005EB8"/>
                </a:solidFill>
                <a:effectLst/>
                <a:uLnTx/>
                <a:uFillTx/>
                <a:latin typeface="Arial"/>
                <a:ea typeface="+mn-ea"/>
                <a:cs typeface="Arial"/>
              </a:rPr>
              <a:t>:</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79C9B535-3198-4E9F-817A-847410C5B61E}"/>
              </a:ext>
            </a:extLst>
          </p:cNvPr>
          <p:cNvSpPr txBox="1"/>
          <p:nvPr/>
        </p:nvSpPr>
        <p:spPr>
          <a:xfrm>
            <a:off x="274769" y="1274133"/>
            <a:ext cx="11387605" cy="738664"/>
          </a:xfrm>
          <a:prstGeom prst="rect">
            <a:avLst/>
          </a:prstGeom>
          <a:noFill/>
        </p:spPr>
        <p:txBody>
          <a:bodyPr wrap="square">
            <a:spAutoFit/>
          </a:bodyPr>
          <a:lstStyle/>
          <a:p>
            <a:pPr lvl="0" defTabSz="457200">
              <a:defRPr/>
            </a:pPr>
            <a:r>
              <a:rPr lang="en-GB" sz="1400" dirty="0">
                <a:solidFill>
                  <a:prstClr val="black"/>
                </a:solidFill>
                <a:latin typeface="Arial" panose="020B0604020202020204" pitchFamily="34" charset="0"/>
                <a:cs typeface="Arial" panose="020B0604020202020204" pitchFamily="34" charset="0"/>
              </a:rPr>
              <a:t>The schematic below shows how the numerator and denominator for the PCN DES/IIF indicator for FIT are calculated</a:t>
            </a:r>
            <a:r>
              <a:rPr lang="en-GB" sz="900" dirty="0">
                <a:solidFill>
                  <a:prstClr val="black"/>
                </a:solidFill>
                <a:latin typeface="Calibri"/>
              </a:rPr>
              <a:t>.</a:t>
            </a:r>
          </a:p>
          <a:p>
            <a:pPr defTabSz="457200">
              <a:defRPr/>
            </a:pPr>
            <a:endParaRPr lang="en-GB"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457200">
              <a:defRPr/>
            </a:pPr>
            <a:endParaRPr lang="en-GB" sz="14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B2800A3D-6333-FC56-4118-077A4EAC5596}"/>
              </a:ext>
            </a:extLst>
          </p:cNvPr>
          <p:cNvSpPr txBox="1"/>
          <p:nvPr/>
        </p:nvSpPr>
        <p:spPr>
          <a:xfrm>
            <a:off x="1155828" y="3378534"/>
            <a:ext cx="102944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rPr>
              <a:t>Numerator</a:t>
            </a:r>
          </a:p>
        </p:txBody>
      </p:sp>
      <p:sp>
        <p:nvSpPr>
          <p:cNvPr id="9" name="TextBox 8">
            <a:extLst>
              <a:ext uri="{FF2B5EF4-FFF2-40B4-BE49-F238E27FC236}">
                <a16:creationId xmlns:a16="http://schemas.microsoft.com/office/drawing/2014/main" id="{6DB4D6D0-22E2-A31E-0CF9-FCACF6BAA573}"/>
              </a:ext>
            </a:extLst>
          </p:cNvPr>
          <p:cNvSpPr txBox="1"/>
          <p:nvPr/>
        </p:nvSpPr>
        <p:spPr>
          <a:xfrm>
            <a:off x="1155828" y="5506060"/>
            <a:ext cx="120898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rPr>
              <a:t>Denominator</a:t>
            </a:r>
          </a:p>
        </p:txBody>
      </p:sp>
      <p:grpSp>
        <p:nvGrpSpPr>
          <p:cNvPr id="3" name="Group 2">
            <a:extLst>
              <a:ext uri="{FF2B5EF4-FFF2-40B4-BE49-F238E27FC236}">
                <a16:creationId xmlns:a16="http://schemas.microsoft.com/office/drawing/2014/main" id="{48D8223B-C24A-B556-BB78-FD894B0FC284}"/>
              </a:ext>
            </a:extLst>
          </p:cNvPr>
          <p:cNvGrpSpPr/>
          <p:nvPr/>
        </p:nvGrpSpPr>
        <p:grpSpPr>
          <a:xfrm>
            <a:off x="2462403" y="2446144"/>
            <a:ext cx="7267193" cy="3897408"/>
            <a:chOff x="1461171" y="2479562"/>
            <a:chExt cx="7267193" cy="3897408"/>
          </a:xfrm>
        </p:grpSpPr>
        <p:cxnSp>
          <p:nvCxnSpPr>
            <p:cNvPr id="4" name="Straight Connector 3">
              <a:extLst>
                <a:ext uri="{FF2B5EF4-FFF2-40B4-BE49-F238E27FC236}">
                  <a16:creationId xmlns:a16="http://schemas.microsoft.com/office/drawing/2014/main" id="{331999D8-7A4C-DBB3-D576-D7E5E9E09324}"/>
                </a:ext>
              </a:extLst>
            </p:cNvPr>
            <p:cNvCxnSpPr>
              <a:cxnSpLocks/>
            </p:cNvCxnSpPr>
            <p:nvPr/>
          </p:nvCxnSpPr>
          <p:spPr>
            <a:xfrm>
              <a:off x="1828800" y="4867564"/>
              <a:ext cx="653934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53C33EB-9640-F792-6FBE-0D3AB8DFA3B4}"/>
                </a:ext>
              </a:extLst>
            </p:cNvPr>
            <p:cNvSpPr/>
            <p:nvPr/>
          </p:nvSpPr>
          <p:spPr>
            <a:xfrm>
              <a:off x="1634033" y="2554026"/>
              <a:ext cx="6734112" cy="2023631"/>
            </a:xfrm>
            <a:prstGeom prst="rect">
              <a:avLst/>
            </a:prstGeom>
          </p:spPr>
          <p:txBody>
            <a:bodyPr wrap="square">
              <a:spAutoFit/>
            </a:bodyPr>
            <a:lstStyle/>
            <a:p>
              <a:pPr algn="ctr" defTabSz="457200">
                <a:defRPr/>
              </a:pPr>
              <a:r>
                <a:rPr lang="en-GB" sz="1400" i="1" dirty="0">
                  <a:solidFill>
                    <a:prstClr val="black"/>
                  </a:solidFill>
                  <a:latin typeface="Arial" panose="020B0604020202020204" pitchFamily="34" charset="0"/>
                  <a:ea typeface="Calibri" panose="020F0502020204030204" pitchFamily="34" charset="0"/>
                  <a:cs typeface="Arial" panose="020B0604020202020204" pitchFamily="34" charset="0"/>
                </a:rPr>
                <a:t>[1049361000000101] Quantitative faecal immunochemical test (observable entity)</a:t>
              </a:r>
            </a:p>
            <a:p>
              <a:pPr algn="ctr" defTabSz="457200">
                <a:defRPr/>
              </a:pPr>
              <a:endParaRPr lang="en-GB" sz="1400" i="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defTabSz="457200">
                <a:defRPr/>
              </a:pPr>
              <a:r>
                <a:rPr lang="en-GB" sz="1400" b="1" i="1" dirty="0">
                  <a:solidFill>
                    <a:prstClr val="black">
                      <a:lumMod val="50000"/>
                      <a:lumOff val="50000"/>
                    </a:prstClr>
                  </a:solidFill>
                  <a:latin typeface="Arial" panose="020B0604020202020204" pitchFamily="34" charset="0"/>
                  <a:cs typeface="Arial" panose="020B0604020202020204" pitchFamily="34" charset="0"/>
                </a:rPr>
                <a:t>AND</a:t>
              </a:r>
            </a:p>
            <a:p>
              <a:pPr algn="ctr" defTabSz="457200">
                <a:defRPr/>
              </a:pPr>
              <a:endParaRPr lang="en-GB" sz="1400" i="1" dirty="0">
                <a:solidFill>
                  <a:prstClr val="black"/>
                </a:solidFill>
                <a:latin typeface="Arial" panose="020B0604020202020204" pitchFamily="34" charset="0"/>
                <a:cs typeface="Arial" panose="020B0604020202020204" pitchFamily="34" charset="0"/>
              </a:endParaRPr>
            </a:p>
            <a:p>
              <a:pPr algn="ctr" defTabSz="457200">
                <a:defRPr/>
              </a:pPr>
              <a:r>
                <a:rPr lang="en-GB" sz="1400" dirty="0">
                  <a:solidFill>
                    <a:prstClr val="black"/>
                  </a:solidFill>
                  <a:latin typeface="Arial" panose="020B0604020202020204" pitchFamily="34" charset="0"/>
                  <a:cs typeface="Arial" panose="020B0604020202020204" pitchFamily="34" charset="0"/>
                </a:rPr>
                <a:t>[276401000000108] Fast track referral for suspected colorectal cancer (procedure)</a:t>
              </a:r>
            </a:p>
            <a:p>
              <a:pPr algn="ctr" defTabSz="457200">
                <a:defRPr/>
              </a:pPr>
              <a:r>
                <a:rPr lang="en-GB" sz="1400" b="1" dirty="0">
                  <a:solidFill>
                    <a:prstClr val="black">
                      <a:lumMod val="50000"/>
                      <a:lumOff val="50000"/>
                    </a:prstClr>
                  </a:solidFill>
                  <a:latin typeface="Arial" panose="020B0604020202020204" pitchFamily="34" charset="0"/>
                  <a:cs typeface="Arial" panose="020B0604020202020204" pitchFamily="34" charset="0"/>
                </a:rPr>
                <a:t>OR</a:t>
              </a:r>
            </a:p>
            <a:p>
              <a:pPr algn="ctr" defTabSz="457200">
                <a:defRPr/>
              </a:pPr>
              <a:r>
                <a:rPr lang="en-GB" sz="1400" dirty="0">
                  <a:solidFill>
                    <a:prstClr val="black"/>
                  </a:solidFill>
                  <a:latin typeface="Arial" panose="020B0604020202020204" pitchFamily="34" charset="0"/>
                  <a:cs typeface="Arial" panose="020B0604020202020204" pitchFamily="34" charset="0"/>
                </a:rPr>
                <a:t>[892201000000106] Fast track referral for suspected lower gastrointestinal cancer (procedure)</a:t>
              </a:r>
              <a:endParaRPr lang="en-GB" sz="1400" i="1" dirty="0">
                <a:solidFill>
                  <a:prstClr val="black"/>
                </a:solidFill>
                <a:latin typeface="Arial" panose="020B0604020202020204" pitchFamily="34" charset="0"/>
                <a:cs typeface="Arial" panose="020B0604020202020204" pitchFamily="34" charset="0"/>
              </a:endParaRPr>
            </a:p>
            <a:p>
              <a:pPr algn="ctr" defTabSz="457200">
                <a:defRPr/>
              </a:pPr>
              <a:endParaRPr lang="en-GB" sz="1350" dirty="0">
                <a:solidFill>
                  <a:prstClr val="black"/>
                </a:solidFill>
                <a:latin typeface="Calibri"/>
              </a:endParaRPr>
            </a:p>
          </p:txBody>
        </p:sp>
        <p:sp>
          <p:nvSpPr>
            <p:cNvPr id="17" name="Rectangle 16">
              <a:extLst>
                <a:ext uri="{FF2B5EF4-FFF2-40B4-BE49-F238E27FC236}">
                  <a16:creationId xmlns:a16="http://schemas.microsoft.com/office/drawing/2014/main" id="{FFAB21FB-19B6-6557-E3F7-D4A49AB93998}"/>
                </a:ext>
              </a:extLst>
            </p:cNvPr>
            <p:cNvSpPr/>
            <p:nvPr/>
          </p:nvSpPr>
          <p:spPr>
            <a:xfrm>
              <a:off x="1634033" y="5215113"/>
              <a:ext cx="6734112" cy="116185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[276401000000108] Fast track referral for suspected colorectal cancer (procedure)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[892201000000106] Fast track referral for suspected lower gastrointestinal cancer (procedure)</a:t>
              </a:r>
              <a:endPar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Double Bracket 18">
              <a:extLst>
                <a:ext uri="{FF2B5EF4-FFF2-40B4-BE49-F238E27FC236}">
                  <a16:creationId xmlns:a16="http://schemas.microsoft.com/office/drawing/2014/main" id="{1A88B6E8-EFF0-E78F-B748-BAB350FC97EF}"/>
                </a:ext>
              </a:extLst>
            </p:cNvPr>
            <p:cNvSpPr/>
            <p:nvPr/>
          </p:nvSpPr>
          <p:spPr>
            <a:xfrm>
              <a:off x="1461171" y="2479562"/>
              <a:ext cx="7267193" cy="2176995"/>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0" name="Double Bracket 19">
              <a:extLst>
                <a:ext uri="{FF2B5EF4-FFF2-40B4-BE49-F238E27FC236}">
                  <a16:creationId xmlns:a16="http://schemas.microsoft.com/office/drawing/2014/main" id="{3935388A-534D-9A0D-11F4-648B7543A571}"/>
                </a:ext>
              </a:extLst>
            </p:cNvPr>
            <p:cNvSpPr/>
            <p:nvPr/>
          </p:nvSpPr>
          <p:spPr>
            <a:xfrm>
              <a:off x="1461171" y="5112440"/>
              <a:ext cx="7267193" cy="1161855"/>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grpSp>
    </p:spTree>
    <p:extLst>
      <p:ext uri="{BB962C8B-B14F-4D97-AF65-F5344CB8AC3E}">
        <p14:creationId xmlns:p14="http://schemas.microsoft.com/office/powerpoint/2010/main" val="608707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A9E1B-DD97-4101-7775-A60668775B44}"/>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4DC5FBC5-0E94-5AC4-E317-148D2CA7A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2798476D-FA7B-C24F-3D8E-C38F7100E1F6}"/>
              </a:ext>
            </a:extLst>
          </p:cNvPr>
          <p:cNvSpPr txBox="1"/>
          <p:nvPr/>
        </p:nvSpPr>
        <p:spPr>
          <a:xfrm>
            <a:off x="274769" y="194455"/>
            <a:ext cx="1128141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SNOMED codes:</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0A18A6F2-6E38-C599-D1BB-D35D0E8344C1}"/>
              </a:ext>
            </a:extLst>
          </p:cNvPr>
          <p:cNvSpPr txBox="1"/>
          <p:nvPr/>
        </p:nvSpPr>
        <p:spPr>
          <a:xfrm>
            <a:off x="221672" y="1154531"/>
            <a:ext cx="11387605" cy="4658583"/>
          </a:xfrm>
          <a:prstGeom prst="rect">
            <a:avLst/>
          </a:prstGeom>
          <a:noFill/>
        </p:spPr>
        <p:txBody>
          <a:bodyPr wrap="square">
            <a:spAutoFit/>
          </a:bodyPr>
          <a:lstStyle/>
          <a:p>
            <a:pPr defTabSz="457200">
              <a:lnSpc>
                <a:spcPct val="114000"/>
              </a:lnSpc>
              <a:spcBef>
                <a:spcPts val="300"/>
              </a:spcBef>
              <a:defRPr/>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There are a number of extra FIT-related SNOMED codes included in the NHS Digital raw data extracted from GP Extraction Service (GPES), which relate to patients who decline or should not routinely be offered a FIT test.</a:t>
            </a:r>
          </a:p>
          <a:p>
            <a:pPr lvl="1" defTabSz="457200">
              <a:lnSpc>
                <a:spcPct val="114000"/>
              </a:lnSpc>
              <a:spcBef>
                <a:spcPts val="300"/>
              </a:spcBef>
              <a:defRPr/>
            </a:pPr>
            <a:endParaRPr lang="en-GB" sz="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457200">
              <a:lnSpc>
                <a:spcPct val="114000"/>
              </a:lnSpc>
              <a:spcBef>
                <a:spcPts val="300"/>
              </a:spcBef>
              <a:defRPr/>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The use of these codes has no direct effect on the numerator or denominator described in previous slides. Inclusion in the numerator or denominator is based solely on the code ending 0101 from previous slides. </a:t>
            </a:r>
          </a:p>
          <a:p>
            <a:pPr defTabSz="457200">
              <a:lnSpc>
                <a:spcPct val="114000"/>
              </a:lnSpc>
              <a:spcBef>
                <a:spcPts val="300"/>
              </a:spcBef>
              <a:defRPr/>
            </a:pPr>
            <a:endParaRPr lang="en-GB" sz="12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457200">
              <a:lnSpc>
                <a:spcPct val="114000"/>
              </a:lnSpc>
              <a:spcBef>
                <a:spcPts val="300"/>
              </a:spcBef>
              <a:defRPr/>
            </a:pPr>
            <a:r>
              <a:rPr lang="en-GB" sz="1200" b="1" dirty="0">
                <a:solidFill>
                  <a:prstClr val="black"/>
                </a:solidFill>
                <a:latin typeface="Arial" panose="020B0604020202020204" pitchFamily="34" charset="0"/>
                <a:ea typeface="Calibri" panose="020F0502020204030204" pitchFamily="34" charset="0"/>
                <a:cs typeface="Arial" panose="020B0604020202020204" pitchFamily="34" charset="0"/>
              </a:rPr>
              <a:t>NOTE</a:t>
            </a: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 patients with the codes listed below may occasionally have a FIT test anyway. If this happens then they will be given the code ending 0101 as described on previous slides and will therefore be included in the numerator on that basis.</a:t>
            </a:r>
          </a:p>
          <a:p>
            <a:pPr defTabSz="457200">
              <a:lnSpc>
                <a:spcPct val="114000"/>
              </a:lnSpc>
              <a:spcBef>
                <a:spcPts val="300"/>
              </a:spcBef>
              <a:defRPr/>
            </a:pPr>
            <a:endParaRPr lang="en-GB" sz="12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457200">
              <a:lnSpc>
                <a:spcPct val="114000"/>
              </a:lnSpc>
              <a:spcBef>
                <a:spcPts val="300"/>
              </a:spcBef>
              <a:defRPr/>
            </a:pPr>
            <a:r>
              <a:rPr lang="en-GB" sz="1200" b="1" dirty="0">
                <a:solidFill>
                  <a:prstClr val="black"/>
                </a:solidFill>
                <a:latin typeface="Arial" panose="020B0604020202020204" pitchFamily="34" charset="0"/>
                <a:ea typeface="Calibri" panose="020F0502020204030204" pitchFamily="34" charset="0"/>
                <a:cs typeface="Arial" panose="020B0604020202020204" pitchFamily="34" charset="0"/>
              </a:rPr>
              <a:t>NOTE: </a:t>
            </a: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there is no exclusion code for abdominal mass.</a:t>
            </a:r>
          </a:p>
          <a:p>
            <a:pPr defTabSz="457200">
              <a:lnSpc>
                <a:spcPct val="114000"/>
              </a:lnSpc>
              <a:spcBef>
                <a:spcPts val="300"/>
              </a:spcBef>
              <a:defRPr/>
            </a:pPr>
            <a:endParaRPr lang="en-GB" sz="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457200">
              <a:lnSpc>
                <a:spcPct val="114000"/>
              </a:lnSpc>
              <a:spcBef>
                <a:spcPts val="300"/>
              </a:spcBef>
              <a:defRPr/>
            </a:pPr>
            <a:endParaRPr lang="en-GB" sz="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14000"/>
              </a:lnSpc>
              <a:spcBef>
                <a:spcPts val="300"/>
              </a:spcBef>
              <a:defRPr/>
            </a:pPr>
            <a:r>
              <a:rPr lang="en-GB" sz="1200" b="1" dirty="0">
                <a:solidFill>
                  <a:srgbClr val="0070C0"/>
                </a:solidFill>
                <a:latin typeface="Arial" pitchFamily="34" charset="0"/>
                <a:cs typeface="Arial" pitchFamily="34" charset="0"/>
              </a:rPr>
              <a:t>Use Ardens ‘Match the FIT Test Result to a SNOMED code’ </a:t>
            </a:r>
          </a:p>
          <a:p>
            <a:pPr lvl="0">
              <a:lnSpc>
                <a:spcPct val="114000"/>
              </a:lnSpc>
              <a:spcBef>
                <a:spcPts val="300"/>
              </a:spcBef>
              <a:defRPr/>
            </a:pPr>
            <a:r>
              <a:rPr lang="en-GB" sz="1200" dirty="0">
                <a:solidFill>
                  <a:prstClr val="black"/>
                </a:solidFill>
                <a:latin typeface="Arial" pitchFamily="34" charset="0"/>
                <a:cs typeface="Arial" pitchFamily="34" charset="0"/>
              </a:rPr>
              <a:t>Ardens have provided searches to monitor FIT IIF activity, and some practices may find patients who have had a FIT test result within the correct timeframe; however, they are not appearing in the results of the CAN-04/ LGI Urgent Suspected Cancer referral with FIT referral search.</a:t>
            </a:r>
          </a:p>
          <a:p>
            <a:pPr lvl="0">
              <a:lnSpc>
                <a:spcPct val="114000"/>
              </a:lnSpc>
              <a:spcBef>
                <a:spcPts val="300"/>
              </a:spcBef>
              <a:defRPr/>
            </a:pPr>
            <a:endParaRPr lang="en-GB" sz="1200" dirty="0">
              <a:solidFill>
                <a:prstClr val="black"/>
              </a:solidFill>
              <a:latin typeface="Arial" pitchFamily="34" charset="0"/>
              <a:cs typeface="Arial" pitchFamily="34" charset="0"/>
            </a:endParaRPr>
          </a:p>
          <a:p>
            <a:pPr lvl="0">
              <a:lnSpc>
                <a:spcPct val="114000"/>
              </a:lnSpc>
              <a:spcBef>
                <a:spcPts val="300"/>
              </a:spcBef>
              <a:defRPr/>
            </a:pPr>
            <a:r>
              <a:rPr lang="en-GB" sz="1200" dirty="0">
                <a:solidFill>
                  <a:prstClr val="black"/>
                </a:solidFill>
                <a:latin typeface="Arial" pitchFamily="34" charset="0"/>
                <a:cs typeface="Arial" pitchFamily="34" charset="0"/>
              </a:rPr>
              <a:t>This may be that the result is coming into your system not matched to a clinical code.  To find out how to match codes </a:t>
            </a:r>
            <a:r>
              <a:rPr lang="en-GB" sz="1200" b="1" dirty="0">
                <a:solidFill>
                  <a:prstClr val="black"/>
                </a:solidFill>
                <a:latin typeface="Arial" pitchFamily="34" charset="0"/>
                <a:cs typeface="Arial" pitchFamily="34" charset="0"/>
                <a:hlinkClick r:id="rId3"/>
              </a:rPr>
              <a:t>click here </a:t>
            </a:r>
            <a:r>
              <a:rPr lang="en-GB" sz="1200" dirty="0">
                <a:solidFill>
                  <a:prstClr val="black"/>
                </a:solidFill>
                <a:latin typeface="Arial" pitchFamily="34" charset="0"/>
                <a:cs typeface="Arial" pitchFamily="34" charset="0"/>
              </a:rPr>
              <a:t>for more detail</a:t>
            </a:r>
          </a:p>
          <a:p>
            <a:pPr defTabSz="457200">
              <a:lnSpc>
                <a:spcPct val="114000"/>
              </a:lnSpc>
              <a:spcBef>
                <a:spcPts val="300"/>
              </a:spcBef>
              <a:defRPr/>
            </a:pPr>
            <a:endParaRPr lang="en-GB" sz="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3311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E8945-9826-F756-FE60-51695C7F515E}"/>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E936DB99-D411-E48A-31A8-A267DC7C6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75ACCF87-4DE5-7CCE-96EC-D0E914C9D9A6}"/>
              </a:ext>
            </a:extLst>
          </p:cNvPr>
          <p:cNvSpPr txBox="1"/>
          <p:nvPr/>
        </p:nvSpPr>
        <p:spPr>
          <a:xfrm>
            <a:off x="375467" y="194455"/>
            <a:ext cx="1128141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SNOMED codes:</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5E3D4930-9AE9-35F8-A12A-CBFF256A029D}"/>
              </a:ext>
            </a:extLst>
          </p:cNvPr>
          <p:cNvSpPr txBox="1"/>
          <p:nvPr/>
        </p:nvSpPr>
        <p:spPr>
          <a:xfrm>
            <a:off x="221672" y="1154531"/>
            <a:ext cx="11387605" cy="584775"/>
          </a:xfrm>
          <a:prstGeom prst="rect">
            <a:avLst/>
          </a:prstGeom>
          <a:noFill/>
        </p:spPr>
        <p:txBody>
          <a:bodyPr wrap="square">
            <a:spAutoFit/>
          </a:bodyPr>
          <a:lstStyle/>
          <a:p>
            <a:pPr defTabSz="457200">
              <a:defRPr/>
            </a:pPr>
            <a:endParaRPr lang="en-GB"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endParaRPr lang="en-GB" dirty="0"/>
          </a:p>
        </p:txBody>
      </p:sp>
      <p:graphicFrame>
        <p:nvGraphicFramePr>
          <p:cNvPr id="3" name="Table 2">
            <a:extLst>
              <a:ext uri="{FF2B5EF4-FFF2-40B4-BE49-F238E27FC236}">
                <a16:creationId xmlns:a16="http://schemas.microsoft.com/office/drawing/2014/main" id="{23AF031E-2C1D-695B-B456-6DA49D16A72E}"/>
              </a:ext>
            </a:extLst>
          </p:cNvPr>
          <p:cNvGraphicFramePr>
            <a:graphicFrameLocks noGrp="1"/>
          </p:cNvGraphicFramePr>
          <p:nvPr>
            <p:extLst>
              <p:ext uri="{D42A27DB-BD31-4B8C-83A1-F6EECF244321}">
                <p14:modId xmlns:p14="http://schemas.microsoft.com/office/powerpoint/2010/main" val="868095255"/>
              </p:ext>
            </p:extLst>
          </p:nvPr>
        </p:nvGraphicFramePr>
        <p:xfrm>
          <a:off x="1901372" y="1254206"/>
          <a:ext cx="8229600" cy="4671060"/>
        </p:xfrm>
        <a:graphic>
          <a:graphicData uri="http://schemas.openxmlformats.org/drawingml/2006/table">
            <a:tbl>
              <a:tblPr firstRow="1" firstCol="1" bandRow="1"/>
              <a:tblGrid>
                <a:gridCol w="1844120">
                  <a:extLst>
                    <a:ext uri="{9D8B030D-6E8A-4147-A177-3AD203B41FA5}">
                      <a16:colId xmlns:a16="http://schemas.microsoft.com/office/drawing/2014/main" val="2897452415"/>
                    </a:ext>
                  </a:extLst>
                </a:gridCol>
                <a:gridCol w="3050771">
                  <a:extLst>
                    <a:ext uri="{9D8B030D-6E8A-4147-A177-3AD203B41FA5}">
                      <a16:colId xmlns:a16="http://schemas.microsoft.com/office/drawing/2014/main" val="2565507428"/>
                    </a:ext>
                  </a:extLst>
                </a:gridCol>
                <a:gridCol w="3334709">
                  <a:extLst>
                    <a:ext uri="{9D8B030D-6E8A-4147-A177-3AD203B41FA5}">
                      <a16:colId xmlns:a16="http://schemas.microsoft.com/office/drawing/2014/main" val="91665946"/>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400" dirty="0">
                          <a:solidFill>
                            <a:schemeClr val="bg1"/>
                          </a:solidFill>
                          <a:effectLst/>
                          <a:latin typeface="Arial" panose="020B0604020202020204" pitchFamily="34" charset="0"/>
                          <a:cs typeface="Arial" panose="020B0604020202020204" pitchFamily="34" charset="0"/>
                        </a:rPr>
                        <a:t>Cluster description</a:t>
                      </a:r>
                      <a:endPar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400" dirty="0">
                          <a:solidFill>
                            <a:schemeClr val="bg1"/>
                          </a:solidFill>
                          <a:effectLst/>
                          <a:latin typeface="Arial" panose="020B0604020202020204" pitchFamily="34" charset="0"/>
                          <a:cs typeface="Arial" panose="020B0604020202020204" pitchFamily="34" charset="0"/>
                        </a:rPr>
                        <a:t>SNOMED concept ID</a:t>
                      </a:r>
                      <a:endPar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endParaRPr lang="en-GB" sz="1400" dirty="0">
                        <a:solidFill>
                          <a:schemeClr val="bg1"/>
                        </a:solidFill>
                        <a:effectLst/>
                        <a:latin typeface="Arial" panose="020B0604020202020204" pitchFamily="34" charset="0"/>
                        <a:cs typeface="Arial" panose="020B0604020202020204" pitchFamily="34" charset="0"/>
                      </a:endParaRPr>
                    </a:p>
                    <a:p>
                      <a:pPr algn="ctr">
                        <a:spcAft>
                          <a:spcPts val="0"/>
                        </a:spcAft>
                      </a:pPr>
                      <a:r>
                        <a:rPr lang="en-GB" sz="1400" dirty="0">
                          <a:solidFill>
                            <a:schemeClr val="bg1"/>
                          </a:solidFill>
                          <a:effectLst/>
                          <a:latin typeface="Arial" panose="020B0604020202020204" pitchFamily="34" charset="0"/>
                          <a:cs typeface="Arial" panose="020B0604020202020204" pitchFamily="34" charset="0"/>
                        </a:rPr>
                        <a:t>Code description</a:t>
                      </a:r>
                    </a:p>
                    <a:p>
                      <a:pPr algn="ctr">
                        <a:spcAft>
                          <a:spcPts val="0"/>
                        </a:spcAft>
                      </a:pPr>
                      <a:endParaRPr lang="en-GB" sz="1400" dirty="0">
                        <a:solidFill>
                          <a:schemeClr val="bg1"/>
                        </a:solidFill>
                        <a:effectLst/>
                        <a:latin typeface="Arial" panose="020B060402020202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10914404"/>
                  </a:ext>
                </a:extLst>
              </a:tr>
              <a:tr h="445770">
                <a:tc rowSpan="9">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400" dirty="0">
                          <a:solidFill>
                            <a:schemeClr val="bg1"/>
                          </a:solidFill>
                          <a:effectLst/>
                          <a:latin typeface="Arial" panose="020B0604020202020204" pitchFamily="34" charset="0"/>
                          <a:cs typeface="Arial" panose="020B0604020202020204" pitchFamily="34" charset="0"/>
                        </a:rPr>
                        <a:t>Codes for faecal immunochemical test not indicated</a:t>
                      </a:r>
                      <a:endPar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140536008</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O/E - PR - rectal mass (finding)</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0606856"/>
                  </a:ext>
                </a:extLst>
              </a:tr>
              <a:tr h="445770">
                <a:tc vMerge="1">
                  <a:txBody>
                    <a:bodyPr/>
                    <a:lstStyle/>
                    <a:p>
                      <a:pPr>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163326007</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On examination - per rectum - rectal mass (finding)</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6407026"/>
                  </a:ext>
                </a:extLst>
              </a:tr>
              <a:tr h="445770">
                <a:tc vMerge="1">
                  <a:txBody>
                    <a:bodyPr/>
                    <a:lstStyle/>
                    <a:p>
                      <a:pPr>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197225001</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Anal ulcer unspecified (disorder)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3377981"/>
                  </a:ext>
                </a:extLst>
              </a:tr>
              <a:tr h="445770">
                <a:tc vMerge="1">
                  <a:txBody>
                    <a:bodyPr/>
                    <a:lstStyle/>
                    <a:p>
                      <a:pPr>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197227009</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Anal and rectal ulcer NOS (disorder)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5066838"/>
                  </a:ext>
                </a:extLst>
              </a:tr>
              <a:tr h="445770">
                <a:tc vMerge="1">
                  <a:txBody>
                    <a:bodyPr/>
                    <a:lstStyle/>
                    <a:p>
                      <a:pPr>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20928004</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Ulcer of anus (disorder)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2197805"/>
                  </a:ext>
                </a:extLst>
              </a:tr>
              <a:tr h="445770">
                <a:tc vMerge="1">
                  <a:txBody>
                    <a:bodyPr/>
                    <a:lstStyle/>
                    <a:p>
                      <a:pPr>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248523006</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Rectal mass (finding)</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841910"/>
                  </a:ext>
                </a:extLst>
              </a:tr>
              <a:tr h="445770">
                <a:tc vMerge="1">
                  <a:txBody>
                    <a:bodyPr/>
                    <a:lstStyle/>
                    <a:p>
                      <a:pPr>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641331000000104</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Anal ulcer unspecified (disorder)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333426"/>
                  </a:ext>
                </a:extLst>
              </a:tr>
              <a:tr h="445770">
                <a:tc vMerge="1">
                  <a:txBody>
                    <a:bodyPr/>
                    <a:lstStyle/>
                    <a:p>
                      <a:pPr>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91105001</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Stercoral ulcer of anus (disorder)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6326689"/>
                  </a:ext>
                </a:extLst>
              </a:tr>
              <a:tr h="445770">
                <a:tc vMerge="1">
                  <a:txBody>
                    <a:bodyPr/>
                    <a:lstStyle/>
                    <a:p>
                      <a:pPr>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254585003</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Tumour of anal canal (disorder)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4205910"/>
                  </a:ext>
                </a:extLst>
              </a:tr>
            </a:tbl>
          </a:graphicData>
        </a:graphic>
      </p:graphicFrame>
    </p:spTree>
    <p:extLst>
      <p:ext uri="{BB962C8B-B14F-4D97-AF65-F5344CB8AC3E}">
        <p14:creationId xmlns:p14="http://schemas.microsoft.com/office/powerpoint/2010/main" val="248859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6DC5C-8A2A-982F-6EBE-1C7CDA878856}"/>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0909E256-9D25-20B5-6A08-25E199373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0CFA4107-51C1-F297-E02B-EAB34D06D20C}"/>
              </a:ext>
            </a:extLst>
          </p:cNvPr>
          <p:cNvSpPr txBox="1"/>
          <p:nvPr/>
        </p:nvSpPr>
        <p:spPr>
          <a:xfrm>
            <a:off x="112014" y="94780"/>
            <a:ext cx="1128141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FIT Overview</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C6F509FA-FC4A-A772-537B-8E9202219F1A}"/>
              </a:ext>
            </a:extLst>
          </p:cNvPr>
          <p:cNvSpPr txBox="1"/>
          <p:nvPr/>
        </p:nvSpPr>
        <p:spPr>
          <a:xfrm>
            <a:off x="339784" y="1279698"/>
            <a:ext cx="11664696" cy="3193182"/>
          </a:xfrm>
          <a:prstGeom prst="rect">
            <a:avLst/>
          </a:prstGeom>
          <a:noFill/>
        </p:spPr>
        <p:txBody>
          <a:bodyPr wrap="square">
            <a:spAutoFit/>
          </a:bodyPr>
          <a:lstStyle/>
          <a:p>
            <a:pPr marL="0" marR="0" lvl="0" indent="0" algn="l" defTabSz="457200" rtl="0" eaLnBrk="1" fontAlgn="auto" latinLnBrk="0" hangingPunct="1">
              <a:lnSpc>
                <a:spcPct val="100000"/>
              </a:lnSpc>
              <a:spcBef>
                <a:spcPts val="300"/>
              </a:spcBef>
              <a:spcAft>
                <a:spcPts val="300"/>
              </a:spcAft>
              <a:buClrTx/>
              <a:buSzTx/>
              <a:buFontTx/>
              <a:buNone/>
              <a:tabLst/>
              <a:defRPr/>
            </a:pPr>
            <a:r>
              <a:rPr lang="en-GB" sz="1400" b="1" dirty="0">
                <a:solidFill>
                  <a:srgbClr val="0070C0"/>
                </a:solidFill>
                <a:latin typeface="Arial" panose="020B0604020202020204" pitchFamily="34" charset="0"/>
                <a:cs typeface="Arial" panose="020B0604020202020204" pitchFamily="34" charset="0"/>
              </a:rPr>
              <a:t>Guidance:</a:t>
            </a:r>
          </a:p>
          <a:p>
            <a:pPr marL="285750" marR="0" lvl="0" indent="-2857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NICE have reviewed the </a:t>
            </a: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hlinkClick r:id="rId3"/>
              </a:rPr>
              <a:t>Lower GI NG12 guidelines, </a:t>
            </a: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and a revision was published 24 August 2023.</a:t>
            </a:r>
          </a:p>
          <a:p>
            <a:pPr marL="285750" marR="0" lvl="0" indent="-2857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a:solidFill>
                  <a:srgbClr val="25282B"/>
                </a:solidFill>
                <a:latin typeface="Arial" panose="020B0604020202020204" pitchFamily="34" charset="0"/>
                <a:cs typeface="Arial" panose="020B0604020202020204" pitchFamily="34" charset="0"/>
                <a:hlinkClick r:id="rId4"/>
              </a:rPr>
              <a:t>National Cancer Waiting Times Monitoring Dataset Guidance v12.1</a:t>
            </a:r>
            <a:r>
              <a:rPr lang="en-GB" sz="1400" dirty="0">
                <a:solidFill>
                  <a:srgbClr val="25282B"/>
                </a:solidFill>
                <a:latin typeface="Arial" panose="020B0604020202020204" pitchFamily="34" charset="0"/>
                <a:cs typeface="Arial" panose="020B0604020202020204" pitchFamily="34" charset="0"/>
              </a:rPr>
              <a:t>.  Refer to section 5.7.3 Specific guidance around application of Cancer Waiting Times guidance to FIT implementation </a:t>
            </a:r>
          </a:p>
          <a:p>
            <a:pPr marR="0" lvl="0" algn="l" defTabSz="457200" rtl="0" eaLnBrk="1" fontAlgn="auto" latinLnBrk="0" hangingPunct="1">
              <a:lnSpc>
                <a:spcPct val="100000"/>
              </a:lnSpc>
              <a:spcBef>
                <a:spcPts val="300"/>
              </a:spcBef>
              <a:spcAft>
                <a:spcPts val="300"/>
              </a:spcAft>
              <a:buClrTx/>
              <a:buSzTx/>
              <a:tabLst/>
              <a:defRPr/>
            </a:pPr>
            <a:endPar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lvl="0" defTabSz="457200">
              <a:spcBef>
                <a:spcPts val="300"/>
              </a:spcBef>
              <a:defRPr/>
            </a:pPr>
            <a:r>
              <a:rPr lang="en-GB" sz="1400" b="1" dirty="0">
                <a:solidFill>
                  <a:srgbClr val="0070C0"/>
                </a:solidFill>
                <a:latin typeface="Arial" pitchFamily="34" charset="0"/>
                <a:cs typeface="Arial" pitchFamily="34" charset="0"/>
              </a:rPr>
              <a:t>What is the potential of FIT in the management of patients with possible colorectal cancer?</a:t>
            </a:r>
          </a:p>
          <a:p>
            <a:pPr marL="285750" indent="-285750" defTabSz="457200">
              <a:spcBef>
                <a:spcPts val="300"/>
              </a:spcBef>
              <a:spcAft>
                <a:spcPts val="300"/>
              </a:spcAft>
              <a:buFont typeface="Arial" panose="020B0604020202020204" pitchFamily="34" charset="0"/>
              <a:buChar char="•"/>
              <a:defRPr/>
            </a:pPr>
            <a:r>
              <a:rPr lang="en-US" sz="1400" dirty="0">
                <a:solidFill>
                  <a:sysClr val="windowText" lastClr="000000"/>
                </a:solidFill>
                <a:latin typeface="Arial" panose="020B0604020202020204" pitchFamily="34" charset="0"/>
                <a:cs typeface="Arial" panose="020B0604020202020204" pitchFamily="34" charset="0"/>
              </a:rPr>
              <a:t>To access the correct pathway first time</a:t>
            </a:r>
          </a:p>
          <a:p>
            <a:pPr marL="285750" indent="-285750" defTabSz="457200">
              <a:spcBef>
                <a:spcPts val="300"/>
              </a:spcBef>
              <a:spcAft>
                <a:spcPts val="300"/>
              </a:spcAft>
              <a:buFont typeface="Arial" panose="020B0604020202020204" pitchFamily="34" charset="0"/>
              <a:buChar char="•"/>
              <a:defRPr/>
            </a:pPr>
            <a:r>
              <a:rPr lang="en-US" sz="1400" dirty="0">
                <a:solidFill>
                  <a:sysClr val="windowText" lastClr="000000"/>
                </a:solidFill>
                <a:latin typeface="Arial" panose="020B0604020202020204" pitchFamily="34" charset="0"/>
                <a:cs typeface="Arial" panose="020B0604020202020204" pitchFamily="34" charset="0"/>
              </a:rPr>
              <a:t>To reassure patients of their low personal risk of bowel cancer</a:t>
            </a:r>
          </a:p>
          <a:p>
            <a:pPr marL="285750" indent="-285750" defTabSz="457200">
              <a:spcBef>
                <a:spcPts val="300"/>
              </a:spcBef>
              <a:spcAft>
                <a:spcPts val="300"/>
              </a:spcAft>
              <a:buFont typeface="Arial" panose="020B0604020202020204" pitchFamily="34" charset="0"/>
              <a:buChar char="•"/>
              <a:defRPr/>
            </a:pPr>
            <a:r>
              <a:rPr lang="en-US" sz="1400" dirty="0">
                <a:solidFill>
                  <a:sysClr val="windowText" lastClr="000000"/>
                </a:solidFill>
                <a:latin typeface="Arial" panose="020B0604020202020204" pitchFamily="34" charset="0"/>
                <a:cs typeface="Arial" panose="020B0604020202020204" pitchFamily="34" charset="0"/>
              </a:rPr>
              <a:t>To triage those at greatest risk of bowel cancer to more urgent investigation</a:t>
            </a:r>
          </a:p>
          <a:p>
            <a:pPr marL="285750" indent="-285750" defTabSz="457200">
              <a:spcBef>
                <a:spcPts val="300"/>
              </a:spcBef>
              <a:spcAft>
                <a:spcPts val="300"/>
              </a:spcAft>
              <a:buFont typeface="Arial" panose="020B0604020202020204" pitchFamily="34" charset="0"/>
              <a:buChar char="•"/>
              <a:defRPr/>
            </a:pPr>
            <a:r>
              <a:rPr lang="en-US" sz="1400" dirty="0">
                <a:solidFill>
                  <a:sysClr val="windowText" lastClr="000000"/>
                </a:solidFill>
                <a:latin typeface="Arial" panose="020B0604020202020204" pitchFamily="34" charset="0"/>
                <a:cs typeface="Arial" panose="020B0604020202020204" pitchFamily="34" charset="0"/>
              </a:rPr>
              <a:t>To reduce the numbers of people accessing colorectal investigations which may be unnecessary and carry a risk</a:t>
            </a:r>
          </a:p>
          <a:p>
            <a:pPr marL="0" marR="0" lvl="0" indent="0" algn="l" defTabSz="457200" rtl="0" eaLnBrk="1" fontAlgn="auto" latinLnBrk="0" hangingPunct="1">
              <a:lnSpc>
                <a:spcPct val="100000"/>
              </a:lnSpc>
              <a:spcBef>
                <a:spcPts val="300"/>
              </a:spcBef>
              <a:spcAft>
                <a:spcPts val="300"/>
              </a:spcAft>
              <a:buClrTx/>
              <a:buSzTx/>
              <a:buFontTx/>
              <a:buNone/>
              <a:tabLst/>
              <a:defRPr/>
            </a:pPr>
            <a:endParaRPr lang="en-GB" sz="1400" dirty="0">
              <a:solidFill>
                <a:srgbClr val="2528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0220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5740A-0C21-2E4B-71B6-B8D8E938C1CB}"/>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7DBCD473-CE9B-D1F6-1C1A-2EF556E30039}"/>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The role of the Cancer Care Coordinator </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A60E2198-4A4E-EFC6-AFA7-4FCD51BB704E}"/>
              </a:ext>
            </a:extLst>
          </p:cNvPr>
          <p:cNvSpPr>
            <a:spLocks noGrp="1"/>
          </p:cNvSpPr>
          <p:nvPr>
            <p:ph type="sldNum" sz="quarter" idx="12"/>
          </p:nvPr>
        </p:nvSpPr>
        <p:spPr/>
        <p:txBody>
          <a:bodyPr/>
          <a:lstStyle/>
          <a:p>
            <a:fld id="{30916248-1575-4D68-B685-83B6B91252A1}" type="slidenum">
              <a:rPr lang="en-GB" smtClean="0"/>
              <a:t>20</a:t>
            </a:fld>
            <a:endParaRPr lang="en-GB" dirty="0"/>
          </a:p>
        </p:txBody>
      </p:sp>
      <p:pic>
        <p:nvPicPr>
          <p:cNvPr id="9" name="Picture 8" descr="A blue and white logo">
            <a:extLst>
              <a:ext uri="{FF2B5EF4-FFF2-40B4-BE49-F238E27FC236}">
                <a16:creationId xmlns:a16="http://schemas.microsoft.com/office/drawing/2014/main" id="{4A715B63-3370-9BC6-B558-7028CEFBB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TextBox 2">
            <a:extLst>
              <a:ext uri="{FF2B5EF4-FFF2-40B4-BE49-F238E27FC236}">
                <a16:creationId xmlns:a16="http://schemas.microsoft.com/office/drawing/2014/main" id="{A5CD6728-125E-B376-8D92-B78B80F8A8A4}"/>
              </a:ext>
            </a:extLst>
          </p:cNvPr>
          <p:cNvSpPr txBox="1"/>
          <p:nvPr/>
        </p:nvSpPr>
        <p:spPr>
          <a:xfrm>
            <a:off x="201168" y="1083434"/>
            <a:ext cx="11587040" cy="4356321"/>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rPr>
              <a:t>The Care Co-ordinators role requirements stated in the Network DES Contract can help to deliver many of the objectives expected of Primary Care for Cancer patients</a:t>
            </a:r>
            <a:endParaRPr kumimoji="0" lang="en-GB" sz="1400" b="1" i="0" u="none" strike="noStrike" kern="1200" cap="none" spc="0" normalizeH="0" baseline="0" noProof="0" dirty="0">
              <a:ln>
                <a:noFill/>
              </a:ln>
              <a:solidFill>
                <a:srgbClr val="25282B"/>
              </a:solidFill>
              <a:effectLst/>
              <a:uLnTx/>
              <a:uFillTx/>
              <a:latin typeface="Arial" panose="020B0604020202020204"/>
              <a:ea typeface="+mn-ea"/>
              <a:cs typeface="+mn-cs"/>
            </a:endParaRPr>
          </a:p>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a:ea typeface="+mn-ea"/>
                <a:cs typeface="+mn-cs"/>
              </a:rPr>
              <a:t>A cancer care co-ordinators can: </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rPr>
              <a:t>Support the delivery of cancer priorities within the Network Contract DES</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rPr>
              <a:t>Support achievement of Quality Outcome Framework (QoF) Indicator</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rPr>
              <a:t>Provide opportunities to support personalised care planning throughout the cancer pathway</a:t>
            </a:r>
          </a:p>
          <a:p>
            <a:pPr marL="0" marR="0" lvl="0" indent="0" algn="l" defTabSz="914400" rtl="0" eaLnBrk="1" fontAlgn="auto" latinLnBrk="0" hangingPunct="1">
              <a:lnSpc>
                <a:spcPct val="114000"/>
              </a:lnSpc>
              <a:spcBef>
                <a:spcPts val="300"/>
              </a:spcBef>
              <a:spcAft>
                <a:spcPts val="300"/>
              </a:spcAft>
              <a:buClrTx/>
              <a:buSzTx/>
              <a:buFontTx/>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endParaRPr>
          </a:p>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a:ea typeface="+mn-ea"/>
                <a:cs typeface="+mn-cs"/>
              </a:rPr>
              <a:t>They can do this by:</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Providing extra time and capacity, with a personalised patient centred approach;</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Providing expertise to support patients when preparing for clinical conversations; </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Following up discussions with primary care professionals; </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closely with the GPs and other primary care colleagues within the primary care network (PCN) to identify and manage a caseload of identified patients; and by</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Ensuring that a patient's changing needs are addressed.</a:t>
            </a:r>
          </a:p>
        </p:txBody>
      </p:sp>
      <p:sp>
        <p:nvSpPr>
          <p:cNvPr id="6" name="TextBox 5">
            <a:extLst>
              <a:ext uri="{FF2B5EF4-FFF2-40B4-BE49-F238E27FC236}">
                <a16:creationId xmlns:a16="http://schemas.microsoft.com/office/drawing/2014/main" id="{2B15B13B-8FC5-BA85-BC84-A6236215AB65}"/>
              </a:ext>
            </a:extLst>
          </p:cNvPr>
          <p:cNvSpPr txBox="1"/>
          <p:nvPr/>
        </p:nvSpPr>
        <p:spPr>
          <a:xfrm>
            <a:off x="201168" y="5833130"/>
            <a:ext cx="11587040" cy="30777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more information about Cancer Care Co-ordinators please click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here</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watch a webinar from Wessex Cancer Alliance </a:t>
            </a:r>
          </a:p>
        </p:txBody>
      </p:sp>
    </p:spTree>
    <p:extLst>
      <p:ext uri="{BB962C8B-B14F-4D97-AF65-F5344CB8AC3E}">
        <p14:creationId xmlns:p14="http://schemas.microsoft.com/office/powerpoint/2010/main" val="973093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F11B9-C374-CE17-CB5A-669AE01B51C7}"/>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A199458-7044-0CDE-B35B-2443CD8271B3}"/>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kumimoji="0" lang="en-GB" sz="36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How can a cancer care co-ordinators support </a:t>
            </a:r>
          </a:p>
          <a:p>
            <a:r>
              <a:rPr kumimoji="0" lang="en-GB" sz="36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your patients? </a:t>
            </a:r>
            <a:endParaRPr lang="en-GB" sz="36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E5FBDE0D-C85C-B2E5-A287-C50C05A5A365}"/>
              </a:ext>
            </a:extLst>
          </p:cNvPr>
          <p:cNvSpPr>
            <a:spLocks noGrp="1"/>
          </p:cNvSpPr>
          <p:nvPr>
            <p:ph type="sldNum" sz="quarter" idx="12"/>
          </p:nvPr>
        </p:nvSpPr>
        <p:spPr/>
        <p:txBody>
          <a:bodyPr/>
          <a:lstStyle/>
          <a:p>
            <a:fld id="{30916248-1575-4D68-B685-83B6B91252A1}" type="slidenum">
              <a:rPr lang="en-GB" smtClean="0"/>
              <a:t>21</a:t>
            </a:fld>
            <a:endParaRPr lang="en-GB" dirty="0"/>
          </a:p>
        </p:txBody>
      </p:sp>
      <p:pic>
        <p:nvPicPr>
          <p:cNvPr id="9" name="Picture 8" descr="A blue and white logo">
            <a:extLst>
              <a:ext uri="{FF2B5EF4-FFF2-40B4-BE49-F238E27FC236}">
                <a16:creationId xmlns:a16="http://schemas.microsoft.com/office/drawing/2014/main" id="{A4283C0A-FB56-E951-24A9-56613EF52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2" name="Content Placeholder 2">
            <a:extLst>
              <a:ext uri="{FF2B5EF4-FFF2-40B4-BE49-F238E27FC236}">
                <a16:creationId xmlns:a16="http://schemas.microsoft.com/office/drawing/2014/main" id="{E5B85D49-7477-9C13-6541-954A12C4D7ED}"/>
              </a:ext>
            </a:extLst>
          </p:cNvPr>
          <p:cNvSpPr txBox="1">
            <a:spLocks/>
          </p:cNvSpPr>
          <p:nvPr/>
        </p:nvSpPr>
        <p:spPr>
          <a:xfrm>
            <a:off x="243863" y="1422899"/>
            <a:ext cx="1152605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Prevention:</a:t>
            </a: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Identify at risk populations through QoF Register: including obesity and smoking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Lead on advertising preventative advice within surgeries, social media and websites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Signposting to services (lifestyle/support)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Coding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Screening:</a:t>
            </a: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Identify low screening rates, non-responders, low participation groups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Run searches through GP systems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Make contact with patients to provide information and support/encourage uptake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Early diagnosis and safety netting:</a:t>
            </a: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Arranging follow-up GP appointments, providing information and leaflets to patients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Promote use of digital tools to aid decision making and safety netting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Follow up patient groups that may not attend appointments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Monitor completion of FIT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Monitor suspected cancer referral and escalate breaches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Audit PCN Safety Netting process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Care navigation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Personalised Care: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Coordinate care for anyone diagnosed with cancer in the practice (signposting)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Prepare the patient for cancer care reviews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Help maintain the palliative care register</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90414675-F02D-E8E0-2FC6-3A871D644966}"/>
              </a:ext>
            </a:extLst>
          </p:cNvPr>
          <p:cNvSpPr txBox="1"/>
          <p:nvPr/>
        </p:nvSpPr>
        <p:spPr>
          <a:xfrm>
            <a:off x="8148896" y="1615279"/>
            <a:ext cx="3581400" cy="392825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rPr>
              <a:t>For more information about the ARR roles please click on the links below:</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Network Contract Directed Enhanced Service - Contract specification 2023/24 – PCN Requirements and Entitlements (england.nhs.uk)</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hlinkClick r:id="rId4"/>
              </a:rPr>
              <a:t>Care Co-coordinator recruitment pack  </a:t>
            </a:r>
            <a:r>
              <a:rPr kumimoji="0" lang="en-GB" sz="1400" b="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rPr>
              <a:t>This contains a sample JD, person specification, sample advert and example interview questions</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5"/>
              </a:rPr>
              <a:t>Workforce development framework</a:t>
            </a:r>
            <a:r>
              <a:rPr kumimoji="0" lang="en-GB"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hlinkClick r:id="rId6"/>
              </a:rPr>
              <a:t>Competency framework</a:t>
            </a:r>
            <a:endParaRPr kumimoji="0" lang="en-GB" sz="140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600" b="1" i="0" u="none" strike="noStrike" kern="1200" cap="none" spc="0" normalizeH="0" baseline="0" noProof="0" dirty="0">
              <a:ln>
                <a:noFill/>
              </a:ln>
              <a:solidFill>
                <a:srgbClr val="25282B"/>
              </a:solidFill>
              <a:effectLst/>
              <a:uLnTx/>
              <a:uFillTx/>
              <a:latin typeface="Poppins"/>
              <a:ea typeface="+mn-ea"/>
              <a:cs typeface="Arial" panose="020B0604020202020204" pitchFamily="34" charset="0"/>
            </a:endParaRPr>
          </a:p>
        </p:txBody>
      </p:sp>
    </p:spTree>
    <p:extLst>
      <p:ext uri="{BB962C8B-B14F-4D97-AF65-F5344CB8AC3E}">
        <p14:creationId xmlns:p14="http://schemas.microsoft.com/office/powerpoint/2010/main" val="377967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B4B95-9A24-7B76-88DB-330F9BC501E8}"/>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ECD269D3-13EE-207E-2618-3AA64BDE8D33}"/>
              </a:ext>
            </a:extLst>
          </p:cNvPr>
          <p:cNvSpPr txBox="1">
            <a:spLocks/>
          </p:cNvSpPr>
          <p:nvPr/>
        </p:nvSpPr>
        <p:spPr>
          <a:xfrm>
            <a:off x="192911" y="136525"/>
            <a:ext cx="10344149"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5EB8"/>
                </a:solidFill>
                <a:effectLst/>
                <a:uLnTx/>
                <a:uFillTx/>
                <a:latin typeface="Arial"/>
                <a:ea typeface="+mn-ea"/>
                <a:cs typeface="Arial"/>
              </a:rPr>
              <a:t>Screening and symptomatic FIT at a glance</a:t>
            </a:r>
            <a:r>
              <a:rPr kumimoji="0" lang="en-GB" sz="3600" b="0" i="0" u="none" strike="noStrike" kern="1200" cap="none" spc="0" normalizeH="0" baseline="0" noProof="0" dirty="0">
                <a:ln>
                  <a:noFill/>
                </a:ln>
                <a:solidFill>
                  <a:srgbClr val="0070C0"/>
                </a:solidFill>
                <a:effectLst/>
                <a:uLnTx/>
                <a:uFillTx/>
                <a:latin typeface="Arial"/>
                <a:ea typeface="+mn-ea"/>
                <a:cs typeface="Arial"/>
              </a:rPr>
              <a:t> </a:t>
            </a:r>
            <a:endParaRPr lang="en-GB" sz="3600" b="0" i="0" u="none" strike="noStrike" kern="1200" cap="none" spc="0" normalizeH="0" baseline="0" noProof="0" dirty="0">
              <a:ln>
                <a:noFill/>
              </a:ln>
              <a:solidFill>
                <a:srgbClr val="0070C0"/>
              </a:solidFill>
              <a:effectLst/>
              <a:uLnTx/>
              <a:uFillTx/>
              <a:latin typeface="Arial"/>
              <a:ea typeface="+mn-ea"/>
              <a:cs typeface="Arial"/>
            </a:endParaRPr>
          </a:p>
        </p:txBody>
      </p:sp>
      <p:graphicFrame>
        <p:nvGraphicFramePr>
          <p:cNvPr id="2" name="Table 1">
            <a:extLst>
              <a:ext uri="{FF2B5EF4-FFF2-40B4-BE49-F238E27FC236}">
                <a16:creationId xmlns:a16="http://schemas.microsoft.com/office/drawing/2014/main" id="{D170B6B1-5019-EFD1-8A7C-3E2FF90343A6}"/>
              </a:ext>
            </a:extLst>
          </p:cNvPr>
          <p:cNvGraphicFramePr>
            <a:graphicFrameLocks noGrp="1"/>
          </p:cNvGraphicFramePr>
          <p:nvPr/>
        </p:nvGraphicFramePr>
        <p:xfrm>
          <a:off x="196341" y="1473970"/>
          <a:ext cx="7336141" cy="2352040"/>
        </p:xfrm>
        <a:graphic>
          <a:graphicData uri="http://schemas.openxmlformats.org/drawingml/2006/table">
            <a:tbl>
              <a:tblPr firstRow="1" bandRow="1"/>
              <a:tblGrid>
                <a:gridCol w="1447167">
                  <a:extLst>
                    <a:ext uri="{9D8B030D-6E8A-4147-A177-3AD203B41FA5}">
                      <a16:colId xmlns:a16="http://schemas.microsoft.com/office/drawing/2014/main" val="3319531165"/>
                    </a:ext>
                  </a:extLst>
                </a:gridCol>
                <a:gridCol w="2944487">
                  <a:extLst>
                    <a:ext uri="{9D8B030D-6E8A-4147-A177-3AD203B41FA5}">
                      <a16:colId xmlns:a16="http://schemas.microsoft.com/office/drawing/2014/main" val="3947326093"/>
                    </a:ext>
                  </a:extLst>
                </a:gridCol>
                <a:gridCol w="2944487">
                  <a:extLst>
                    <a:ext uri="{9D8B030D-6E8A-4147-A177-3AD203B41FA5}">
                      <a16:colId xmlns:a16="http://schemas.microsoft.com/office/drawing/2014/main" val="678547082"/>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dirty="0">
                          <a:solidFill>
                            <a:schemeClr val="bg1"/>
                          </a:solidFill>
                          <a:latin typeface="Arial"/>
                          <a:cs typeface="Arial"/>
                        </a:rPr>
                        <a:t>Screening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dirty="0">
                          <a:solidFill>
                            <a:schemeClr val="bg1"/>
                          </a:solidFill>
                          <a:latin typeface="Arial"/>
                          <a:cs typeface="Arial"/>
                        </a:rPr>
                        <a:t>Symptomatic</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1881412381"/>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chemeClr val="bg1"/>
                          </a:solidFill>
                          <a:latin typeface="Arial"/>
                          <a:cs typeface="Arial"/>
                        </a:rPr>
                        <a:t>Who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tx1"/>
                          </a:solidFill>
                          <a:latin typeface="Arial"/>
                          <a:cs typeface="Arial"/>
                        </a:rPr>
                        <a:t>Assumed asymptomatic</a:t>
                      </a:r>
                      <a:r>
                        <a:rPr lang="en-GB" sz="1400" baseline="0" dirty="0">
                          <a:solidFill>
                            <a:schemeClr val="tx1"/>
                          </a:solidFill>
                          <a:latin typeface="Arial"/>
                          <a:cs typeface="Arial"/>
                        </a:rPr>
                        <a:t> patients  With age extension, 50-74 years </a:t>
                      </a:r>
                      <a:endParaRPr lang="en-GB" sz="1400" dirty="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tx1"/>
                          </a:solidFill>
                          <a:latin typeface="Arial"/>
                          <a:cs typeface="Arial"/>
                        </a:rPr>
                        <a:t>Symptomatic LGI patients aged 18 years and over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35514"/>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chemeClr val="bg1"/>
                          </a:solidFill>
                          <a:latin typeface="Arial"/>
                          <a:cs typeface="Arial"/>
                        </a:rPr>
                        <a:t>When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tx1"/>
                          </a:solidFill>
                          <a:latin typeface="Arial"/>
                          <a:cs typeface="Arial"/>
                        </a:rPr>
                        <a:t>Offered every 2 years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tx1"/>
                          </a:solidFill>
                          <a:latin typeface="Arial"/>
                          <a:cs typeface="Arial"/>
                        </a:rPr>
                        <a:t>Offered when patients present with </a:t>
                      </a:r>
                      <a:r>
                        <a:rPr lang="en-GB" sz="1400" b="1" dirty="0">
                          <a:solidFill>
                            <a:schemeClr val="tx1"/>
                          </a:solidFill>
                          <a:latin typeface="Arial"/>
                          <a:cs typeface="Arial"/>
                        </a:rPr>
                        <a:t>eligible signs and symptoms</a:t>
                      </a:r>
                      <a:r>
                        <a:rPr lang="en-GB" sz="1400" dirty="0">
                          <a:solidFill>
                            <a:schemeClr val="tx1"/>
                          </a:solidFill>
                          <a:latin typeface="Arial"/>
                          <a:cs typeface="Arial"/>
                        </a:rPr>
                        <a:t> of lower</a:t>
                      </a:r>
                      <a:r>
                        <a:rPr lang="en-GB" sz="1400" baseline="0" dirty="0">
                          <a:solidFill>
                            <a:schemeClr val="tx1"/>
                          </a:solidFill>
                          <a:latin typeface="Arial"/>
                          <a:cs typeface="Arial"/>
                        </a:rPr>
                        <a:t> gastrointestinal cancer</a:t>
                      </a:r>
                      <a:endParaRPr lang="en-GB" sz="1400" dirty="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4002689"/>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chemeClr val="bg1"/>
                          </a:solidFill>
                          <a:latin typeface="Arial"/>
                          <a:cs typeface="Arial"/>
                        </a:rPr>
                        <a:t>Threshold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tx1"/>
                          </a:solidFill>
                          <a:latin typeface="Arial"/>
                          <a:cs typeface="Arial"/>
                        </a:rPr>
                        <a:t>Threshold 120µg Hb/g for investigation eg ‘positive screen’*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a:cs typeface="Arial"/>
                        </a:rPr>
                        <a:t>Threshold 10µg Hb/g for investigation eg ‘positive result’</a:t>
                      </a:r>
                    </a:p>
                    <a:p>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6320068"/>
                  </a:ext>
                </a:extLst>
              </a:tr>
            </a:tbl>
          </a:graphicData>
        </a:graphic>
      </p:graphicFrame>
      <p:sp>
        <p:nvSpPr>
          <p:cNvPr id="6" name="TextBox 5">
            <a:extLst>
              <a:ext uri="{FF2B5EF4-FFF2-40B4-BE49-F238E27FC236}">
                <a16:creationId xmlns:a16="http://schemas.microsoft.com/office/drawing/2014/main" id="{C9F8BEED-8CCB-92C4-C53D-7069AC046004}"/>
              </a:ext>
            </a:extLst>
          </p:cNvPr>
          <p:cNvSpPr txBox="1"/>
          <p:nvPr/>
        </p:nvSpPr>
        <p:spPr>
          <a:xfrm>
            <a:off x="196341" y="4810095"/>
            <a:ext cx="7336140" cy="1600438"/>
          </a:xfrm>
          <a:prstGeom prst="rect">
            <a:avLst/>
          </a:prstGeom>
          <a:noFill/>
          <a:ln w="22225">
            <a:solidFill>
              <a:srgbClr val="FF0000"/>
            </a:solidFill>
          </a:ln>
        </p:spPr>
        <p:txBody>
          <a:bodyPr wrap="square" rtlCol="0">
            <a:spAutoFit/>
          </a:bodyPr>
          <a:lstStyle/>
          <a:p>
            <a:pPr defTabSz="457200"/>
            <a:r>
              <a:rPr lang="en-GB" sz="1400" dirty="0">
                <a:solidFill>
                  <a:prstClr val="black"/>
                </a:solidFill>
                <a:latin typeface="Arial" panose="020B0604020202020204" pitchFamily="34" charset="0"/>
                <a:cs typeface="Arial" panose="020B0604020202020204" pitchFamily="34" charset="0"/>
              </a:rPr>
              <a:t>Any patient presenting with symptoms of suspected colorectal cancer with a negative screening FIT result, even if very recent, </a:t>
            </a:r>
            <a:r>
              <a:rPr lang="en-GB" sz="1400" b="1" dirty="0">
                <a:solidFill>
                  <a:prstClr val="black"/>
                </a:solidFill>
                <a:latin typeface="Arial" panose="020B0604020202020204" pitchFamily="34" charset="0"/>
                <a:cs typeface="Arial" panose="020B0604020202020204" pitchFamily="34" charset="0"/>
              </a:rPr>
              <a:t>MUST</a:t>
            </a:r>
            <a:r>
              <a:rPr lang="en-GB" sz="1400" dirty="0">
                <a:solidFill>
                  <a:prstClr val="black"/>
                </a:solidFill>
                <a:latin typeface="Arial" panose="020B0604020202020204" pitchFamily="34" charset="0"/>
                <a:cs typeface="Arial" panose="020B0604020202020204" pitchFamily="34" charset="0"/>
              </a:rPr>
              <a:t> be clinically assessed and have a symptomatic FIT if eligible.</a:t>
            </a:r>
          </a:p>
          <a:p>
            <a:pPr defTabSz="457200"/>
            <a:endParaRPr lang="en-GB" sz="1400" dirty="0">
              <a:solidFill>
                <a:prstClr val="black"/>
              </a:solidFill>
              <a:latin typeface="Arial" panose="020B0604020202020204" pitchFamily="34" charset="0"/>
              <a:cs typeface="Arial" panose="020B0604020202020204" pitchFamily="34" charset="0"/>
            </a:endParaRPr>
          </a:p>
          <a:p>
            <a:pPr defTabSz="457200"/>
            <a:r>
              <a:rPr lang="en-GB" sz="1400" b="1" dirty="0">
                <a:solidFill>
                  <a:srgbClr val="FF0000"/>
                </a:solidFill>
                <a:latin typeface="Arial" panose="020B0604020202020204" pitchFamily="34" charset="0"/>
                <a:cs typeface="Arial" panose="020B0604020202020204" pitchFamily="34" charset="0"/>
              </a:rPr>
              <a:t>DO NOT </a:t>
            </a:r>
            <a:r>
              <a:rPr lang="en-GB" sz="1400" dirty="0">
                <a:solidFill>
                  <a:srgbClr val="FF0000"/>
                </a:solidFill>
                <a:latin typeface="Arial" panose="020B0604020202020204" pitchFamily="34" charset="0"/>
                <a:cs typeface="Arial" panose="020B0604020202020204" pitchFamily="34" charset="0"/>
              </a:rPr>
              <a:t>be falsely reassured by a negative screening FIT result because screening assumes that the patient has no symptoms and a positive screening FIT result is significantly higher</a:t>
            </a:r>
          </a:p>
        </p:txBody>
      </p:sp>
      <p:pic>
        <p:nvPicPr>
          <p:cNvPr id="9" name="Picture 8">
            <a:hlinkClick r:id="rId2"/>
            <a:extLst>
              <a:ext uri="{FF2B5EF4-FFF2-40B4-BE49-F238E27FC236}">
                <a16:creationId xmlns:a16="http://schemas.microsoft.com/office/drawing/2014/main" id="{770A2E4D-1A7C-4378-F632-E7E478B0AB6F}"/>
              </a:ext>
            </a:extLst>
          </p:cNvPr>
          <p:cNvPicPr>
            <a:picLocks noChangeAspect="1"/>
          </p:cNvPicPr>
          <p:nvPr/>
        </p:nvPicPr>
        <p:blipFill>
          <a:blip r:embed="rId3"/>
          <a:stretch>
            <a:fillRect/>
          </a:stretch>
        </p:blipFill>
        <p:spPr>
          <a:xfrm>
            <a:off x="8009741" y="1421946"/>
            <a:ext cx="3715205" cy="4949726"/>
          </a:xfrm>
          <a:prstGeom prst="rect">
            <a:avLst/>
          </a:prstGeom>
          <a:ln>
            <a:solidFill>
              <a:schemeClr val="tx1"/>
            </a:solidFill>
          </a:ln>
        </p:spPr>
      </p:pic>
      <p:sp>
        <p:nvSpPr>
          <p:cNvPr id="12" name="Slide Number Placeholder 11">
            <a:extLst>
              <a:ext uri="{FF2B5EF4-FFF2-40B4-BE49-F238E27FC236}">
                <a16:creationId xmlns:a16="http://schemas.microsoft.com/office/drawing/2014/main" id="{DED72766-EFA2-2FD4-9F4A-5F1747B0AF35}"/>
              </a:ext>
            </a:extLst>
          </p:cNvPr>
          <p:cNvSpPr>
            <a:spLocks noGrp="1"/>
          </p:cNvSpPr>
          <p:nvPr>
            <p:ph type="sldNum" sz="quarter" idx="12"/>
          </p:nvPr>
        </p:nvSpPr>
        <p:spPr/>
        <p:txBody>
          <a:bodyPr/>
          <a:lstStyle/>
          <a:p>
            <a:fld id="{30916248-1575-4D68-B685-83B6B91252A1}" type="slidenum">
              <a:rPr lang="en-GB" smtClean="0"/>
              <a:t>3</a:t>
            </a:fld>
            <a:endParaRPr lang="en-GB" dirty="0"/>
          </a:p>
        </p:txBody>
      </p:sp>
      <p:pic>
        <p:nvPicPr>
          <p:cNvPr id="10" name="Picture 9" descr="A blue and white logo">
            <a:extLst>
              <a:ext uri="{FF2B5EF4-FFF2-40B4-BE49-F238E27FC236}">
                <a16:creationId xmlns:a16="http://schemas.microsoft.com/office/drawing/2014/main" id="{942A8432-26EE-7002-4ED5-DA2D98182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TextBox 2">
            <a:extLst>
              <a:ext uri="{FF2B5EF4-FFF2-40B4-BE49-F238E27FC236}">
                <a16:creationId xmlns:a16="http://schemas.microsoft.com/office/drawing/2014/main" id="{3A8B60E4-3B8E-06F1-FD86-5C6DD9E47D67}"/>
              </a:ext>
            </a:extLst>
          </p:cNvPr>
          <p:cNvSpPr txBox="1"/>
          <p:nvPr/>
        </p:nvSpPr>
        <p:spPr>
          <a:xfrm>
            <a:off x="192911" y="3896809"/>
            <a:ext cx="735956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Arial" panose="020B0604020202020204" pitchFamily="34" charset="0"/>
                <a:cs typeface="Arial" panose="020B0604020202020204" pitchFamily="34" charset="0"/>
              </a:rPr>
              <a:t>*A national programme is in development to lower the screening threshold to 80µg Hb/g (FIT@80).  More detail will be shared as it is made available.</a:t>
            </a:r>
          </a:p>
        </p:txBody>
      </p:sp>
    </p:spTree>
    <p:extLst>
      <p:ext uri="{BB962C8B-B14F-4D97-AF65-F5344CB8AC3E}">
        <p14:creationId xmlns:p14="http://schemas.microsoft.com/office/powerpoint/2010/main" val="498118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83AEC-1000-1B23-A5D9-FCFCF8DACBCA}"/>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926E1743-8CC3-4CD0-03DB-82851ABDB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70A2A897-30C4-449E-732F-FBB66D98367F}"/>
              </a:ext>
            </a:extLst>
          </p:cNvPr>
          <p:cNvSpPr txBox="1"/>
          <p:nvPr/>
        </p:nvSpPr>
        <p:spPr>
          <a:xfrm>
            <a:off x="339781" y="69156"/>
            <a:ext cx="10189671" cy="1200329"/>
          </a:xfrm>
          <a:prstGeom prst="rect">
            <a:avLst/>
          </a:prstGeom>
          <a:noFill/>
        </p:spPr>
        <p:txBody>
          <a:bodyPr wrap="square">
            <a:spAutoFit/>
          </a:bodyPr>
          <a:lstStyle/>
          <a:p>
            <a:pPr lvl="0">
              <a:defRPr/>
            </a:pPr>
            <a:r>
              <a:rPr lang="en-US" sz="3600" dirty="0">
                <a:solidFill>
                  <a:srgbClr val="005EB8"/>
                </a:solidFill>
                <a:latin typeface="Arial"/>
                <a:cs typeface="Arial"/>
              </a:rPr>
              <a:t>TVCA Lower GI Urgent Suspected Cancer </a:t>
            </a:r>
          </a:p>
          <a:p>
            <a:pPr lvl="0">
              <a:defRPr/>
            </a:pPr>
            <a:r>
              <a:rPr lang="en-US" sz="3600" dirty="0">
                <a:solidFill>
                  <a:srgbClr val="005EB8"/>
                </a:solidFill>
                <a:latin typeface="Arial"/>
                <a:cs typeface="Arial"/>
              </a:rPr>
              <a:t>Pathway: FIT use</a:t>
            </a:r>
            <a:endParaRPr lang="en-GB" sz="3600" dirty="0">
              <a:solidFill>
                <a:srgbClr val="005EB8"/>
              </a:solidFill>
              <a:latin typeface="Arial"/>
              <a:cs typeface="Arial"/>
            </a:endParaRPr>
          </a:p>
        </p:txBody>
      </p:sp>
      <p:sp>
        <p:nvSpPr>
          <p:cNvPr id="3" name="Rectangle 2">
            <a:extLst>
              <a:ext uri="{FF2B5EF4-FFF2-40B4-BE49-F238E27FC236}">
                <a16:creationId xmlns:a16="http://schemas.microsoft.com/office/drawing/2014/main" id="{7B445298-68CF-8CF2-6038-E509F4BBAA27}"/>
              </a:ext>
            </a:extLst>
          </p:cNvPr>
          <p:cNvSpPr/>
          <p:nvPr/>
        </p:nvSpPr>
        <p:spPr>
          <a:xfrm>
            <a:off x="339781" y="1701718"/>
            <a:ext cx="11512433" cy="3964547"/>
          </a:xfrm>
          <a:prstGeom prst="rect">
            <a:avLst/>
          </a:prstGeom>
        </p:spPr>
        <p:txBody>
          <a:bodyPr wrap="square">
            <a:spAutoFit/>
          </a:bodyPr>
          <a:lstStyle/>
          <a:p>
            <a:pPr defTabSz="457200">
              <a:spcAft>
                <a:spcPts val="600"/>
              </a:spcAft>
              <a:buClr>
                <a:prstClr val="black"/>
              </a:buClr>
            </a:pPr>
            <a:r>
              <a:rPr lang="en-GB" sz="1200" b="1" dirty="0">
                <a:solidFill>
                  <a:srgbClr val="0070C0"/>
                </a:solidFill>
                <a:latin typeface="Arial" panose="020B0604020202020204" pitchFamily="34" charset="0"/>
                <a:cs typeface="Arial" panose="020B0604020202020204" pitchFamily="34" charset="0"/>
              </a:rPr>
              <a:t>Practice level actions:</a:t>
            </a:r>
          </a:p>
          <a:p>
            <a:pPr marL="171450" indent="-171450" defTabSz="457200">
              <a:spcAft>
                <a:spcPts val="600"/>
              </a:spcAft>
              <a:buClr>
                <a:prstClr val="black"/>
              </a:buClr>
              <a:buFont typeface="Arial" panose="020B0604020202020204" pitchFamily="34" charset="0"/>
              <a:buChar char="•"/>
            </a:pPr>
            <a:r>
              <a:rPr lang="en-GB" sz="1200" dirty="0">
                <a:latin typeface="Arial" panose="020B0604020202020204" pitchFamily="34" charset="0"/>
                <a:cs typeface="Arial" panose="020B0604020202020204" pitchFamily="34" charset="0"/>
              </a:rPr>
              <a:t>Ensure you have a good supply of kits</a:t>
            </a:r>
          </a:p>
          <a:p>
            <a:pPr marL="171450" indent="-171450" defTabSz="457200">
              <a:spcAft>
                <a:spcPts val="600"/>
              </a:spcAft>
              <a:buClr>
                <a:prstClr val="black"/>
              </a:buClr>
              <a:buFont typeface="Arial" panose="020B0604020202020204" pitchFamily="34" charset="0"/>
              <a:buChar char="•"/>
            </a:pPr>
            <a:r>
              <a:rPr lang="en-GB" sz="1200" dirty="0">
                <a:latin typeface="Arial" panose="020B0604020202020204" pitchFamily="34" charset="0"/>
                <a:cs typeface="Arial" panose="020B0604020202020204" pitchFamily="34" charset="0"/>
              </a:rPr>
              <a:t>Make sure the correct tests are used</a:t>
            </a:r>
          </a:p>
          <a:p>
            <a:pPr marL="171450" indent="-171450" defTabSz="457200">
              <a:spcAft>
                <a:spcPts val="600"/>
              </a:spcAft>
              <a:buClr>
                <a:prstClr val="black"/>
              </a:buClr>
              <a:buFont typeface="Arial" panose="020B0604020202020204" pitchFamily="34" charset="0"/>
              <a:buChar char="•"/>
            </a:pPr>
            <a:r>
              <a:rPr lang="en-GB" sz="1200" dirty="0">
                <a:latin typeface="Arial" panose="020B0604020202020204" pitchFamily="34" charset="0"/>
                <a:cs typeface="Arial" panose="020B0604020202020204" pitchFamily="34" charset="0"/>
              </a:rPr>
              <a:t>Download our FIT poster </a:t>
            </a:r>
          </a:p>
          <a:p>
            <a:pPr marL="171450" indent="-171450" defTabSz="457200">
              <a:spcAft>
                <a:spcPts val="600"/>
              </a:spcAft>
              <a:buClr>
                <a:prstClr val="black"/>
              </a:buClr>
              <a:buFont typeface="Arial" panose="020B0604020202020204" pitchFamily="34" charset="0"/>
              <a:buChar char="•"/>
            </a:pPr>
            <a:r>
              <a:rPr lang="en-GB" sz="1200" dirty="0">
                <a:latin typeface="Arial" panose="020B0604020202020204" pitchFamily="34" charset="0"/>
                <a:cs typeface="Arial" panose="020B0604020202020204" pitchFamily="34" charset="0"/>
              </a:rPr>
              <a:t>Explain the importance of the test to patients to encourage them to complete.</a:t>
            </a:r>
          </a:p>
          <a:p>
            <a:pPr marL="171450" indent="-171450" defTabSz="457200">
              <a:spcAft>
                <a:spcPts val="600"/>
              </a:spcAft>
              <a:buClr>
                <a:prstClr val="black"/>
              </a:buClr>
              <a:buFont typeface="Arial" panose="020B0604020202020204" pitchFamily="34" charset="0"/>
              <a:buChar char="•"/>
            </a:pPr>
            <a:r>
              <a:rPr lang="en-GB" sz="1200" dirty="0">
                <a:latin typeface="Arial" panose="020B0604020202020204" pitchFamily="34" charset="0"/>
                <a:cs typeface="Arial" panose="020B0604020202020204" pitchFamily="34" charset="0"/>
              </a:rPr>
              <a:t>Explain that symptomatic patients should still complete a FIT even if they have recently attended their bowel screening.  See CRUK's FIT Screening vs Symptomatic infographic </a:t>
            </a:r>
          </a:p>
          <a:p>
            <a:pPr marL="171450" indent="-171450" defTabSz="457200">
              <a:spcAft>
                <a:spcPts val="600"/>
              </a:spcAft>
              <a:buClr>
                <a:prstClr val="black"/>
              </a:buClr>
              <a:buFont typeface="Arial" panose="020B0604020202020204" pitchFamily="34" charset="0"/>
              <a:buChar char="•"/>
            </a:pPr>
            <a:r>
              <a:rPr lang="en-GB" sz="1200" b="1" dirty="0">
                <a:latin typeface="Arial" panose="020B0604020202020204" pitchFamily="34" charset="0"/>
                <a:cs typeface="Arial" panose="020B0604020202020204" pitchFamily="34" charset="0"/>
              </a:rPr>
              <a:t>Labelling: </a:t>
            </a:r>
            <a:r>
              <a:rPr lang="en-GB" sz="1200" dirty="0">
                <a:latin typeface="Arial" panose="020B0604020202020204" pitchFamily="34" charset="0"/>
                <a:cs typeface="Arial" panose="020B0604020202020204" pitchFamily="34" charset="0"/>
              </a:rPr>
              <a:t>Add Patient Name and DOB to the specimen container label.  Either write this clearly or use label sticker.  Show the patient where to write the date on the sample</a:t>
            </a:r>
          </a:p>
          <a:p>
            <a:pPr marL="628650" lvl="1" indent="-171450" defTabSz="457200">
              <a:spcAft>
                <a:spcPts val="600"/>
              </a:spcAft>
              <a:buClr>
                <a:prstClr val="black"/>
              </a:buClr>
              <a:buFont typeface="Arial" panose="020B0604020202020204" pitchFamily="34" charset="0"/>
              <a:buChar char="•"/>
            </a:pPr>
            <a:r>
              <a:rPr lang="en-GB" sz="1200" i="1" dirty="0">
                <a:latin typeface="Arial" panose="020B0604020202020204" pitchFamily="34" charset="0"/>
                <a:cs typeface="Arial" panose="020B0604020202020204" pitchFamily="34" charset="0"/>
              </a:rPr>
              <a:t>this is important as if the date the sample was taken is not recorded clearly, the lab may assign the date the request was made. The haemoglobin degrades in the FIT tubes after 14 days.  Labs can’t take the risk of assigning the date of sample collection to the date it arrives in the lab because if this is a few days after the sample was taken and it falls outside the 14 day stability window, then there is the risk of false negative results being reported.  </a:t>
            </a:r>
          </a:p>
          <a:p>
            <a:pPr marL="171450" indent="-171450" defTabSz="457200">
              <a:spcAft>
                <a:spcPts val="600"/>
              </a:spcAft>
              <a:buClr>
                <a:prstClr val="black"/>
              </a:buClr>
              <a:buFont typeface="Arial" panose="020B0604020202020204" pitchFamily="34" charset="0"/>
              <a:buChar char="•"/>
            </a:pPr>
            <a:r>
              <a:rPr lang="en-GB" sz="1200" dirty="0">
                <a:latin typeface="Arial" panose="020B0604020202020204" pitchFamily="34" charset="0"/>
                <a:cs typeface="Arial" panose="020B0604020202020204" pitchFamily="34" charset="0"/>
              </a:rPr>
              <a:t>Patient leaflet: check it is in kit pack - this will help instruct the patient in collecting the sample or share patient resources that explain how to complete a FIT kit </a:t>
            </a:r>
          </a:p>
          <a:p>
            <a:pPr marL="171450" indent="-171450" defTabSz="457200">
              <a:spcAft>
                <a:spcPts val="600"/>
              </a:spcAft>
              <a:buClr>
                <a:prstClr val="black"/>
              </a:buClr>
              <a:buFont typeface="Arial" panose="020B0604020202020204" pitchFamily="34" charset="0"/>
              <a:buChar char="•"/>
            </a:pPr>
            <a:r>
              <a:rPr lang="en-GB" sz="1200" dirty="0">
                <a:latin typeface="Arial" panose="020B0604020202020204" pitchFamily="34" charset="0"/>
                <a:cs typeface="Arial" panose="020B0604020202020204" pitchFamily="34" charset="0"/>
              </a:rPr>
              <a:t>Pathology Request Form: tell patient this must be included when returning collected sample</a:t>
            </a:r>
          </a:p>
          <a:p>
            <a:pPr defTabSz="457200">
              <a:spcAft>
                <a:spcPts val="600"/>
              </a:spcAft>
              <a:buClr>
                <a:prstClr val="black"/>
              </a:buClr>
            </a:pPr>
            <a:endParaRPr lang="en-GB" sz="1400" dirty="0">
              <a:latin typeface="Arial" panose="020B0604020202020204" pitchFamily="34" charset="0"/>
              <a:cs typeface="Arial" panose="020B0604020202020204" pitchFamily="34" charset="0"/>
            </a:endParaRPr>
          </a:p>
          <a:p>
            <a:pPr defTabSz="457200">
              <a:lnSpc>
                <a:spcPct val="114000"/>
              </a:lnSpc>
              <a:spcAft>
                <a:spcPts val="600"/>
              </a:spcAft>
              <a:buClr>
                <a:prstClr val="black"/>
              </a:buClr>
            </a:pPr>
            <a:endParaRPr lang="en-GB" sz="1400" dirty="0">
              <a:latin typeface="Arial" panose="020B06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82A21C6D-1A03-690F-C954-8DEDC1348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251" y="1378367"/>
            <a:ext cx="1670950" cy="10522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DCF35C7-9831-758F-2173-C1DF578900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116" y="2128193"/>
            <a:ext cx="236060" cy="2832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534C079-6CA0-D0E8-DE98-2AD93BAECB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0367" y="2107232"/>
            <a:ext cx="478982" cy="3406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29B5590-AF1D-BFE5-0300-03012F5B9A62}"/>
              </a:ext>
            </a:extLst>
          </p:cNvPr>
          <p:cNvSpPr/>
          <p:nvPr/>
        </p:nvSpPr>
        <p:spPr>
          <a:xfrm>
            <a:off x="420251" y="5280660"/>
            <a:ext cx="11351491" cy="1352413"/>
          </a:xfrm>
          <a:prstGeom prst="roundRect">
            <a:avLst/>
          </a:prstGeom>
          <a:solidFill>
            <a:schemeClr val="accent1">
              <a:alpha val="7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600"/>
              </a:spcAft>
              <a:buClr>
                <a:prstClr val="black"/>
              </a:buClr>
              <a:buSzTx/>
              <a:buFontTx/>
              <a:buNone/>
              <a:tabLst/>
              <a:defRPr/>
            </a:pPr>
            <a:r>
              <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Health professional education</a:t>
            </a:r>
          </a:p>
          <a:p>
            <a:pPr marL="0" marR="0" lvl="0" indent="0" algn="l" defTabSz="457200" rtl="0" eaLnBrk="1" fontAlgn="auto" latinLnBrk="0" hangingPunct="1">
              <a:lnSpc>
                <a:spcPct val="100000"/>
              </a:lnSpc>
              <a:spcBef>
                <a:spcPts val="0"/>
              </a:spcBef>
              <a:spcAft>
                <a:spcPts val="600"/>
              </a:spcAft>
              <a:buClr>
                <a:prstClr val="black"/>
              </a:buClr>
              <a:buSzTx/>
              <a:buFontTx/>
              <a:buNone/>
              <a:tabLst/>
              <a:defRPr/>
            </a:pP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Support your teams to understand the difference between screening FIT and symptomatic FIT by signposting to the following education opportunities:</a:t>
            </a:r>
          </a:p>
          <a:p>
            <a:pPr marL="171450" marR="0" lvl="0" indent="-17145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GB" sz="1200" b="1" i="0" u="sng"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hlinkClick r:id="rId6">
                  <a:extLst>
                    <a:ext uri="{A12FA001-AC4F-418D-AE19-62706E023703}">
                      <ahyp:hlinkClr xmlns:ahyp="http://schemas.microsoft.com/office/drawing/2018/hyperlinkcolor" val="tx"/>
                    </a:ext>
                  </a:extLst>
                </a:hlinkClick>
              </a:rPr>
              <a:t>GatewayC FIT resources</a:t>
            </a:r>
            <a:r>
              <a:rPr kumimoji="0" lang="en-GB" sz="1200" b="1" i="0"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 </a:t>
            </a:r>
            <a:r>
              <a:rPr lang="en-GB" sz="1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7" tooltip="https://www.gatewayc.org.uk/courses/colorectal-cancer/">
                  <a:extLst>
                    <a:ext uri="{A12FA001-AC4F-418D-AE19-62706E023703}">
                      <ahyp:hlinkClr xmlns:ahyp="http://schemas.microsoft.com/office/drawing/2018/hyperlinkcolor" val="tx"/>
                    </a:ext>
                  </a:extLst>
                </a:hlinkClick>
              </a:rPr>
              <a:t>GatewayC Colorectal Cancer module</a:t>
            </a:r>
            <a: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sz="1200" b="1" i="0" u="sng"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Check out Cancer Research UK</a:t>
            </a:r>
            <a:r>
              <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Symptomatic FIT page</a:t>
            </a:r>
          </a:p>
          <a:p>
            <a:pPr marL="171450" marR="0" lvl="0" indent="-17145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Be clear on the difference between screening FIT and symptomatic FIT </a:t>
            </a:r>
            <a:endPar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9E1E5FCA-7C25-094A-3561-FAB9BA15979C}"/>
              </a:ext>
            </a:extLst>
          </p:cNvPr>
          <p:cNvPicPr>
            <a:picLocks noChangeAspect="1"/>
          </p:cNvPicPr>
          <p:nvPr/>
        </p:nvPicPr>
        <p:blipFill>
          <a:blip r:embed="rId10"/>
          <a:stretch>
            <a:fillRect/>
          </a:stretch>
        </p:blipFill>
        <p:spPr>
          <a:xfrm>
            <a:off x="10289094" y="952879"/>
            <a:ext cx="1314450" cy="1840230"/>
          </a:xfrm>
          <a:prstGeom prst="rect">
            <a:avLst/>
          </a:prstGeom>
          <a:ln w="19050">
            <a:solidFill>
              <a:schemeClr val="accent1">
                <a:shade val="15000"/>
              </a:schemeClr>
            </a:solidFill>
          </a:ln>
        </p:spPr>
      </p:pic>
      <p:sp>
        <p:nvSpPr>
          <p:cNvPr id="8" name="TextBox 7">
            <a:extLst>
              <a:ext uri="{FF2B5EF4-FFF2-40B4-BE49-F238E27FC236}">
                <a16:creationId xmlns:a16="http://schemas.microsoft.com/office/drawing/2014/main" id="{9028AAAD-11E7-4BC1-8249-2B1205684F9A}"/>
              </a:ext>
            </a:extLst>
          </p:cNvPr>
          <p:cNvSpPr txBox="1"/>
          <p:nvPr/>
        </p:nvSpPr>
        <p:spPr>
          <a:xfrm>
            <a:off x="8379529" y="1226663"/>
            <a:ext cx="1670950" cy="646331"/>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Top tip! Download the TVCA FIT admin poster </a:t>
            </a:r>
          </a:p>
        </p:txBody>
      </p:sp>
      <p:pic>
        <p:nvPicPr>
          <p:cNvPr id="10" name="Picture 9">
            <a:extLst>
              <a:ext uri="{FF2B5EF4-FFF2-40B4-BE49-F238E27FC236}">
                <a16:creationId xmlns:a16="http://schemas.microsoft.com/office/drawing/2014/main" id="{60D4D2F5-09EF-8814-EEF0-57A41EBBCAA3}"/>
              </a:ext>
            </a:extLst>
          </p:cNvPr>
          <p:cNvPicPr>
            <a:picLocks noChangeAspect="1"/>
          </p:cNvPicPr>
          <p:nvPr/>
        </p:nvPicPr>
        <p:blipFill>
          <a:blip r:embed="rId11"/>
          <a:stretch>
            <a:fillRect/>
          </a:stretch>
        </p:blipFill>
        <p:spPr>
          <a:xfrm>
            <a:off x="9593801" y="1643905"/>
            <a:ext cx="282146" cy="237003"/>
          </a:xfrm>
          <a:prstGeom prst="rect">
            <a:avLst/>
          </a:prstGeom>
        </p:spPr>
      </p:pic>
    </p:spTree>
    <p:extLst>
      <p:ext uri="{BB962C8B-B14F-4D97-AF65-F5344CB8AC3E}">
        <p14:creationId xmlns:p14="http://schemas.microsoft.com/office/powerpoint/2010/main" val="3007260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B530-3070-9C0C-B383-F8FC3CC263B4}"/>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118FDB0-F5DB-F06D-2893-132168C794A3}"/>
              </a:ext>
            </a:extLst>
          </p:cNvPr>
          <p:cNvSpPr txBox="1">
            <a:spLocks/>
          </p:cNvSpPr>
          <p:nvPr/>
        </p:nvSpPr>
        <p:spPr>
          <a:xfrm>
            <a:off x="140968" y="88315"/>
            <a:ext cx="9478592"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TVCA Lower GI Urgent Suspected Cancer Pathway</a:t>
            </a:r>
            <a:endParaRPr lang="en-GB" sz="3600" dirty="0">
              <a:solidFill>
                <a:srgbClr val="005EB8"/>
              </a:solidFill>
              <a:latin typeface="Arial"/>
              <a:cs typeface="Arial"/>
            </a:endParaRPr>
          </a:p>
        </p:txBody>
      </p:sp>
      <p:pic>
        <p:nvPicPr>
          <p:cNvPr id="8" name="Picture 7" descr="A blue and white logo">
            <a:extLst>
              <a:ext uri="{FF2B5EF4-FFF2-40B4-BE49-F238E27FC236}">
                <a16:creationId xmlns:a16="http://schemas.microsoft.com/office/drawing/2014/main" id="{08DA1522-2633-0251-BE58-BEE570906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2" name="Rectangle 1">
            <a:extLst>
              <a:ext uri="{FF2B5EF4-FFF2-40B4-BE49-F238E27FC236}">
                <a16:creationId xmlns:a16="http://schemas.microsoft.com/office/drawing/2014/main" id="{EAE9FB26-3D6A-172F-C964-F46B90876279}"/>
              </a:ext>
            </a:extLst>
          </p:cNvPr>
          <p:cNvSpPr/>
          <p:nvPr/>
        </p:nvSpPr>
        <p:spPr>
          <a:xfrm>
            <a:off x="27752" y="1982383"/>
            <a:ext cx="1178405" cy="769855"/>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Adult presents with persistent  bowel symptoms</a:t>
            </a:r>
          </a:p>
        </p:txBody>
      </p:sp>
      <p:sp>
        <p:nvSpPr>
          <p:cNvPr id="3" name="Rectangle 2">
            <a:extLst>
              <a:ext uri="{FF2B5EF4-FFF2-40B4-BE49-F238E27FC236}">
                <a16:creationId xmlns:a16="http://schemas.microsoft.com/office/drawing/2014/main" id="{ABA90C0C-8751-9525-31F3-4DEC246E752D}"/>
              </a:ext>
            </a:extLst>
          </p:cNvPr>
          <p:cNvSpPr/>
          <p:nvPr/>
        </p:nvSpPr>
        <p:spPr>
          <a:xfrm>
            <a:off x="1545606" y="1270804"/>
            <a:ext cx="1899138" cy="275943"/>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Suspected IBS/IBD</a:t>
            </a:r>
          </a:p>
        </p:txBody>
      </p:sp>
      <p:sp>
        <p:nvSpPr>
          <p:cNvPr id="4" name="Rectangle 3">
            <a:extLst>
              <a:ext uri="{FF2B5EF4-FFF2-40B4-BE49-F238E27FC236}">
                <a16:creationId xmlns:a16="http://schemas.microsoft.com/office/drawing/2014/main" id="{CE2869E6-B330-F033-A2CB-707AC913D64F}"/>
              </a:ext>
            </a:extLst>
          </p:cNvPr>
          <p:cNvSpPr/>
          <p:nvPr/>
        </p:nvSpPr>
        <p:spPr>
          <a:xfrm>
            <a:off x="4353948" y="1125268"/>
            <a:ext cx="2891312" cy="566975"/>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 to your local IBS/IBD pathway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Check faecal calprotectin test if appropriate</a:t>
            </a:r>
          </a:p>
        </p:txBody>
      </p:sp>
      <p:sp>
        <p:nvSpPr>
          <p:cNvPr id="6" name="Rectangle 5">
            <a:extLst>
              <a:ext uri="{FF2B5EF4-FFF2-40B4-BE49-F238E27FC236}">
                <a16:creationId xmlns:a16="http://schemas.microsoft.com/office/drawing/2014/main" id="{0AA5EA1E-F7E3-4953-7035-1B358F2033AB}"/>
              </a:ext>
            </a:extLst>
          </p:cNvPr>
          <p:cNvSpPr/>
          <p:nvPr/>
        </p:nvSpPr>
        <p:spPr>
          <a:xfrm>
            <a:off x="4477146" y="3336914"/>
            <a:ext cx="2059226" cy="843980"/>
          </a:xfrm>
          <a:prstGeom prst="rect">
            <a:avLst/>
          </a:prstGeom>
          <a:noFill/>
          <a:ln w="571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GP to request and assess FIT result before referral to secondary care </a:t>
            </a:r>
          </a:p>
        </p:txBody>
      </p:sp>
      <p:sp>
        <p:nvSpPr>
          <p:cNvPr id="7" name="Rectangle 6">
            <a:extLst>
              <a:ext uri="{FF2B5EF4-FFF2-40B4-BE49-F238E27FC236}">
                <a16:creationId xmlns:a16="http://schemas.microsoft.com/office/drawing/2014/main" id="{9467910D-9E2B-1A74-ECC2-EF29EDD09957}"/>
              </a:ext>
            </a:extLst>
          </p:cNvPr>
          <p:cNvSpPr/>
          <p:nvPr/>
        </p:nvSpPr>
        <p:spPr>
          <a:xfrm>
            <a:off x="1520394" y="5858609"/>
            <a:ext cx="2496346" cy="377385"/>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*LGI investigations: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FIT, FBC, U&amp;E, CRP, Ferritin, </a:t>
            </a:r>
            <a:r>
              <a:rPr lang="en-GB" sz="1000" kern="0" dirty="0">
                <a:solidFill>
                  <a:prstClr val="black"/>
                </a:solidFill>
                <a:latin typeface="Arial" panose="020B0604020202020204" pitchFamily="34" charset="0"/>
                <a:cs typeface="Arial" panose="020B0604020202020204" pitchFamily="34" charset="0"/>
              </a:rPr>
              <a:t>C</a:t>
            </a: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ealiac</a:t>
            </a:r>
          </a:p>
        </p:txBody>
      </p:sp>
      <p:sp>
        <p:nvSpPr>
          <p:cNvPr id="11" name="Rectangle 10">
            <a:extLst>
              <a:ext uri="{FF2B5EF4-FFF2-40B4-BE49-F238E27FC236}">
                <a16:creationId xmlns:a16="http://schemas.microsoft.com/office/drawing/2014/main" id="{2C65FC44-E4BD-3833-390F-CC53E51D95AC}"/>
              </a:ext>
            </a:extLst>
          </p:cNvPr>
          <p:cNvSpPr/>
          <p:nvPr/>
        </p:nvSpPr>
        <p:spPr>
          <a:xfrm>
            <a:off x="7582468" y="953770"/>
            <a:ext cx="4434029" cy="1134211"/>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FIT &amp; Calprotectin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different roles in the patient with colorectal symptoms.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FIT detects red cells to help decision making in suspected colorectal cancer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Faecal calprotectin detects white cells to help decide between IBS &amp; IBD.    A negative calprotectin is 98% predictive for the absence of IBD. It is not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helpful if colorectal cancer is suspected as may be raised in presence of colorectal cancer</a:t>
            </a:r>
          </a:p>
        </p:txBody>
      </p:sp>
      <p:sp>
        <p:nvSpPr>
          <p:cNvPr id="13" name="Rectangle 12">
            <a:extLst>
              <a:ext uri="{FF2B5EF4-FFF2-40B4-BE49-F238E27FC236}">
                <a16:creationId xmlns:a16="http://schemas.microsoft.com/office/drawing/2014/main" id="{EC4E3CE4-7C12-1044-92E2-1A167D7C9D55}"/>
              </a:ext>
            </a:extLst>
          </p:cNvPr>
          <p:cNvSpPr/>
          <p:nvPr/>
        </p:nvSpPr>
        <p:spPr>
          <a:xfrm>
            <a:off x="1520394" y="2810500"/>
            <a:ext cx="2496346" cy="2910078"/>
          </a:xfrm>
          <a:prstGeom prst="rect">
            <a:avLst/>
          </a:pr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NG12 Lower GI symptoms </a:t>
            </a: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high suspicion of colorectal cancer: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Abdominal mass OR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Persistent Change in Bowel Habit (CIBH), OR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iron deficiency anaemia (IDA)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40 years with unexplained weight loss AND abdominal pain, OR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50 years with rectal bleeding AND either unexplained abdominal pain OR unexplained weight loss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 years with any of the following unexplained symptoms: rectal bleeding OR abdominal pain OR weight loss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 with anaemia even in the absence of Iron Deficiency</a:t>
            </a:r>
            <a:endPar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ctr" defTabSz="914400" eaLnBrk="1" fontAlgn="auto" latinLnBrk="0" hangingPunct="1">
              <a:lnSpc>
                <a:spcPct val="100000"/>
              </a:lnSpc>
              <a:spcBef>
                <a:spcPts val="0"/>
              </a:spcBef>
              <a:spcAft>
                <a:spcPts val="0"/>
              </a:spcAft>
              <a:buClrTx/>
              <a:buSzTx/>
              <a:tabLst/>
              <a:defRPr/>
            </a:pPr>
            <a:r>
              <a:rPr lang="en-GB" sz="1000" b="1" kern="0" dirty="0">
                <a:solidFill>
                  <a:prstClr val="black"/>
                </a:solidFill>
                <a:latin typeface="Arial" panose="020B0604020202020204" pitchFamily="34" charset="0"/>
                <a:cs typeface="Arial" panose="020B0604020202020204" pitchFamily="34" charset="0"/>
              </a:rPr>
              <a:t>ASSESS, EXAMINE AND </a:t>
            </a: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REQUEST LGI INVESTIGATIONS*</a:t>
            </a:r>
          </a:p>
        </p:txBody>
      </p:sp>
      <p:sp>
        <p:nvSpPr>
          <p:cNvPr id="14" name="Rectangle 13">
            <a:extLst>
              <a:ext uri="{FF2B5EF4-FFF2-40B4-BE49-F238E27FC236}">
                <a16:creationId xmlns:a16="http://schemas.microsoft.com/office/drawing/2014/main" id="{B5F6ECC1-C135-04B2-F1BA-52B731B69484}"/>
              </a:ext>
            </a:extLst>
          </p:cNvPr>
          <p:cNvSpPr/>
          <p:nvPr/>
        </p:nvSpPr>
        <p:spPr>
          <a:xfrm>
            <a:off x="1520394" y="2057827"/>
            <a:ext cx="2496346" cy="593818"/>
          </a:xfrm>
          <a:prstGeom prst="rect">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Rectal mass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anal mass or anal ulceration. *Request LGI investigations</a:t>
            </a:r>
          </a:p>
        </p:txBody>
      </p:sp>
      <p:sp>
        <p:nvSpPr>
          <p:cNvPr id="15" name="Rectangle 14">
            <a:extLst>
              <a:ext uri="{FF2B5EF4-FFF2-40B4-BE49-F238E27FC236}">
                <a16:creationId xmlns:a16="http://schemas.microsoft.com/office/drawing/2014/main" id="{56E056FD-AA1D-B7CF-1B3C-6A719C95F42E}"/>
              </a:ext>
            </a:extLst>
          </p:cNvPr>
          <p:cNvSpPr/>
          <p:nvPr/>
        </p:nvSpPr>
        <p:spPr>
          <a:xfrm>
            <a:off x="7153652" y="3130688"/>
            <a:ext cx="785445" cy="35868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FIT</a:t>
            </a:r>
            <a:r>
              <a:rPr kumimoji="0" lang="en-GB" sz="1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endParaRPr kumimoji="0" lang="en-GB" sz="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9D62949C-077A-ACCA-DCAF-8833594DA740}"/>
              </a:ext>
            </a:extLst>
          </p:cNvPr>
          <p:cNvSpPr/>
          <p:nvPr/>
        </p:nvSpPr>
        <p:spPr>
          <a:xfrm>
            <a:off x="7184352" y="4053792"/>
            <a:ext cx="785445" cy="35868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FIT</a:t>
            </a:r>
            <a:r>
              <a:rPr kumimoji="0" lang="en-GB" sz="1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a:t>
            </a: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endParaRPr kumimoji="0" lang="en-GB" sz="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2F0A7085-20AF-6D90-795D-DC2412FCF8E9}"/>
              </a:ext>
            </a:extLst>
          </p:cNvPr>
          <p:cNvSpPr/>
          <p:nvPr/>
        </p:nvSpPr>
        <p:spPr>
          <a:xfrm>
            <a:off x="9075111" y="2965332"/>
            <a:ext cx="1088898" cy="721015"/>
          </a:xfrm>
          <a:prstGeom prst="rect">
            <a:avLst/>
          </a:prstGeom>
          <a:noFill/>
          <a:ln w="571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 on LGI USC pathway</a:t>
            </a:r>
          </a:p>
        </p:txBody>
      </p:sp>
      <p:sp>
        <p:nvSpPr>
          <p:cNvPr id="18" name="Rectangle 17">
            <a:extLst>
              <a:ext uri="{FF2B5EF4-FFF2-40B4-BE49-F238E27FC236}">
                <a16:creationId xmlns:a16="http://schemas.microsoft.com/office/drawing/2014/main" id="{AB9C3CFE-B898-0865-D658-6458BFBAEF36}"/>
              </a:ext>
            </a:extLst>
          </p:cNvPr>
          <p:cNvSpPr/>
          <p:nvPr/>
        </p:nvSpPr>
        <p:spPr>
          <a:xfrm>
            <a:off x="9075111" y="3855610"/>
            <a:ext cx="1785515" cy="691412"/>
          </a:xfrm>
          <a:prstGeom prst="rect">
            <a:avLst/>
          </a:prstGeom>
          <a:noFill/>
          <a:ln w="571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Consider other cancer pathway or Non-Specific Symptoms pathway (NSS</a:t>
            </a:r>
            <a:r>
              <a:rPr lang="en-GB" sz="1000" b="1" kern="0" dirty="0">
                <a:solidFill>
                  <a:prstClr val="black"/>
                </a:solidFill>
                <a:latin typeface="Arial" panose="020B0604020202020204" pitchFamily="34" charset="0"/>
                <a:cs typeface="Arial" panose="020B0604020202020204" pitchFamily="34" charset="0"/>
              </a:rPr>
              <a:t>P</a:t>
            </a: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where available </a:t>
            </a:r>
            <a:endParaRPr kumimoji="0" lang="en-GB" sz="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F1CC0457-2B06-7000-8036-F653E77A98E3}"/>
              </a:ext>
            </a:extLst>
          </p:cNvPr>
          <p:cNvSpPr txBox="1"/>
          <p:nvPr/>
        </p:nvSpPr>
        <p:spPr>
          <a:xfrm>
            <a:off x="8078489" y="4062324"/>
            <a:ext cx="1484034" cy="400110"/>
          </a:xfrm>
          <a:prstGeom prst="rect">
            <a:avLst/>
          </a:prstGeom>
          <a:noFill/>
        </p:spPr>
        <p:txBody>
          <a:bodyPr wrap="square" rtlCol="0">
            <a:spAutoFit/>
          </a:bodyPr>
          <a:lstStyle/>
          <a:p>
            <a:r>
              <a:rPr lang="en-GB" sz="1000" dirty="0">
                <a:solidFill>
                  <a:prstClr val="black"/>
                </a:solidFill>
                <a:latin typeface="Arial" panose="020B0604020202020204" pitchFamily="34" charset="0"/>
                <a:cs typeface="Arial" panose="020B0604020202020204" pitchFamily="34" charset="0"/>
              </a:rPr>
              <a:t>Cancer still </a:t>
            </a:r>
          </a:p>
          <a:p>
            <a:r>
              <a:rPr lang="en-GB" sz="1000" dirty="0">
                <a:solidFill>
                  <a:prstClr val="black"/>
                </a:solidFill>
                <a:latin typeface="Arial" panose="020B0604020202020204" pitchFamily="34" charset="0"/>
                <a:cs typeface="Arial" panose="020B0604020202020204" pitchFamily="34" charset="0"/>
              </a:rPr>
              <a:t>suspected</a:t>
            </a:r>
          </a:p>
        </p:txBody>
      </p:sp>
      <p:cxnSp>
        <p:nvCxnSpPr>
          <p:cNvPr id="20" name="Elbow Connector 34">
            <a:extLst>
              <a:ext uri="{FF2B5EF4-FFF2-40B4-BE49-F238E27FC236}">
                <a16:creationId xmlns:a16="http://schemas.microsoft.com/office/drawing/2014/main" id="{79A7C428-9909-0A7E-0B7C-59E793BA9157}"/>
              </a:ext>
            </a:extLst>
          </p:cNvPr>
          <p:cNvCxnSpPr>
            <a:stCxn id="2" idx="0"/>
            <a:endCxn id="3" idx="1"/>
          </p:cNvCxnSpPr>
          <p:nvPr/>
        </p:nvCxnSpPr>
        <p:spPr>
          <a:xfrm rot="5400000" flipH="1" flipV="1">
            <a:off x="794477" y="1231255"/>
            <a:ext cx="573607" cy="928651"/>
          </a:xfrm>
          <a:prstGeom prst="bentConnector2">
            <a:avLst/>
          </a:prstGeom>
          <a:noFill/>
          <a:ln w="12700" cap="flat" cmpd="sng" algn="ctr">
            <a:solidFill>
              <a:sysClr val="windowText" lastClr="000000"/>
            </a:solidFill>
            <a:prstDash val="solid"/>
            <a:miter lim="800000"/>
            <a:tailEnd type="triangle"/>
          </a:ln>
          <a:effectLst/>
        </p:spPr>
      </p:cxnSp>
      <p:cxnSp>
        <p:nvCxnSpPr>
          <p:cNvPr id="21" name="Elbow Connector 35">
            <a:extLst>
              <a:ext uri="{FF2B5EF4-FFF2-40B4-BE49-F238E27FC236}">
                <a16:creationId xmlns:a16="http://schemas.microsoft.com/office/drawing/2014/main" id="{A17BC924-9FA7-7502-DF98-79787E862989}"/>
              </a:ext>
            </a:extLst>
          </p:cNvPr>
          <p:cNvCxnSpPr>
            <a:cxnSpLocks/>
            <a:stCxn id="2" idx="2"/>
            <a:endCxn id="13" idx="1"/>
          </p:cNvCxnSpPr>
          <p:nvPr/>
        </p:nvCxnSpPr>
        <p:spPr>
          <a:xfrm rot="16200000" flipH="1">
            <a:off x="312024" y="3057168"/>
            <a:ext cx="1513301" cy="903439"/>
          </a:xfrm>
          <a:prstGeom prst="bentConnector2">
            <a:avLst/>
          </a:prstGeom>
          <a:noFill/>
          <a:ln w="12700" cap="flat" cmpd="sng" algn="ctr">
            <a:solidFill>
              <a:sysClr val="windowText" lastClr="000000"/>
            </a:solidFill>
            <a:prstDash val="solid"/>
            <a:miter lim="800000"/>
            <a:tailEnd type="triangle"/>
          </a:ln>
          <a:effectLst/>
        </p:spPr>
      </p:cxnSp>
      <p:cxnSp>
        <p:nvCxnSpPr>
          <p:cNvPr id="22" name="Straight Arrow Connector 21">
            <a:extLst>
              <a:ext uri="{FF2B5EF4-FFF2-40B4-BE49-F238E27FC236}">
                <a16:creationId xmlns:a16="http://schemas.microsoft.com/office/drawing/2014/main" id="{81C39E1A-54E2-8289-65DD-D5111DB30E55}"/>
              </a:ext>
            </a:extLst>
          </p:cNvPr>
          <p:cNvCxnSpPr>
            <a:stCxn id="2" idx="3"/>
            <a:endCxn id="14" idx="1"/>
          </p:cNvCxnSpPr>
          <p:nvPr/>
        </p:nvCxnSpPr>
        <p:spPr>
          <a:xfrm flipV="1">
            <a:off x="1206157" y="2354736"/>
            <a:ext cx="314237" cy="12575"/>
          </a:xfrm>
          <a:prstGeom prst="straightConnector1">
            <a:avLst/>
          </a:prstGeom>
          <a:noFill/>
          <a:ln w="6350" cap="flat" cmpd="sng" algn="ctr">
            <a:solidFill>
              <a:sysClr val="windowText" lastClr="000000"/>
            </a:solidFill>
            <a:prstDash val="solid"/>
            <a:miter lim="800000"/>
            <a:tailEnd type="triangle"/>
          </a:ln>
          <a:effectLst/>
        </p:spPr>
      </p:cxnSp>
      <p:cxnSp>
        <p:nvCxnSpPr>
          <p:cNvPr id="23" name="Straight Arrow Connector 22">
            <a:extLst>
              <a:ext uri="{FF2B5EF4-FFF2-40B4-BE49-F238E27FC236}">
                <a16:creationId xmlns:a16="http://schemas.microsoft.com/office/drawing/2014/main" id="{D3F9DDBD-48D5-8DE1-F4A3-82DC29D9669B}"/>
              </a:ext>
            </a:extLst>
          </p:cNvPr>
          <p:cNvCxnSpPr>
            <a:cxnSpLocks/>
            <a:endCxn id="4" idx="1"/>
          </p:cNvCxnSpPr>
          <p:nvPr/>
        </p:nvCxnSpPr>
        <p:spPr>
          <a:xfrm flipV="1">
            <a:off x="3444744" y="1408756"/>
            <a:ext cx="909204" cy="6448"/>
          </a:xfrm>
          <a:prstGeom prst="straightConnector1">
            <a:avLst/>
          </a:prstGeom>
          <a:noFill/>
          <a:ln w="12700" cap="flat" cmpd="sng" algn="ctr">
            <a:solidFill>
              <a:sysClr val="windowText" lastClr="000000"/>
            </a:solidFill>
            <a:prstDash val="solid"/>
            <a:miter lim="800000"/>
            <a:tailEnd type="triangle"/>
          </a:ln>
          <a:effectLst/>
        </p:spPr>
      </p:cxnSp>
      <p:cxnSp>
        <p:nvCxnSpPr>
          <p:cNvPr id="24" name="Straight Arrow Connector 23">
            <a:extLst>
              <a:ext uri="{FF2B5EF4-FFF2-40B4-BE49-F238E27FC236}">
                <a16:creationId xmlns:a16="http://schemas.microsoft.com/office/drawing/2014/main" id="{7DA5AE9A-3DFC-70D9-5EB2-E448A327BB5D}"/>
              </a:ext>
            </a:extLst>
          </p:cNvPr>
          <p:cNvCxnSpPr>
            <a:cxnSpLocks/>
            <a:endCxn id="6" idx="1"/>
          </p:cNvCxnSpPr>
          <p:nvPr/>
        </p:nvCxnSpPr>
        <p:spPr>
          <a:xfrm>
            <a:off x="4005672" y="3758904"/>
            <a:ext cx="471474" cy="0"/>
          </a:xfrm>
          <a:prstGeom prst="straightConnector1">
            <a:avLst/>
          </a:prstGeom>
          <a:noFill/>
          <a:ln w="12700" cap="flat" cmpd="sng" algn="ctr">
            <a:solidFill>
              <a:sysClr val="windowText" lastClr="000000"/>
            </a:solidFill>
            <a:prstDash val="solid"/>
            <a:miter lim="800000"/>
            <a:tailEnd type="triangle"/>
          </a:ln>
          <a:effectLst/>
        </p:spPr>
      </p:cxnSp>
      <p:cxnSp>
        <p:nvCxnSpPr>
          <p:cNvPr id="25" name="Elbow Connector 47">
            <a:extLst>
              <a:ext uri="{FF2B5EF4-FFF2-40B4-BE49-F238E27FC236}">
                <a16:creationId xmlns:a16="http://schemas.microsoft.com/office/drawing/2014/main" id="{2AFD2684-91F8-2137-91B8-ACB8F9FA6A7F}"/>
              </a:ext>
            </a:extLst>
          </p:cNvPr>
          <p:cNvCxnSpPr>
            <a:cxnSpLocks/>
            <a:stCxn id="6" idx="3"/>
            <a:endCxn id="15" idx="1"/>
          </p:cNvCxnSpPr>
          <p:nvPr/>
        </p:nvCxnSpPr>
        <p:spPr>
          <a:xfrm flipV="1">
            <a:off x="6536372" y="3310030"/>
            <a:ext cx="617280" cy="448874"/>
          </a:xfrm>
          <a:prstGeom prst="bentConnector3">
            <a:avLst/>
          </a:prstGeom>
          <a:noFill/>
          <a:ln w="12700" cap="flat" cmpd="sng" algn="ctr">
            <a:solidFill>
              <a:sysClr val="windowText" lastClr="000000"/>
            </a:solidFill>
            <a:prstDash val="solid"/>
            <a:miter lim="800000"/>
            <a:tailEnd type="triangle"/>
          </a:ln>
          <a:effectLst/>
        </p:spPr>
      </p:cxnSp>
      <p:cxnSp>
        <p:nvCxnSpPr>
          <p:cNvPr id="26" name="Elbow Connector 49">
            <a:extLst>
              <a:ext uri="{FF2B5EF4-FFF2-40B4-BE49-F238E27FC236}">
                <a16:creationId xmlns:a16="http://schemas.microsoft.com/office/drawing/2014/main" id="{C5386322-F790-3A20-B909-80CF938253EC}"/>
              </a:ext>
            </a:extLst>
          </p:cNvPr>
          <p:cNvCxnSpPr>
            <a:cxnSpLocks/>
            <a:stCxn id="6" idx="3"/>
          </p:cNvCxnSpPr>
          <p:nvPr/>
        </p:nvCxnSpPr>
        <p:spPr>
          <a:xfrm>
            <a:off x="6536372" y="3758904"/>
            <a:ext cx="664162" cy="470999"/>
          </a:xfrm>
          <a:prstGeom prst="bentConnector3">
            <a:avLst>
              <a:gd name="adj1" fmla="val 45870"/>
            </a:avLst>
          </a:prstGeom>
          <a:noFill/>
          <a:ln w="12700" cap="flat" cmpd="sng" algn="ctr">
            <a:solidFill>
              <a:sysClr val="windowText" lastClr="000000"/>
            </a:solidFill>
            <a:prstDash val="solid"/>
            <a:miter lim="800000"/>
            <a:tailEnd type="triangle"/>
          </a:ln>
          <a:effectLst/>
        </p:spPr>
      </p:cxnSp>
      <p:cxnSp>
        <p:nvCxnSpPr>
          <p:cNvPr id="27" name="Elbow Connector 56">
            <a:extLst>
              <a:ext uri="{FF2B5EF4-FFF2-40B4-BE49-F238E27FC236}">
                <a16:creationId xmlns:a16="http://schemas.microsoft.com/office/drawing/2014/main" id="{D791C043-FDA0-B362-452D-968C7AF9EC6A}"/>
              </a:ext>
            </a:extLst>
          </p:cNvPr>
          <p:cNvCxnSpPr>
            <a:stCxn id="14" idx="3"/>
            <a:endCxn id="17" idx="0"/>
          </p:cNvCxnSpPr>
          <p:nvPr/>
        </p:nvCxnSpPr>
        <p:spPr>
          <a:xfrm>
            <a:off x="4016740" y="2354736"/>
            <a:ext cx="5602820" cy="610596"/>
          </a:xfrm>
          <a:prstGeom prst="bentConnector2">
            <a:avLst/>
          </a:prstGeom>
          <a:noFill/>
          <a:ln w="12700" cap="flat" cmpd="sng" algn="ctr">
            <a:solidFill>
              <a:srgbClr val="0070C0"/>
            </a:solidFill>
            <a:prstDash val="solid"/>
            <a:miter lim="800000"/>
            <a:tailEnd type="triangle"/>
          </a:ln>
          <a:effectLst/>
        </p:spPr>
      </p:cxnSp>
      <p:cxnSp>
        <p:nvCxnSpPr>
          <p:cNvPr id="28" name="Straight Arrow Connector 27">
            <a:extLst>
              <a:ext uri="{FF2B5EF4-FFF2-40B4-BE49-F238E27FC236}">
                <a16:creationId xmlns:a16="http://schemas.microsoft.com/office/drawing/2014/main" id="{4C65FE57-9BB3-3035-BB98-B7A497A43E4C}"/>
              </a:ext>
            </a:extLst>
          </p:cNvPr>
          <p:cNvCxnSpPr>
            <a:stCxn id="15" idx="3"/>
            <a:endCxn id="17" idx="1"/>
          </p:cNvCxnSpPr>
          <p:nvPr/>
        </p:nvCxnSpPr>
        <p:spPr>
          <a:xfrm>
            <a:off x="7939097" y="3310030"/>
            <a:ext cx="1136014" cy="15810"/>
          </a:xfrm>
          <a:prstGeom prst="straightConnector1">
            <a:avLst/>
          </a:prstGeom>
          <a:noFill/>
          <a:ln w="12700" cap="flat" cmpd="sng" algn="ctr">
            <a:solidFill>
              <a:sysClr val="windowText" lastClr="000000"/>
            </a:solidFill>
            <a:prstDash val="solid"/>
            <a:miter lim="800000"/>
            <a:tailEnd type="triangle"/>
          </a:ln>
          <a:effectLst/>
        </p:spPr>
      </p:cxnSp>
      <p:cxnSp>
        <p:nvCxnSpPr>
          <p:cNvPr id="29" name="Straight Arrow Connector 28">
            <a:extLst>
              <a:ext uri="{FF2B5EF4-FFF2-40B4-BE49-F238E27FC236}">
                <a16:creationId xmlns:a16="http://schemas.microsoft.com/office/drawing/2014/main" id="{EFFD922A-8F06-AD0F-34E6-A0F78445E2CF}"/>
              </a:ext>
            </a:extLst>
          </p:cNvPr>
          <p:cNvCxnSpPr>
            <a:cxnSpLocks/>
          </p:cNvCxnSpPr>
          <p:nvPr/>
        </p:nvCxnSpPr>
        <p:spPr>
          <a:xfrm>
            <a:off x="7969797" y="4248245"/>
            <a:ext cx="1099920" cy="3288"/>
          </a:xfrm>
          <a:prstGeom prst="straightConnector1">
            <a:avLst/>
          </a:prstGeom>
          <a:noFill/>
          <a:ln w="12700" cap="flat" cmpd="sng" algn="ctr">
            <a:solidFill>
              <a:sysClr val="windowText" lastClr="000000"/>
            </a:solidFill>
            <a:prstDash val="solid"/>
            <a:miter lim="800000"/>
            <a:tailEnd type="triangle"/>
          </a:ln>
          <a:effectLst/>
        </p:spPr>
      </p:cxnSp>
      <p:sp>
        <p:nvSpPr>
          <p:cNvPr id="30" name="Rectangle 29">
            <a:extLst>
              <a:ext uri="{FF2B5EF4-FFF2-40B4-BE49-F238E27FC236}">
                <a16:creationId xmlns:a16="http://schemas.microsoft.com/office/drawing/2014/main" id="{C873FD6D-58BD-E126-EE30-843BF870B0A1}"/>
              </a:ext>
            </a:extLst>
          </p:cNvPr>
          <p:cNvSpPr/>
          <p:nvPr/>
        </p:nvSpPr>
        <p:spPr>
          <a:xfrm>
            <a:off x="9075111" y="4797485"/>
            <a:ext cx="1785515" cy="817825"/>
          </a:xfrm>
          <a:prstGeom prst="rect">
            <a:avLst/>
          </a:prstGeom>
          <a:no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GP Safety netting: </a:t>
            </a: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symptoms persist, consider Advice and Guidance, urgent/routine colorectal or other pathways </a:t>
            </a:r>
          </a:p>
        </p:txBody>
      </p:sp>
      <p:cxnSp>
        <p:nvCxnSpPr>
          <p:cNvPr id="31" name="Elbow Connector 70">
            <a:extLst>
              <a:ext uri="{FF2B5EF4-FFF2-40B4-BE49-F238E27FC236}">
                <a16:creationId xmlns:a16="http://schemas.microsoft.com/office/drawing/2014/main" id="{5DF8DCEF-3F4A-FCE8-6514-A42042482573}"/>
              </a:ext>
            </a:extLst>
          </p:cNvPr>
          <p:cNvCxnSpPr>
            <a:cxnSpLocks/>
            <a:stCxn id="16" idx="2"/>
            <a:endCxn id="30" idx="1"/>
          </p:cNvCxnSpPr>
          <p:nvPr/>
        </p:nvCxnSpPr>
        <p:spPr>
          <a:xfrm rot="16200000" flipH="1">
            <a:off x="7929132" y="4060419"/>
            <a:ext cx="793922" cy="1498036"/>
          </a:xfrm>
          <a:prstGeom prst="bentConnector2">
            <a:avLst/>
          </a:prstGeom>
          <a:noFill/>
          <a:ln w="12700" cap="flat" cmpd="sng" algn="ctr">
            <a:solidFill>
              <a:sysClr val="windowText" lastClr="000000"/>
            </a:solidFill>
            <a:prstDash val="solid"/>
            <a:miter lim="800000"/>
            <a:tailEnd type="triangle"/>
          </a:ln>
          <a:effectLst/>
        </p:spPr>
      </p:cxnSp>
      <p:sp>
        <p:nvSpPr>
          <p:cNvPr id="33" name="Rectangle 32">
            <a:extLst>
              <a:ext uri="{FF2B5EF4-FFF2-40B4-BE49-F238E27FC236}">
                <a16:creationId xmlns:a16="http://schemas.microsoft.com/office/drawing/2014/main" id="{6B120FCD-883B-E498-5924-67EBC606EB77}"/>
              </a:ext>
            </a:extLst>
          </p:cNvPr>
          <p:cNvSpPr/>
          <p:nvPr/>
        </p:nvSpPr>
        <p:spPr>
          <a:xfrm>
            <a:off x="9075111" y="5720578"/>
            <a:ext cx="1785515" cy="524990"/>
          </a:xfrm>
          <a:prstGeom prst="rect">
            <a:avLst/>
          </a:prstGeom>
          <a:no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 to local system pathway where  available e.g. IDA or rectal bleeding</a:t>
            </a:r>
            <a:r>
              <a:rPr kumimoji="0" lang="en-GB"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Rectal bleeding</a:t>
            </a:r>
            <a:endParaRPr kumimoji="0" lang="en-GB" sz="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86C04BFC-72AF-8D17-283A-0CA7FC26290C}"/>
              </a:ext>
            </a:extLst>
          </p:cNvPr>
          <p:cNvSpPr txBox="1"/>
          <p:nvPr/>
        </p:nvSpPr>
        <p:spPr>
          <a:xfrm>
            <a:off x="4398396" y="5393717"/>
            <a:ext cx="2137976" cy="1138773"/>
          </a:xfrm>
          <a:prstGeom prst="rect">
            <a:avLst/>
          </a:prstGeom>
          <a:noFill/>
        </p:spPr>
        <p:txBody>
          <a:bodyPr wrap="square" rtlCol="0">
            <a:spAutoFit/>
          </a:bodyPr>
          <a:lstStyle/>
          <a:p>
            <a:r>
              <a:rPr lang="en-GB" sz="1000" dirty="0">
                <a:solidFill>
                  <a:prstClr val="black"/>
                </a:solidFill>
                <a:latin typeface="Arial" panose="020B0604020202020204" pitchFamily="34" charset="0"/>
                <a:cs typeface="Arial" panose="020B0604020202020204" pitchFamily="34" charset="0"/>
              </a:rPr>
              <a:t>Referral to an appropriate secondary care should not be delayed in the absence of a FIT result if there is strong clinical concern.</a:t>
            </a:r>
          </a:p>
          <a:p>
            <a:endParaRPr lang="en-US" dirty="0">
              <a:solidFill>
                <a:prstClr val="black"/>
              </a:solidFill>
              <a:latin typeface="Calibri" panose="020F0502020204030204"/>
            </a:endParaRPr>
          </a:p>
        </p:txBody>
      </p:sp>
      <p:sp>
        <p:nvSpPr>
          <p:cNvPr id="35" name="TextBox 34">
            <a:extLst>
              <a:ext uri="{FF2B5EF4-FFF2-40B4-BE49-F238E27FC236}">
                <a16:creationId xmlns:a16="http://schemas.microsoft.com/office/drawing/2014/main" id="{99192276-863F-0D42-DE49-C6AFD61F92E8}"/>
              </a:ext>
            </a:extLst>
          </p:cNvPr>
          <p:cNvSpPr txBox="1"/>
          <p:nvPr/>
        </p:nvSpPr>
        <p:spPr>
          <a:xfrm>
            <a:off x="4409463" y="4307235"/>
            <a:ext cx="2173485" cy="1015663"/>
          </a:xfrm>
          <a:prstGeom prst="rect">
            <a:avLst/>
          </a:prstGeom>
          <a:noFill/>
        </p:spPr>
        <p:txBody>
          <a:bodyPr wrap="square" rtlCol="0">
            <a:spAutoFit/>
          </a:bodyPr>
          <a:lstStyle/>
          <a:p>
            <a:r>
              <a:rPr lang="en-GB" sz="1000" dirty="0">
                <a:solidFill>
                  <a:prstClr val="black"/>
                </a:solidFill>
                <a:latin typeface="Arial" panose="020B0604020202020204" pitchFamily="34" charset="0"/>
                <a:cs typeface="Arial" panose="020B0604020202020204" pitchFamily="34" charset="0"/>
              </a:rPr>
              <a:t>FIT should be offered even if the person has previously had a normal FIT result through the </a:t>
            </a:r>
            <a:r>
              <a:rPr lang="en-GB" sz="1000" u="sng" dirty="0">
                <a:solidFill>
                  <a:prstClr val="black"/>
                </a:solidFill>
                <a:latin typeface="Arial" panose="020B0604020202020204" pitchFamily="34" charset="0"/>
                <a:cs typeface="Arial" panose="020B0604020202020204" pitchFamily="34" charset="0"/>
                <a:hlinkClick r:id="rId4"/>
              </a:rPr>
              <a:t>NHS bowel cancer screening programme</a:t>
            </a:r>
            <a:r>
              <a:rPr lang="en-GB" sz="1000" u="sng" dirty="0">
                <a:solidFill>
                  <a:prstClr val="black"/>
                </a:solidFill>
                <a:latin typeface="Arial" panose="020B0604020202020204" pitchFamily="34" charset="0"/>
                <a:cs typeface="Arial" panose="020B0604020202020204" pitchFamily="34" charset="0"/>
              </a:rPr>
              <a:t> </a:t>
            </a:r>
            <a:r>
              <a:rPr lang="en-GB" sz="1000" dirty="0">
                <a:solidFill>
                  <a:prstClr val="black"/>
                </a:solidFill>
                <a:latin typeface="Arial" panose="020B0604020202020204" pitchFamily="34" charset="0"/>
                <a:cs typeface="Arial" panose="020B0604020202020204" pitchFamily="34" charset="0"/>
              </a:rPr>
              <a:t>since different thresholds apply.</a:t>
            </a:r>
            <a:endParaRPr lang="en-US" sz="1000" dirty="0">
              <a:solidFill>
                <a:prstClr val="black"/>
              </a:solidFill>
              <a:latin typeface="Arial" panose="020B0604020202020204" pitchFamily="34" charset="0"/>
              <a:cs typeface="Arial" panose="020B0604020202020204" pitchFamily="34" charset="0"/>
            </a:endParaRPr>
          </a:p>
        </p:txBody>
      </p:sp>
      <p:cxnSp>
        <p:nvCxnSpPr>
          <p:cNvPr id="51" name="Connector: Elbow 50">
            <a:extLst>
              <a:ext uri="{FF2B5EF4-FFF2-40B4-BE49-F238E27FC236}">
                <a16:creationId xmlns:a16="http://schemas.microsoft.com/office/drawing/2014/main" id="{395376FF-2B92-F6E4-EE72-143A1B316982}"/>
              </a:ext>
            </a:extLst>
          </p:cNvPr>
          <p:cNvCxnSpPr>
            <a:cxnSpLocks/>
            <a:endCxn id="33" idx="1"/>
          </p:cNvCxnSpPr>
          <p:nvPr/>
        </p:nvCxnSpPr>
        <p:spPr>
          <a:xfrm>
            <a:off x="7582468" y="5162838"/>
            <a:ext cx="1492643" cy="820235"/>
          </a:xfrm>
          <a:prstGeom prst="bentConnector3">
            <a:avLst>
              <a:gd name="adj1" fmla="val -234"/>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8A0C9001-4ECA-591D-432F-BDF4B6F77B2D}"/>
              </a:ext>
            </a:extLst>
          </p:cNvPr>
          <p:cNvSpPr txBox="1"/>
          <p:nvPr/>
        </p:nvSpPr>
        <p:spPr>
          <a:xfrm>
            <a:off x="11115231" y="2501964"/>
            <a:ext cx="934349" cy="2554545"/>
          </a:xfrm>
          <a:prstGeom prst="rect">
            <a:avLst/>
          </a:prstGeom>
          <a:noFill/>
          <a:ln w="28575">
            <a:solidFill>
              <a:schemeClr val="accent1"/>
            </a:solidFill>
          </a:ln>
        </p:spPr>
        <p:txBody>
          <a:bodyPr wrap="square" lIns="36000" tIns="36000" rIns="36000" bIns="36000" rtlCol="0">
            <a:spAutoFit/>
          </a:bodyPr>
          <a:lstStyle/>
          <a:p>
            <a:pPr algn="ctr"/>
            <a:r>
              <a:rPr lang="en-GB" sz="1000" dirty="0">
                <a:solidFill>
                  <a:prstClr val="black"/>
                </a:solidFill>
                <a:latin typeface="Arial" panose="020B0604020202020204" pitchFamily="34" charset="0"/>
                <a:cs typeface="Arial" panose="020B0604020202020204" pitchFamily="34" charset="0"/>
              </a:rPr>
              <a:t>Triage by secondary care team taking into account  tests including FIT level with  red flag symptoms.</a:t>
            </a:r>
          </a:p>
          <a:p>
            <a:pPr algn="ctr"/>
            <a:endParaRPr lang="en-GB" sz="1000" dirty="0">
              <a:solidFill>
                <a:prstClr val="black"/>
              </a:solidFill>
              <a:latin typeface="Arial" panose="020B0604020202020204" pitchFamily="34" charset="0"/>
              <a:cs typeface="Arial" panose="020B0604020202020204" pitchFamily="34" charset="0"/>
            </a:endParaRPr>
          </a:p>
          <a:p>
            <a:pPr algn="ctr"/>
            <a:r>
              <a:rPr lang="en-GB" sz="1000" dirty="0">
                <a:solidFill>
                  <a:prstClr val="black"/>
                </a:solidFill>
                <a:latin typeface="Arial" panose="020B0604020202020204" pitchFamily="34" charset="0"/>
                <a:cs typeface="Arial" panose="020B0604020202020204" pitchFamily="34" charset="0"/>
              </a:rPr>
              <a:t>Secondary care to take forward appropriate investigations e.g. CTC, colonoscopy</a:t>
            </a:r>
          </a:p>
        </p:txBody>
      </p:sp>
      <p:cxnSp>
        <p:nvCxnSpPr>
          <p:cNvPr id="56" name="Straight Arrow Connector 55">
            <a:extLst>
              <a:ext uri="{FF2B5EF4-FFF2-40B4-BE49-F238E27FC236}">
                <a16:creationId xmlns:a16="http://schemas.microsoft.com/office/drawing/2014/main" id="{B89FFE78-EF27-8E01-D93E-5FEB10FA6B8F}"/>
              </a:ext>
            </a:extLst>
          </p:cNvPr>
          <p:cNvCxnSpPr>
            <a:cxnSpLocks/>
          </p:cNvCxnSpPr>
          <p:nvPr/>
        </p:nvCxnSpPr>
        <p:spPr>
          <a:xfrm>
            <a:off x="10181089" y="3401132"/>
            <a:ext cx="934142" cy="8799"/>
          </a:xfrm>
          <a:prstGeom prst="straightConnector1">
            <a:avLst/>
          </a:prstGeom>
          <a:noFill/>
          <a:ln w="12700" cap="flat" cmpd="sng" algn="ctr">
            <a:solidFill>
              <a:sysClr val="windowText" lastClr="000000"/>
            </a:solidFill>
            <a:prstDash val="solid"/>
            <a:miter lim="800000"/>
            <a:tailEnd type="triangle"/>
          </a:ln>
          <a:effectLst/>
        </p:spPr>
      </p:cxnSp>
      <p:sp>
        <p:nvSpPr>
          <p:cNvPr id="60" name="Right Brace 59">
            <a:extLst>
              <a:ext uri="{FF2B5EF4-FFF2-40B4-BE49-F238E27FC236}">
                <a16:creationId xmlns:a16="http://schemas.microsoft.com/office/drawing/2014/main" id="{E436067D-8691-B786-D0F7-0F63FCC13930}"/>
              </a:ext>
            </a:extLst>
          </p:cNvPr>
          <p:cNvSpPr/>
          <p:nvPr/>
        </p:nvSpPr>
        <p:spPr>
          <a:xfrm rot="5400000">
            <a:off x="5293372" y="1720740"/>
            <a:ext cx="229098" cy="9546335"/>
          </a:xfrm>
          <a:prstGeom prst="rightBrace">
            <a:avLst>
              <a:gd name="adj1" fmla="val 0"/>
              <a:gd name="adj2" fmla="val 50479"/>
            </a:avLst>
          </a:prstGeom>
          <a:ln>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77" name="Right Brace 76">
            <a:extLst>
              <a:ext uri="{FF2B5EF4-FFF2-40B4-BE49-F238E27FC236}">
                <a16:creationId xmlns:a16="http://schemas.microsoft.com/office/drawing/2014/main" id="{449E2E7A-8004-FF7A-D693-2C8BAF381DA6}"/>
              </a:ext>
            </a:extLst>
          </p:cNvPr>
          <p:cNvSpPr/>
          <p:nvPr/>
        </p:nvSpPr>
        <p:spPr>
          <a:xfrm rot="5400000">
            <a:off x="11291179" y="5850057"/>
            <a:ext cx="248820" cy="1267981"/>
          </a:xfrm>
          <a:prstGeom prst="rightBrace">
            <a:avLst>
              <a:gd name="adj1" fmla="val 0"/>
              <a:gd name="adj2" fmla="val 5047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79" name="TextBox 78">
            <a:extLst>
              <a:ext uri="{FF2B5EF4-FFF2-40B4-BE49-F238E27FC236}">
                <a16:creationId xmlns:a16="http://schemas.microsoft.com/office/drawing/2014/main" id="{106DEDA7-BCE8-AACD-3255-91962B48860D}"/>
              </a:ext>
            </a:extLst>
          </p:cNvPr>
          <p:cNvSpPr txBox="1"/>
          <p:nvPr/>
        </p:nvSpPr>
        <p:spPr>
          <a:xfrm>
            <a:off x="4989576" y="6588437"/>
            <a:ext cx="1106424"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Primary care</a:t>
            </a:r>
          </a:p>
        </p:txBody>
      </p:sp>
      <p:sp>
        <p:nvSpPr>
          <p:cNvPr id="80" name="TextBox 79">
            <a:extLst>
              <a:ext uri="{FF2B5EF4-FFF2-40B4-BE49-F238E27FC236}">
                <a16:creationId xmlns:a16="http://schemas.microsoft.com/office/drawing/2014/main" id="{9C42CAFB-5FB2-2DEF-0236-6C4F4896BB9F}"/>
              </a:ext>
            </a:extLst>
          </p:cNvPr>
          <p:cNvSpPr txBox="1"/>
          <p:nvPr/>
        </p:nvSpPr>
        <p:spPr>
          <a:xfrm>
            <a:off x="10943156" y="6599416"/>
            <a:ext cx="1106424"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Secondary care</a:t>
            </a:r>
          </a:p>
        </p:txBody>
      </p:sp>
    </p:spTree>
    <p:extLst>
      <p:ext uri="{BB962C8B-B14F-4D97-AF65-F5344CB8AC3E}">
        <p14:creationId xmlns:p14="http://schemas.microsoft.com/office/powerpoint/2010/main" val="173149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435F5783-EF22-DAB9-DE23-48F2146BD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88F7FAE9-7259-519F-35B5-3D10C4134F36}"/>
              </a:ext>
            </a:extLst>
          </p:cNvPr>
          <p:cNvSpPr txBox="1"/>
          <p:nvPr/>
        </p:nvSpPr>
        <p:spPr>
          <a:xfrm>
            <a:off x="112014" y="94780"/>
            <a:ext cx="1128141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TVCA Lower GI Urgent Suspected Cancer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Pathway: Safety-netting</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5C4E6922-423E-8A64-DFD1-504387B98E84}"/>
              </a:ext>
            </a:extLst>
          </p:cNvPr>
          <p:cNvSpPr txBox="1"/>
          <p:nvPr/>
        </p:nvSpPr>
        <p:spPr>
          <a:xfrm>
            <a:off x="112014" y="1487133"/>
            <a:ext cx="11857482" cy="4448077"/>
          </a:xfrm>
          <a:prstGeom prst="rect">
            <a:avLst/>
          </a:prstGeom>
          <a:noFill/>
        </p:spPr>
        <p:txBody>
          <a:bodyPr wrap="square">
            <a:spAutoFit/>
          </a:bodyPr>
          <a:lstStyle/>
          <a:p>
            <a:pPr>
              <a:lnSpc>
                <a:spcPct val="114000"/>
              </a:lnSpc>
              <a:spcBef>
                <a:spcPts val="300"/>
              </a:spcBef>
            </a:pPr>
            <a:r>
              <a:rPr lang="en-GB" sz="1200" b="1" dirty="0">
                <a:solidFill>
                  <a:srgbClr val="0070C0"/>
                </a:solidFill>
                <a:latin typeface="Arial" panose="020B0604020202020204" pitchFamily="34" charset="0"/>
                <a:cs typeface="Arial" panose="020B0604020202020204" pitchFamily="34" charset="0"/>
              </a:rPr>
              <a:t>Safety-netting overview:</a:t>
            </a:r>
          </a:p>
          <a:p>
            <a:pPr>
              <a:lnSpc>
                <a:spcPct val="114000"/>
              </a:lnSpc>
              <a:spcBef>
                <a:spcPts val="300"/>
              </a:spcBef>
            </a:pPr>
            <a:r>
              <a:rPr lang="en-GB" sz="1200" dirty="0">
                <a:solidFill>
                  <a:srgbClr val="333333"/>
                </a:solidFill>
                <a:latin typeface="Arial" panose="020B0604020202020204" pitchFamily="34" charset="0"/>
                <a:cs typeface="Arial" panose="020B0604020202020204" pitchFamily="34" charset="0"/>
              </a:rPr>
              <a:t>Symptomatic patients should be tested as per local cancer referral guidelines regardless of their participation and results in bowel cancer screening programme.</a:t>
            </a:r>
          </a:p>
          <a:p>
            <a:pPr>
              <a:lnSpc>
                <a:spcPct val="114000"/>
              </a:lnSpc>
              <a:spcBef>
                <a:spcPts val="300"/>
              </a:spcBef>
            </a:pPr>
            <a:r>
              <a:rPr lang="en-GB" sz="1200" dirty="0">
                <a:solidFill>
                  <a:srgbClr val="333333"/>
                </a:solidFill>
                <a:latin typeface="Arial" panose="020B0604020202020204" pitchFamily="34" charset="0"/>
                <a:cs typeface="Arial" panose="020B0604020202020204" pitchFamily="34" charset="0"/>
              </a:rPr>
              <a:t>Equally patients should be encouraged to participate in bowel screening at their normal interval when they are invited even if they have had a negative FIT symptomatic test.</a:t>
            </a:r>
          </a:p>
          <a:p>
            <a:pPr marL="285750" indent="-285750">
              <a:lnSpc>
                <a:spcPct val="114000"/>
              </a:lnSpc>
              <a:spcBef>
                <a:spcPts val="300"/>
              </a:spcBef>
              <a:buFont typeface="Arial" panose="020B0604020202020204" pitchFamily="34" charset="0"/>
              <a:buChar char="•"/>
            </a:pPr>
            <a:r>
              <a:rPr lang="en-GB" sz="1200" dirty="0">
                <a:solidFill>
                  <a:srgbClr val="333333"/>
                </a:solidFill>
                <a:latin typeface="Arial" panose="020B0604020202020204" pitchFamily="34" charset="0"/>
                <a:cs typeface="Arial" panose="020B0604020202020204" pitchFamily="34" charset="0"/>
              </a:rPr>
              <a:t>Patients should be encouraged to notify primary and/or secondary care clinicians if their </a:t>
            </a:r>
            <a:r>
              <a:rPr lang="en-GB" sz="1200" dirty="0">
                <a:latin typeface="Arial" panose="020B0604020202020204" pitchFamily="34" charset="0"/>
                <a:cs typeface="Arial" panose="020B0604020202020204" pitchFamily="34" charset="0"/>
              </a:rPr>
              <a:t>symptoms</a:t>
            </a:r>
            <a:r>
              <a:rPr lang="en-GB" sz="1200" dirty="0">
                <a:solidFill>
                  <a:srgbClr val="333333"/>
                </a:solidFill>
                <a:latin typeface="Arial" panose="020B0604020202020204" pitchFamily="34" charset="0"/>
                <a:cs typeface="Arial" panose="020B0604020202020204" pitchFamily="34" charset="0"/>
              </a:rPr>
              <a:t> persist, change, or worsen (even where they have had a FIT result &lt;10µgHb/g and have been discharged).</a:t>
            </a:r>
          </a:p>
          <a:p>
            <a:pPr marL="285750" indent="-285750">
              <a:lnSpc>
                <a:spcPct val="114000"/>
              </a:lnSpc>
              <a:spcBef>
                <a:spcPts val="300"/>
              </a:spcBef>
              <a:buFont typeface="Arial" panose="020B0604020202020204" pitchFamily="34" charset="0"/>
              <a:buChar char="•"/>
            </a:pPr>
            <a:r>
              <a:rPr lang="en-GB" sz="1200" dirty="0">
                <a:solidFill>
                  <a:srgbClr val="333333"/>
                </a:solidFill>
                <a:latin typeface="Arial" panose="020B0604020202020204" pitchFamily="34" charset="0"/>
                <a:cs typeface="Arial" panose="020B0604020202020204" pitchFamily="34" charset="0"/>
              </a:rPr>
              <a:t>Patients should not be left on patient tracking lists indefinitely, and there should be robust monitoring of numbers of patients categorised at different levels of priority and swift progression to follow on testing for all those who need it.</a:t>
            </a:r>
          </a:p>
          <a:p>
            <a:pPr marL="285750" indent="-285750">
              <a:lnSpc>
                <a:spcPct val="114000"/>
              </a:lnSpc>
              <a:spcBef>
                <a:spcPts val="300"/>
              </a:spcBef>
              <a:buFont typeface="Arial" panose="020B0604020202020204" pitchFamily="34" charset="0"/>
              <a:buChar char="•"/>
            </a:pPr>
            <a:r>
              <a:rPr lang="en-GB" sz="1200" dirty="0">
                <a:solidFill>
                  <a:srgbClr val="333333"/>
                </a:solidFill>
                <a:latin typeface="Arial" panose="020B0604020202020204" pitchFamily="34" charset="0"/>
                <a:cs typeface="Arial" panose="020B0604020202020204" pitchFamily="34" charset="0"/>
              </a:rPr>
              <a:t>In some cases, patients who have a FIT result &gt;10µgHb/g or FIT result &lt;10µgHb/g result, could have an underlying non-GI cancer. It is therefore important to be alert to the risk of non-GI cancer (for example ovarian or pancreatic cancer) in patients with unresolved symptoms.</a:t>
            </a:r>
          </a:p>
          <a:p>
            <a:pPr marL="285750" indent="-285750">
              <a:lnSpc>
                <a:spcPct val="114000"/>
              </a:lnSpc>
              <a:spcBef>
                <a:spcPts val="300"/>
              </a:spcBef>
              <a:buFont typeface="Arial" panose="020B0604020202020204" pitchFamily="34" charset="0"/>
              <a:buChar char="•"/>
            </a:pPr>
            <a:endParaRPr lang="en-GB" sz="1200" dirty="0">
              <a:solidFill>
                <a:srgbClr val="333333"/>
              </a:solidFill>
              <a:latin typeface="Arial" panose="020B0604020202020204" pitchFamily="34" charset="0"/>
              <a:cs typeface="Arial" panose="020B0604020202020204" pitchFamily="34" charset="0"/>
            </a:endParaRPr>
          </a:p>
          <a:p>
            <a:pPr>
              <a:lnSpc>
                <a:spcPct val="114000"/>
              </a:lnSpc>
              <a:spcBef>
                <a:spcPts val="300"/>
              </a:spcBef>
            </a:pPr>
            <a:r>
              <a:rPr lang="en-GB" sz="1200" b="1" dirty="0">
                <a:solidFill>
                  <a:srgbClr val="0070C0"/>
                </a:solidFill>
                <a:latin typeface="Arial" panose="020B0604020202020204" pitchFamily="34" charset="0"/>
                <a:cs typeface="Arial" panose="020B0604020202020204" pitchFamily="34" charset="0"/>
              </a:rPr>
              <a:t>Safety-netting and referral resources:</a:t>
            </a:r>
          </a:p>
          <a:p>
            <a:pPr marL="342900" lvl="0" indent="-342900">
              <a:lnSpc>
                <a:spcPct val="114000"/>
              </a:lnSpc>
              <a:spcAft>
                <a:spcPts val="300"/>
              </a:spcAft>
              <a:buFont typeface="Symbol" panose="05050102010706020507" pitchFamily="18" charset="2"/>
              <a:buChar char=""/>
            </a:pPr>
            <a:r>
              <a:rPr lang="en-GB" sz="1200" u="sng" dirty="0">
                <a:solidFill>
                  <a:srgbClr val="467886"/>
                </a:solidFill>
                <a:effectLst/>
                <a:latin typeface="Arial" panose="020B0604020202020204" pitchFamily="34" charset="0"/>
                <a:ea typeface="Times New Roman" panose="02020603050405020304" pitchFamily="18" charset="0"/>
                <a:cs typeface="Arial" panose="020B0604020202020204" pitchFamily="34" charset="0"/>
                <a:hlinkClick r:id="rId3" tooltip="https://www.cancerresearchuk.org/safetynetting"/>
              </a:rPr>
              <a:t>CRUK Safety netting webpages</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114000"/>
              </a:lnSpc>
              <a:spcAft>
                <a:spcPts val="300"/>
              </a:spcAft>
              <a:buFont typeface="Symbol" panose="05050102010706020507" pitchFamily="18" charset="2"/>
              <a:buChar char=""/>
            </a:pPr>
            <a:r>
              <a:rPr lang="en-GB" sz="1200" u="sng" dirty="0">
                <a:solidFill>
                  <a:srgbClr val="467886"/>
                </a:solidFill>
                <a:effectLst/>
                <a:latin typeface="Arial" panose="020B0604020202020204" pitchFamily="34" charset="0"/>
                <a:ea typeface="Times New Roman" panose="02020603050405020304" pitchFamily="18" charset="0"/>
                <a:cs typeface="Arial" panose="020B0604020202020204" pitchFamily="34" charset="0"/>
                <a:hlinkClick r:id="rId4" tooltip="https://www.cancerresearchuk.org/health-professional/diagnosis/primary-care/safety-netting/e-safety-netting-tools"/>
              </a:rPr>
              <a:t>E-safety-netting tools webpage</a:t>
            </a:r>
            <a:endParaRPr lang="en-GB"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4000"/>
              </a:lnSpc>
              <a:spcAft>
                <a:spcPts val="300"/>
              </a:spcAft>
              <a:buFont typeface="Symbol" panose="05050102010706020507" pitchFamily="18" charset="2"/>
              <a:buChar char=""/>
            </a:pPr>
            <a:r>
              <a:rPr lang="en-GB" sz="1200" u="sng" dirty="0">
                <a:solidFill>
                  <a:srgbClr val="467886"/>
                </a:solidFill>
                <a:effectLst/>
                <a:latin typeface="Arial" panose="020B0604020202020204" pitchFamily="34" charset="0"/>
                <a:ea typeface="Times New Roman" panose="02020603050405020304" pitchFamily="18" charset="0"/>
                <a:cs typeface="Arial" panose="020B0604020202020204" pitchFamily="34" charset="0"/>
                <a:hlinkClick r:id="rId5" tooltip="https://www.cancerresearchuk.org/screening-vs-symptomatic-england"/>
              </a:rPr>
              <a:t>CRUK Safety netting flow chart</a:t>
            </a:r>
            <a:endParaRPr lang="en-GB"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4000"/>
              </a:lnSpc>
              <a:spcAft>
                <a:spcPts val="300"/>
              </a:spcAft>
              <a:buFont typeface="Symbol" panose="05050102010706020507" pitchFamily="18" charset="2"/>
              <a:buChar char=""/>
            </a:pPr>
            <a:r>
              <a:rPr lang="en-GB" sz="1200" u="sng" dirty="0">
                <a:solidFill>
                  <a:srgbClr val="467886"/>
                </a:solidFill>
                <a:effectLst/>
                <a:latin typeface="Arial" panose="020B0604020202020204" pitchFamily="34" charset="0"/>
                <a:ea typeface="Times New Roman" panose="02020603050405020304" pitchFamily="18" charset="0"/>
                <a:cs typeface="Arial" panose="020B0604020202020204" pitchFamily="34" charset="0"/>
                <a:hlinkClick r:id="rId6" tooltip="https://www.cancerresearchuk.org/screening-vs-symptomatic-england"/>
              </a:rPr>
              <a:t>CRUK Safety netting summary of actions and top tips</a:t>
            </a:r>
            <a:endParaRPr lang="en-GB"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4000"/>
              </a:lnSpc>
              <a:spcAft>
                <a:spcPts val="300"/>
              </a:spcAft>
              <a:buFont typeface="Symbol" panose="05050102010706020507" pitchFamily="18" charset="2"/>
              <a:buChar char=""/>
            </a:pPr>
            <a:r>
              <a:rPr lang="en-GB" sz="1200" u="sng" dirty="0">
                <a:solidFill>
                  <a:srgbClr val="467886"/>
                </a:solidFill>
                <a:effectLst/>
                <a:latin typeface="Arial" panose="020B0604020202020204" pitchFamily="34" charset="0"/>
                <a:ea typeface="Times New Roman" panose="02020603050405020304" pitchFamily="18" charset="0"/>
                <a:cs typeface="Arial" panose="020B0604020202020204" pitchFamily="34" charset="0"/>
                <a:hlinkClick r:id="rId7" tooltip="https://www.gatewayc.org.uk/courses/improving-the-quality-of-your-referral/"/>
              </a:rPr>
              <a:t>GatewayC Improving the Quality of Your Referral</a:t>
            </a:r>
            <a:endParaRPr lang="en-GB" sz="1200" dirty="0">
              <a:solidFill>
                <a:srgbClr val="333333"/>
              </a:solidFill>
              <a:latin typeface="Arial" panose="020B0604020202020204" pitchFamily="34" charset="0"/>
              <a:cs typeface="Arial" panose="020B0604020202020204" pitchFamily="34" charset="0"/>
            </a:endParaRPr>
          </a:p>
          <a:p>
            <a:pPr>
              <a:lnSpc>
                <a:spcPct val="114000"/>
              </a:lnSpc>
              <a:spcBef>
                <a:spcPts val="300"/>
              </a:spcBef>
            </a:pPr>
            <a:endParaRPr lang="en-GB" sz="1200" b="1" dirty="0">
              <a:solidFill>
                <a:srgbClr val="333333"/>
              </a:solidFill>
              <a:latin typeface="Arial" panose="020B0604020202020204" pitchFamily="34" charset="0"/>
              <a:cs typeface="Arial" panose="020B0604020202020204" pitchFamily="34" charset="0"/>
            </a:endParaRPr>
          </a:p>
          <a:p>
            <a:endParaRPr lang="en-GB" dirty="0"/>
          </a:p>
        </p:txBody>
      </p:sp>
      <p:sp>
        <p:nvSpPr>
          <p:cNvPr id="3" name="Rectangle: Rounded Corners 2">
            <a:extLst>
              <a:ext uri="{FF2B5EF4-FFF2-40B4-BE49-F238E27FC236}">
                <a16:creationId xmlns:a16="http://schemas.microsoft.com/office/drawing/2014/main" id="{E956BC18-991D-F627-77E7-5C8C4730DF04}"/>
              </a:ext>
            </a:extLst>
          </p:cNvPr>
          <p:cNvSpPr/>
          <p:nvPr/>
        </p:nvSpPr>
        <p:spPr>
          <a:xfrm>
            <a:off x="4930208" y="3817851"/>
            <a:ext cx="6922008" cy="165969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457200">
              <a:spcBef>
                <a:spcPts val="300"/>
              </a:spcBef>
              <a:defRPr/>
            </a:pPr>
            <a:r>
              <a:rPr lang="en-GB" sz="1200" b="1" dirty="0">
                <a:solidFill>
                  <a:srgbClr val="0070C0"/>
                </a:solidFill>
                <a:latin typeface="Arial" pitchFamily="34" charset="0"/>
                <a:cs typeface="Arial" pitchFamily="34" charset="0"/>
              </a:rPr>
              <a:t>What is the potential of FIT in the management of patients with possible colorectal cancer?</a:t>
            </a:r>
          </a:p>
          <a:p>
            <a:pPr marL="285750" lvl="0" indent="-285750" defTabSz="457200">
              <a:spcBef>
                <a:spcPts val="300"/>
              </a:spcBef>
              <a:spcAft>
                <a:spcPts val="300"/>
              </a:spcAft>
              <a:buFont typeface="Arial" panose="020B0604020202020204" pitchFamily="34" charset="0"/>
              <a:buChar char="•"/>
              <a:defRPr/>
            </a:pPr>
            <a:r>
              <a:rPr lang="en-US" sz="1200" dirty="0">
                <a:solidFill>
                  <a:sysClr val="windowText" lastClr="000000"/>
                </a:solidFill>
                <a:latin typeface="Arial" panose="020B0604020202020204" pitchFamily="34" charset="0"/>
                <a:cs typeface="Arial" panose="020B0604020202020204" pitchFamily="34" charset="0"/>
              </a:rPr>
              <a:t>To access the correct pathway first time</a:t>
            </a:r>
          </a:p>
          <a:p>
            <a:pPr marL="285750" lvl="0" indent="-285750" defTabSz="457200">
              <a:spcBef>
                <a:spcPts val="300"/>
              </a:spcBef>
              <a:spcAft>
                <a:spcPts val="300"/>
              </a:spcAft>
              <a:buFont typeface="Arial" panose="020B0604020202020204" pitchFamily="34" charset="0"/>
              <a:buChar char="•"/>
              <a:defRPr/>
            </a:pPr>
            <a:r>
              <a:rPr lang="en-US" sz="1200" dirty="0">
                <a:solidFill>
                  <a:sysClr val="windowText" lastClr="000000"/>
                </a:solidFill>
                <a:latin typeface="Arial" panose="020B0604020202020204" pitchFamily="34" charset="0"/>
                <a:cs typeface="Arial" panose="020B0604020202020204" pitchFamily="34" charset="0"/>
              </a:rPr>
              <a:t>To reassure patients of their low personal risk of bowel cancer</a:t>
            </a:r>
          </a:p>
          <a:p>
            <a:pPr marL="285750" lvl="0" indent="-285750" defTabSz="457200">
              <a:spcBef>
                <a:spcPts val="300"/>
              </a:spcBef>
              <a:spcAft>
                <a:spcPts val="300"/>
              </a:spcAft>
              <a:buFont typeface="Arial" panose="020B0604020202020204" pitchFamily="34" charset="0"/>
              <a:buChar char="•"/>
              <a:defRPr/>
            </a:pPr>
            <a:r>
              <a:rPr lang="en-US" sz="1200" dirty="0">
                <a:solidFill>
                  <a:sysClr val="windowText" lastClr="000000"/>
                </a:solidFill>
                <a:latin typeface="Arial" panose="020B0604020202020204" pitchFamily="34" charset="0"/>
                <a:cs typeface="Arial" panose="020B0604020202020204" pitchFamily="34" charset="0"/>
              </a:rPr>
              <a:t>To triage those at greatest risk of bowel cancer to more urgent investigation</a:t>
            </a:r>
          </a:p>
          <a:p>
            <a:pPr marL="285750" lvl="0" indent="-285750" defTabSz="457200">
              <a:spcBef>
                <a:spcPts val="300"/>
              </a:spcBef>
              <a:spcAft>
                <a:spcPts val="300"/>
              </a:spcAft>
              <a:buFont typeface="Arial" panose="020B0604020202020204" pitchFamily="34" charset="0"/>
              <a:buChar char="•"/>
              <a:defRPr/>
            </a:pPr>
            <a:r>
              <a:rPr lang="en-US" sz="1200" dirty="0">
                <a:solidFill>
                  <a:sysClr val="windowText" lastClr="000000"/>
                </a:solidFill>
                <a:latin typeface="Arial" panose="020B0604020202020204" pitchFamily="34" charset="0"/>
                <a:cs typeface="Arial" panose="020B0604020202020204" pitchFamily="34" charset="0"/>
              </a:rPr>
              <a:t>To reduce the numbers of people accessing colorectal investigations which may be unnecessary and carry a risk</a:t>
            </a:r>
          </a:p>
        </p:txBody>
      </p:sp>
      <p:sp>
        <p:nvSpPr>
          <p:cNvPr id="4" name="Rectangle: Rounded Corners 3">
            <a:extLst>
              <a:ext uri="{FF2B5EF4-FFF2-40B4-BE49-F238E27FC236}">
                <a16:creationId xmlns:a16="http://schemas.microsoft.com/office/drawing/2014/main" id="{B18D2BF6-86C8-9C14-BB77-54CB00C08695}"/>
              </a:ext>
            </a:extLst>
          </p:cNvPr>
          <p:cNvSpPr/>
          <p:nvPr/>
        </p:nvSpPr>
        <p:spPr>
          <a:xfrm>
            <a:off x="112014" y="3817851"/>
            <a:ext cx="4322826" cy="165969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457200">
              <a:spcBef>
                <a:spcPts val="300"/>
              </a:spcBef>
              <a:defRPr/>
            </a:pPr>
            <a:endParaRPr lang="en-US" sz="12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162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4A141-7C2B-A17D-0EE5-1B59027D605E}"/>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336AED3A-C841-C178-159B-21CA38648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A11E7DA8-A0B4-D9EF-3F79-B1B62A259A57}"/>
              </a:ext>
            </a:extLst>
          </p:cNvPr>
          <p:cNvSpPr txBox="1"/>
          <p:nvPr/>
        </p:nvSpPr>
        <p:spPr>
          <a:xfrm>
            <a:off x="112014" y="94780"/>
            <a:ext cx="1128141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TVCA Lower GI Urgent Suspected Cancer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Pathway: Safety-netting</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4224837A-D3CC-4D6C-FC67-542E25CC49AC}"/>
              </a:ext>
            </a:extLst>
          </p:cNvPr>
          <p:cNvSpPr txBox="1"/>
          <p:nvPr/>
        </p:nvSpPr>
        <p:spPr>
          <a:xfrm>
            <a:off x="112014" y="1643927"/>
            <a:ext cx="11857482" cy="3139321"/>
          </a:xfrm>
          <a:prstGeom prst="rect">
            <a:avLst/>
          </a:prstGeom>
          <a:noFill/>
        </p:spPr>
        <p:txBody>
          <a:bodyPr wrap="square">
            <a:spAutoFit/>
          </a:bodyPr>
          <a:lstStyle/>
          <a:p>
            <a:pPr>
              <a:spcBef>
                <a:spcPts val="300"/>
              </a:spcBef>
            </a:pPr>
            <a:r>
              <a:rPr lang="en-GB" sz="1200" b="1" dirty="0">
                <a:solidFill>
                  <a:srgbClr val="0070C0"/>
                </a:solidFill>
                <a:latin typeface="Arial" panose="020B0604020202020204" pitchFamily="34" charset="0"/>
                <a:cs typeface="Arial" panose="020B0604020202020204" pitchFamily="34" charset="0"/>
              </a:rPr>
              <a:t>Safety-netting when a FIT test has been requested </a:t>
            </a:r>
          </a:p>
          <a:p>
            <a:pPr marL="285750" indent="-2857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Code FIT test requested in the notes (tick box in Ardens Symptoms analyser) and run a practice report regularly looking for patients where no result has been received within 14 days </a:t>
            </a:r>
          </a:p>
          <a:p>
            <a:pPr marL="285750" indent="-2857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Use of scheduled task as a reminder to look for the results- this could be by the individual clinician, cancer care coordinator or specific admin team </a:t>
            </a:r>
          </a:p>
          <a:p>
            <a:pPr marL="285750" indent="-2857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Use of AccuRx to prompt patient to do the tests</a:t>
            </a:r>
          </a:p>
          <a:p>
            <a:pPr marL="285750" indent="-285750">
              <a:spcBef>
                <a:spcPts val="300"/>
              </a:spcBef>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a:spcBef>
                <a:spcPts val="300"/>
              </a:spcBef>
            </a:pPr>
            <a:endParaRPr lang="en-GB" sz="1200" dirty="0">
              <a:latin typeface="Arial" panose="020B0604020202020204" pitchFamily="34" charset="0"/>
              <a:cs typeface="Arial" panose="020B0604020202020204" pitchFamily="34" charset="0"/>
            </a:endParaRPr>
          </a:p>
          <a:p>
            <a:pPr>
              <a:spcBef>
                <a:spcPts val="300"/>
              </a:spcBef>
            </a:pPr>
            <a:r>
              <a:rPr lang="en-GB" sz="1200" b="1" dirty="0">
                <a:solidFill>
                  <a:srgbClr val="0070C0"/>
                </a:solidFill>
                <a:latin typeface="Arial" panose="020B0604020202020204" pitchFamily="34" charset="0"/>
                <a:cs typeface="Arial" panose="020B0604020202020204" pitchFamily="34" charset="0"/>
              </a:rPr>
              <a:t>When a FIT ≥ 10µgHb/g result has been received  </a:t>
            </a:r>
          </a:p>
          <a:p>
            <a:pPr marL="285750" indent="-2857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A report can be run regularly by the practice looking for patients with FIT ≥</a:t>
            </a:r>
            <a:r>
              <a:rPr lang="en-GB" sz="1200" dirty="0">
                <a:solidFill>
                  <a:srgbClr val="333333"/>
                </a:solidFill>
                <a:latin typeface="Arial" panose="020B0604020202020204" pitchFamily="34" charset="0"/>
                <a:cs typeface="Arial" panose="020B0604020202020204" pitchFamily="34" charset="0"/>
              </a:rPr>
              <a:t>10µgHb/g</a:t>
            </a:r>
            <a:r>
              <a:rPr lang="en-GB" sz="1200" dirty="0">
                <a:latin typeface="Arial" panose="020B0604020202020204" pitchFamily="34" charset="0"/>
                <a:cs typeface="Arial" panose="020B0604020202020204" pitchFamily="34" charset="0"/>
              </a:rPr>
              <a:t> who have not been referred via Urgent Suspected Cancer (USC) route.  </a:t>
            </a:r>
          </a:p>
          <a:p>
            <a:pPr marL="285750" indent="-2857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A report can be run by the practice to identify patients referred via USC where no correspondence has been received from the hospital 4 weeks after referral. </a:t>
            </a:r>
          </a:p>
          <a:p>
            <a:pPr marL="285750" indent="-2857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Use of scheduled tasks by the clinician, Cancer Care Coordinator or specific administrative team to ensure patient has attended. </a:t>
            </a:r>
          </a:p>
          <a:p>
            <a:pPr marL="285750" indent="-2857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Use of AccuRx to check patient attendance.</a:t>
            </a:r>
          </a:p>
          <a:p>
            <a:pPr marL="285750" indent="-2857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Contact the patient to discuss results </a:t>
            </a:r>
          </a:p>
          <a:p>
            <a:pPr marL="285750" indent="-2857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Make a USC referral and ensure bloods and FIT result attached</a:t>
            </a:r>
          </a:p>
        </p:txBody>
      </p:sp>
    </p:spTree>
    <p:extLst>
      <p:ext uri="{BB962C8B-B14F-4D97-AF65-F5344CB8AC3E}">
        <p14:creationId xmlns:p14="http://schemas.microsoft.com/office/powerpoint/2010/main" val="273492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49FC9-C41B-F0AA-96D3-29E25B573ADD}"/>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3D8696AD-F5CB-9BAD-82C0-0D42DF2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9AD07379-1116-1935-A3C1-F501F977DBD1}"/>
              </a:ext>
            </a:extLst>
          </p:cNvPr>
          <p:cNvSpPr txBox="1"/>
          <p:nvPr/>
        </p:nvSpPr>
        <p:spPr>
          <a:xfrm>
            <a:off x="112014" y="94780"/>
            <a:ext cx="1128141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TVCA Lower GI Urgent Suspected Cancer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Pathway: Safety-netting options</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171D3FDE-68A4-DDD1-8DC1-D88F626934AA}"/>
              </a:ext>
            </a:extLst>
          </p:cNvPr>
          <p:cNvSpPr txBox="1"/>
          <p:nvPr/>
        </p:nvSpPr>
        <p:spPr>
          <a:xfrm>
            <a:off x="112014" y="1370962"/>
            <a:ext cx="11857482" cy="5550750"/>
          </a:xfrm>
          <a:prstGeom prst="rect">
            <a:avLst/>
          </a:prstGeom>
          <a:noFill/>
        </p:spPr>
        <p:txBody>
          <a:bodyPr wrap="square">
            <a:spAutoFit/>
          </a:bodyPr>
          <a:lstStyle/>
          <a:p>
            <a:pPr lvl="0">
              <a:spcBef>
                <a:spcPct val="20000"/>
              </a:spcBef>
              <a:defRPr/>
            </a:pPr>
            <a:r>
              <a:rPr lang="en-GB" sz="1200" b="1" dirty="0">
                <a:solidFill>
                  <a:srgbClr val="0070C0"/>
                </a:solidFill>
                <a:latin typeface="Arial" panose="020B0604020202020204" pitchFamily="34" charset="0"/>
                <a:cs typeface="Arial" panose="020B0604020202020204" pitchFamily="34" charset="0"/>
              </a:rPr>
              <a:t>When a FIT &lt; 10µgHb/g result has been received</a:t>
            </a:r>
          </a:p>
          <a:p>
            <a:pPr marR="0" lvl="0" algn="l" defTabSz="914400" rtl="0" eaLnBrk="1" fontAlgn="auto" latinLnBrk="0" hangingPunct="1">
              <a:lnSpc>
                <a:spcPct val="100000"/>
              </a:lnSpc>
              <a:spcBef>
                <a:spcPct val="20000"/>
              </a:spcBef>
              <a:buClrTx/>
              <a:buSzTx/>
              <a:tabLst/>
              <a:defRPr/>
            </a:pPr>
            <a:r>
              <a:rPr lang="en-GB" sz="1200" dirty="0">
                <a:solidFill>
                  <a:prstClr val="black"/>
                </a:solidFill>
                <a:latin typeface="Arial" panose="020B0604020202020204" pitchFamily="34" charset="0"/>
                <a:cs typeface="Arial" panose="020B0604020202020204" pitchFamily="34" charset="0"/>
              </a:rPr>
              <a:t>All patients should receive information about when to seek help.</a:t>
            </a:r>
          </a:p>
          <a:p>
            <a:pPr marR="0" lvl="0" algn="l" defTabSz="914400" rtl="0" eaLnBrk="1" fontAlgn="auto" latinLnBrk="0" hangingPunct="1">
              <a:lnSpc>
                <a:spcPct val="100000"/>
              </a:lnSpc>
              <a:spcBef>
                <a:spcPct val="20000"/>
              </a:spcBef>
              <a:buClrTx/>
              <a:buSzTx/>
              <a:tabLst/>
              <a:defRPr/>
            </a:pPr>
            <a:r>
              <a:rPr lang="en-GB" sz="1200" b="1" dirty="0">
                <a:solidFill>
                  <a:prstClr val="black"/>
                </a:solidFill>
                <a:latin typeface="Arial" panose="020B0604020202020204" pitchFamily="34" charset="0"/>
                <a:cs typeface="Arial" panose="020B0604020202020204" pitchFamily="34" charset="0"/>
              </a:rPr>
              <a:t>Refer:</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ct val="20000"/>
              </a:spcBef>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Patients with an fHb &lt;10 µg Hb/g but with persistent and unexplained symptoms for whom the GP has concern of cancer should be referred to secondary care for evaluation; </a:t>
            </a:r>
          </a:p>
          <a:p>
            <a:pPr marL="742950" lvl="1" indent="-285750">
              <a:spcBef>
                <a:spcPct val="20000"/>
              </a:spcBef>
              <a:buFont typeface="Courier New" panose="02070309020205020404" pitchFamily="49" charset="0"/>
              <a:buChar char="o"/>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refer on a LGI suspected cancer pathway if there is very high clinical suspicion of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colorectal cancer  -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this is the exception and the reasons for concern must be stated clearly on the referral form.</a:t>
            </a:r>
          </a:p>
          <a:p>
            <a:pPr marL="742950" marR="0" lvl="1" indent="-285750" algn="l" defTabSz="914400" rtl="0" eaLnBrk="1" fontAlgn="auto" latinLnBrk="0" hangingPunct="1">
              <a:lnSpc>
                <a:spcPct val="115000"/>
              </a:lnSpc>
              <a:spcBef>
                <a:spcPts val="300"/>
              </a:spcBef>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where cancers other than colorectal are suspected please refer on appropriate suspected cancer referral form </a:t>
            </a:r>
          </a:p>
          <a:p>
            <a:pPr marL="1143000" marR="0" lvl="2" indent="-228600" algn="l" defTabSz="914400" rtl="0" eaLnBrk="1" fontAlgn="auto" latinLnBrk="0" hangingPunct="1">
              <a:lnSpc>
                <a:spcPct val="115000"/>
              </a:lnSpc>
              <a:spcBef>
                <a:spcPts val="300"/>
              </a:spcBef>
              <a:buClrTx/>
              <a:buSzTx/>
              <a:buFont typeface="Wingdings" panose="05000000000000000000" pitchFamily="2"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consider possibility of </a:t>
            </a:r>
            <a:r>
              <a:rPr kumimoji="0" lang="en-GB" sz="12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upper GI cancers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in patients with iron deficiency anaemia </a:t>
            </a:r>
          </a:p>
          <a:p>
            <a:pPr marL="1143000" marR="0" lvl="2" indent="-228600" algn="l" defTabSz="914400" rtl="0" eaLnBrk="1" fontAlgn="auto" latinLnBrk="0" hangingPunct="1">
              <a:lnSpc>
                <a:spcPct val="115000"/>
              </a:lnSpc>
              <a:spcBef>
                <a:spcPts val="300"/>
              </a:spcBef>
              <a:buClrTx/>
              <a:buSzTx/>
              <a:buFont typeface="Wingdings" panose="05000000000000000000" pitchFamily="2"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consider </a:t>
            </a:r>
            <a:r>
              <a:rPr kumimoji="0" lang="en-GB" sz="12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pancreatic cancer</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in patients with weight loss and change in bowel habit </a:t>
            </a:r>
          </a:p>
          <a:p>
            <a:pPr marL="1143000" marR="0" lvl="2" indent="-228600" algn="l" defTabSz="914400" rtl="0" eaLnBrk="1" fontAlgn="auto" latinLnBrk="0" hangingPunct="1">
              <a:lnSpc>
                <a:spcPct val="115000"/>
              </a:lnSpc>
              <a:spcBef>
                <a:spcPts val="300"/>
              </a:spcBef>
              <a:buClrTx/>
              <a:buSzTx/>
              <a:buFont typeface="Wingdings" panose="05000000000000000000" pitchFamily="2"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consider possibility of an </a:t>
            </a:r>
            <a:r>
              <a:rPr kumimoji="0" lang="en-GB" sz="12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4"/>
              </a:rPr>
              <a:t>ovarian cancer</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in women over 50 where there is a change in bowel habit (perform vaginal exam, request CA125 and trans vaginal ultrasound</a:t>
            </a:r>
          </a:p>
          <a:p>
            <a:pPr marL="742950" marR="0" lvl="1" indent="-285750" algn="l" defTabSz="914400" rtl="0" eaLnBrk="1" fontAlgn="auto" latinLnBrk="0" hangingPunct="1">
              <a:lnSpc>
                <a:spcPct val="115000"/>
              </a:lnSpc>
              <a:spcBef>
                <a:spcPts val="300"/>
              </a:spcBef>
              <a:buClrTx/>
              <a:buSzTx/>
              <a:buFont typeface="Courier New" panose="02070309020205020404" pitchFamily="49" charset="0"/>
              <a:buChar char="o"/>
              <a:tabLst/>
              <a:defRPr/>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I</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 patient is presenting with vague symptoms not suggestive of a specific tumour site, please refer to a Non-Specific Symptoms Pathway (NSSP)</a:t>
            </a:r>
          </a:p>
          <a:p>
            <a:pPr marL="742950" marR="0" lvl="1" indent="-285750" algn="l" defTabSz="914400" rtl="0" eaLnBrk="1" fontAlgn="auto" latinLnBrk="0" hangingPunct="1">
              <a:lnSpc>
                <a:spcPct val="115000"/>
              </a:lnSpc>
              <a:spcBef>
                <a:spcPts val="300"/>
              </a:spcBef>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If concerning symptoms persist consider alternative fast track pathways where available, eg Iron Deficiency Anaemia </a:t>
            </a:r>
          </a:p>
          <a:p>
            <a:pPr marR="0" lvl="1" algn="l" defTabSz="914400" rtl="0" eaLnBrk="1" fontAlgn="auto" latinLnBrk="0" hangingPunct="1">
              <a:lnSpc>
                <a:spcPct val="115000"/>
              </a:lnSpc>
              <a:spcBef>
                <a:spcPts val="300"/>
              </a:spcBef>
              <a:buClrTx/>
              <a:buSzTx/>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lvl="0">
              <a:spcBef>
                <a:spcPct val="20000"/>
              </a:spcBef>
              <a:defRPr/>
            </a:pPr>
            <a:r>
              <a:rPr lang="en-GB" sz="1200" b="1" dirty="0">
                <a:solidFill>
                  <a:prstClr val="black"/>
                </a:solidFill>
                <a:latin typeface="Arial" panose="020B0604020202020204" pitchFamily="34" charset="0"/>
                <a:cs typeface="Arial" panose="020B0604020202020204" pitchFamily="34" charset="0"/>
              </a:rPr>
              <a:t>Repeat FIT:</a:t>
            </a:r>
          </a:p>
          <a:p>
            <a:pPr marL="285750" indent="-285750">
              <a:buFont typeface="Arial" panose="020B0604020202020204" pitchFamily="34" charset="0"/>
              <a:buChar char="•"/>
            </a:pPr>
            <a:r>
              <a:rPr lang="en-GB" sz="1200" dirty="0">
                <a:solidFill>
                  <a:srgbClr val="25282B"/>
                </a:solidFill>
                <a:latin typeface="Arial" panose="020B0604020202020204" pitchFamily="34" charset="0"/>
                <a:cs typeface="Arial" panose="020B0604020202020204" pitchFamily="34" charset="0"/>
              </a:rPr>
              <a:t>It is not necessary to ask all patients with a FIT </a:t>
            </a: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&lt;10 µg Hb/g </a:t>
            </a:r>
            <a:r>
              <a:rPr lang="en-GB" sz="1200" dirty="0">
                <a:solidFill>
                  <a:srgbClr val="25282B"/>
                </a:solidFill>
                <a:latin typeface="Arial" panose="020B0604020202020204" pitchFamily="34" charset="0"/>
                <a:cs typeface="Arial" panose="020B0604020202020204" pitchFamily="34" charset="0"/>
              </a:rPr>
              <a:t>result to repeat their test, only those for whom you have ongoing clinical concern of cancer. Recent research has shown that patients with two FIT&lt;</a:t>
            </a: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 10 µg Hb/g</a:t>
            </a:r>
            <a:r>
              <a:rPr lang="en-GB" sz="1200" dirty="0">
                <a:solidFill>
                  <a:srgbClr val="25282B"/>
                </a:solidFill>
                <a:latin typeface="Arial" panose="020B0604020202020204" pitchFamily="34" charset="0"/>
                <a:cs typeface="Arial" panose="020B0604020202020204" pitchFamily="34" charset="0"/>
              </a:rPr>
              <a:t> results have a colorectal cancer risk of &lt;0.04% (</a:t>
            </a:r>
            <a:r>
              <a:rPr lang="en-GB" sz="1200" dirty="0">
                <a:solidFill>
                  <a:srgbClr val="FF5722"/>
                </a:solidFill>
                <a:latin typeface="Arial" panose="020B0604020202020204" pitchFamily="34" charset="0"/>
                <a:cs typeface="Arial" panose="020B0604020202020204" pitchFamily="34" charset="0"/>
                <a:hlinkClick r:id="rId5"/>
              </a:rPr>
              <a:t>Hunt et al, 2021</a:t>
            </a:r>
            <a:r>
              <a:rPr lang="en-GB" sz="1200" dirty="0">
                <a:solidFill>
                  <a:srgbClr val="25282B"/>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200" dirty="0">
                <a:solidFill>
                  <a:srgbClr val="25282B"/>
                </a:solidFill>
                <a:latin typeface="Arial" panose="020B0604020202020204" pitchFamily="34" charset="0"/>
                <a:cs typeface="Arial" panose="020B0604020202020204" pitchFamily="34" charset="0"/>
              </a:rPr>
              <a:t>If there is ongoing clinical concerns, c</a:t>
            </a:r>
            <a:r>
              <a:rPr lang="en-GB" sz="1200" dirty="0">
                <a:solidFill>
                  <a:prstClr val="black"/>
                </a:solidFill>
                <a:latin typeface="Arial" panose="020B0604020202020204" pitchFamily="34" charset="0"/>
                <a:cs typeface="Arial" panose="020B0604020202020204" pitchFamily="34" charset="0"/>
              </a:rPr>
              <a:t>onsider a repeat FIT and reassess the patient in 8-10 weeks.  Consider other causes of bowel change, check faecal calprotectin, consider other investigations/imaging e.g. CA125/ultrasound</a:t>
            </a:r>
          </a:p>
          <a:p>
            <a:pPr marL="285750" indent="-285750">
              <a:buFont typeface="Arial" panose="020B0604020202020204" pitchFamily="34" charset="0"/>
              <a:buChar cha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scheduled task at 6 weeks could be set up by the clinician, cancer care coordinator or specific admin team to remind the patient to have the necessary repeat testing and further task set to ensure results received. </a:t>
            </a:r>
          </a:p>
          <a:p>
            <a:pPr marR="0" lvl="0" algn="l" defTabSz="914400" rtl="0" eaLnBrk="1" fontAlgn="auto" latinLnBrk="0" hangingPunct="1">
              <a:lnSpc>
                <a:spcPct val="100000"/>
              </a:lnSpc>
              <a:spcBef>
                <a:spcPct val="20000"/>
              </a:spcBef>
              <a:buClrTx/>
              <a:buSzTx/>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ct val="20000"/>
              </a:spcBef>
              <a:buClrTx/>
              <a:buSzTx/>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Consider advice and guidance  </a:t>
            </a:r>
          </a:p>
          <a:p>
            <a:endParaRPr lang="en-GB" dirty="0"/>
          </a:p>
        </p:txBody>
      </p:sp>
    </p:spTree>
    <p:extLst>
      <p:ext uri="{BB962C8B-B14F-4D97-AF65-F5344CB8AC3E}">
        <p14:creationId xmlns:p14="http://schemas.microsoft.com/office/powerpoint/2010/main" val="3940696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87DC-B4CC-AB3F-FAE8-3FC5FC856DC4}"/>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0D31B658-59DF-A166-4041-533357CFB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BEB7655B-339D-6430-1C0D-D8DE0DD118B8}"/>
              </a:ext>
            </a:extLst>
          </p:cNvPr>
          <p:cNvSpPr txBox="1"/>
          <p:nvPr/>
        </p:nvSpPr>
        <p:spPr>
          <a:xfrm>
            <a:off x="112014" y="94780"/>
            <a:ext cx="942517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TVCA Lower GI Urgent Suspected Cancer Pathway: Safety-netting </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4" name="TextBox 3">
            <a:extLst>
              <a:ext uri="{FF2B5EF4-FFF2-40B4-BE49-F238E27FC236}">
                <a16:creationId xmlns:a16="http://schemas.microsoft.com/office/drawing/2014/main" id="{E3DB4DAB-EB1F-B99C-CB7E-2EB515E91802}"/>
              </a:ext>
            </a:extLst>
          </p:cNvPr>
          <p:cNvSpPr txBox="1"/>
          <p:nvPr/>
        </p:nvSpPr>
        <p:spPr>
          <a:xfrm>
            <a:off x="212598" y="1431612"/>
            <a:ext cx="11639618" cy="282782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Tx/>
              <a:buSzTx/>
              <a:buFont typeface="Arial" pitchFamily="34" charset="0"/>
              <a:buNone/>
              <a:tabLst/>
              <a:defRPr/>
            </a:pPr>
            <a:r>
              <a:rPr kumimoji="0" lang="en-GB" sz="1200" b="1"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Make the most of AccuRx - </a:t>
            </a:r>
            <a:r>
              <a:rPr kumimoji="0" lang="en-GB" sz="1200" b="1"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rPr>
              <a:t>Sample Reminder Pathway </a:t>
            </a:r>
          </a:p>
          <a:p>
            <a:pPr marL="0" marR="0" lvl="0" indent="0" algn="l" defTabSz="914400" rtl="0" eaLnBrk="1" fontAlgn="auto" latinLnBrk="0" hangingPunct="1">
              <a:lnSpc>
                <a:spcPct val="114000"/>
              </a:lnSpc>
              <a:spcBef>
                <a:spcPts val="300"/>
              </a:spcBef>
              <a:spcAft>
                <a:spcPts val="0"/>
              </a:spcAft>
              <a:buClrTx/>
              <a:buSzTx/>
              <a:buFont typeface="Arial" pitchFamily="34" charset="0"/>
              <a:buNone/>
              <a:tabLst/>
              <a:defRPr/>
            </a:pPr>
            <a:endParaRPr kumimoji="0" lang="en-GB" sz="1200" b="1"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endParaRPr>
          </a:p>
          <a:p>
            <a:pPr marL="0" marR="0" lvl="0" indent="0" algn="l" defTabSz="914400" rtl="0" eaLnBrk="1" fontAlgn="auto" latinLnBrk="0" hangingPunct="1">
              <a:lnSpc>
                <a:spcPct val="114000"/>
              </a:lnSpc>
              <a:spcBef>
                <a:spcPts val="30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rPr>
              <a:t>To help improve patient compliance of returning their FIT kit, there is an automated Sample Reminder Pathway now live nationally through the GP communication tool AccuRx.  This means patients will receive a text reminding them to return their FIT test if they have not returned their sample after a certain time period. </a:t>
            </a:r>
          </a:p>
          <a:p>
            <a:pPr marL="0" marR="0" lvl="0" indent="0" algn="l" defTabSz="914400" rtl="0" eaLnBrk="1" fontAlgn="auto" latinLnBrk="0" hangingPunct="1">
              <a:lnSpc>
                <a:spcPct val="114000"/>
              </a:lnSpc>
              <a:spcBef>
                <a:spcPts val="30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endParaRPr>
          </a:p>
          <a:p>
            <a:pPr marL="0" marR="0" lvl="0" indent="0" algn="l" defTabSz="914400" rtl="0" eaLnBrk="1" fontAlgn="auto" latinLnBrk="0" hangingPunct="1">
              <a:lnSpc>
                <a:spcPct val="114000"/>
              </a:lnSpc>
              <a:spcBef>
                <a:spcPts val="30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rPr>
              <a:t>This is a form of safety-netting and to use this, primary care health professionals will need to follow the </a:t>
            </a:r>
            <a:r>
              <a:rPr kumimoji="0" lang="en-GB" sz="1200" b="1" i="0" u="sng" strike="noStrike" kern="1200" cap="none" spc="0" normalizeH="0" baseline="0" noProof="0" dirty="0">
                <a:ln>
                  <a:noFill/>
                </a:ln>
                <a:solidFill>
                  <a:srgbClr val="0000FF"/>
                </a:solidFill>
                <a:effectLst/>
                <a:uLnTx/>
                <a:uFillTx/>
                <a:latin typeface="Arial" pitchFamily="34" charset="0"/>
                <a:ea typeface="Calibri" panose="020F0502020204030204" pitchFamily="34" charset="0"/>
                <a:cs typeface="Arial" pitchFamily="34" charset="0"/>
                <a:hlinkClick r:id="rId3"/>
              </a:rPr>
              <a:t>FIT Reminder Step-by-step Guide</a:t>
            </a:r>
            <a:r>
              <a:rPr kumimoji="0" lang="en-GB" sz="1200" b="1"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rPr>
              <a:t> </a:t>
            </a:r>
            <a:r>
              <a:rPr kumimoji="0" lang="en-GB" sz="1200" b="0"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rPr>
              <a:t>when ordering a FIT test.  This guide also shows a</a:t>
            </a:r>
            <a:r>
              <a:rPr kumimoji="0" lang="en-GB" sz="1200" b="1"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rPr>
              <a:t> </a:t>
            </a:r>
            <a:r>
              <a:rPr kumimoji="0" lang="en-GB" sz="1200" b="1"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hlinkClick r:id="rId4"/>
              </a:rPr>
              <a:t>video</a:t>
            </a:r>
            <a:r>
              <a:rPr kumimoji="0" lang="en-GB" sz="1200" b="1"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rPr>
              <a:t> </a:t>
            </a:r>
            <a:r>
              <a:rPr kumimoji="0" lang="en-GB" sz="1200" b="0"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rPr>
              <a:t>of the steps on screen. </a:t>
            </a:r>
            <a:endParaRPr lang="en-GB" sz="1200" dirty="0">
              <a:solidFill>
                <a:srgbClr val="3B3838"/>
              </a:solidFill>
              <a:latin typeface="Arial" pitchFamily="34" charset="0"/>
              <a:ea typeface="Calibri" panose="020F0502020204030204" pitchFamily="34" charset="0"/>
              <a:cs typeface="Arial" pitchFamily="34" charset="0"/>
            </a:endParaRPr>
          </a:p>
          <a:p>
            <a:pPr marL="0" marR="0" lvl="0" indent="0" algn="l" defTabSz="914400" rtl="0" eaLnBrk="1" fontAlgn="auto" latinLnBrk="0" hangingPunct="1">
              <a:lnSpc>
                <a:spcPct val="114000"/>
              </a:lnSpc>
              <a:spcBef>
                <a:spcPts val="300"/>
              </a:spcBef>
              <a:spcAft>
                <a:spcPts val="0"/>
              </a:spcAft>
              <a:buClrTx/>
              <a:buSzTx/>
              <a:buFont typeface="Arial" pitchFamily="34" charset="0"/>
              <a:buNone/>
              <a:tabLst/>
              <a:defRPr/>
            </a:pPr>
            <a:endParaRPr lang="en-GB" sz="1200" dirty="0">
              <a:solidFill>
                <a:srgbClr val="3B3838"/>
              </a:solidFill>
              <a:latin typeface="Arial" pitchFamily="34" charset="0"/>
              <a:ea typeface="Calibri" panose="020F0502020204030204" pitchFamily="34" charset="0"/>
              <a:cs typeface="Arial" pitchFamily="34" charset="0"/>
            </a:endParaRPr>
          </a:p>
          <a:p>
            <a:pPr marL="285750" marR="0" lvl="0" indent="-285750" algn="l" defTabSz="914400" rtl="0" eaLnBrk="1" fontAlgn="auto" latinLnBrk="0" hangingPunct="1">
              <a:lnSpc>
                <a:spcPct val="114000"/>
              </a:lnSpc>
              <a:spcBef>
                <a:spcPts val="300"/>
              </a:spcBef>
              <a:spcAft>
                <a:spcPts val="800"/>
              </a:spcAft>
              <a:buClrTx/>
              <a:buSzTx/>
              <a:buFont typeface="Wingdings" panose="05000000000000000000" pitchFamily="2" charset="2"/>
              <a:buChar char="Ø"/>
              <a:tabLst/>
              <a:defRPr/>
            </a:pPr>
            <a:r>
              <a:rPr lang="en-GB" sz="1200" dirty="0">
                <a:solidFill>
                  <a:srgbClr val="0070C0"/>
                </a:solidFill>
                <a:latin typeface="Arial" pitchFamily="34" charset="0"/>
                <a:ea typeface="Calibri" panose="020F0502020204030204" pitchFamily="34" charset="0"/>
                <a:cs typeface="Arial" pitchFamily="34" charset="0"/>
              </a:rPr>
              <a:t>Top tip! </a:t>
            </a:r>
            <a:r>
              <a:rPr lang="en-GB" sz="1200" dirty="0">
                <a:solidFill>
                  <a:srgbClr val="3B3838"/>
                </a:solidFill>
                <a:latin typeface="Arial" pitchFamily="34" charset="0"/>
                <a:ea typeface="Calibri" panose="020F0502020204030204" pitchFamily="34" charset="0"/>
                <a:cs typeface="Arial" pitchFamily="34" charset="0"/>
              </a:rPr>
              <a:t>– include a link to the TVCA Symptomatic FIT Video in your text message –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more information watch the Thames Valley Cancer Alliance video about bowel cancer screening” </a:t>
            </a:r>
            <a:r>
              <a:rPr kumimoji="0" lang="en-GB" sz="12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Link to </a:t>
            </a:r>
            <a:r>
              <a:rPr kumimoji="0" lang="en-GB" sz="12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hlinkClick r:id="rId5"/>
              </a:rPr>
              <a:t>full length videos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b="0"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endParaRPr>
          </a:p>
        </p:txBody>
      </p:sp>
      <p:pic>
        <p:nvPicPr>
          <p:cNvPr id="5" name="Picture 4">
            <a:extLst>
              <a:ext uri="{FF2B5EF4-FFF2-40B4-BE49-F238E27FC236}">
                <a16:creationId xmlns:a16="http://schemas.microsoft.com/office/drawing/2014/main" id="{6B9A9F4D-7600-22D4-23D7-CD633338EB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193" y="4451412"/>
            <a:ext cx="2930867" cy="2291885"/>
          </a:xfrm>
          <a:prstGeom prst="rect">
            <a:avLst/>
          </a:prstGeom>
          <a:ln w="25400">
            <a:solidFill>
              <a:sysClr val="windowText" lastClr="000000"/>
            </a:solidFill>
          </a:ln>
        </p:spPr>
      </p:pic>
      <p:sp>
        <p:nvSpPr>
          <p:cNvPr id="7" name="Rounded Rectangle 14">
            <a:extLst>
              <a:ext uri="{FF2B5EF4-FFF2-40B4-BE49-F238E27FC236}">
                <a16:creationId xmlns:a16="http://schemas.microsoft.com/office/drawing/2014/main" id="{0DEF53E1-FAD7-4068-933F-056A36878148}"/>
              </a:ext>
            </a:extLst>
          </p:cNvPr>
          <p:cNvSpPr/>
          <p:nvPr/>
        </p:nvSpPr>
        <p:spPr>
          <a:xfrm>
            <a:off x="340359" y="4728110"/>
            <a:ext cx="1319532" cy="98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6C028F52-A186-37CA-FF69-2E73D6DA24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6453" y="4451412"/>
            <a:ext cx="3375099" cy="2291885"/>
          </a:xfrm>
          <a:prstGeom prst="rect">
            <a:avLst/>
          </a:prstGeom>
          <a:ln w="25400">
            <a:solidFill>
              <a:sysClr val="windowText" lastClr="000000"/>
            </a:solidFill>
          </a:ln>
        </p:spPr>
      </p:pic>
      <p:sp>
        <p:nvSpPr>
          <p:cNvPr id="10" name="Rounded Rectangle 16">
            <a:extLst>
              <a:ext uri="{FF2B5EF4-FFF2-40B4-BE49-F238E27FC236}">
                <a16:creationId xmlns:a16="http://schemas.microsoft.com/office/drawing/2014/main" id="{ABEDDB70-6BBE-3EB5-CF42-9D32EE09361F}"/>
              </a:ext>
            </a:extLst>
          </p:cNvPr>
          <p:cNvSpPr/>
          <p:nvPr/>
        </p:nvSpPr>
        <p:spPr>
          <a:xfrm>
            <a:off x="4337344" y="5769807"/>
            <a:ext cx="580256"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ounded Rectangle 14">
            <a:extLst>
              <a:ext uri="{FF2B5EF4-FFF2-40B4-BE49-F238E27FC236}">
                <a16:creationId xmlns:a16="http://schemas.microsoft.com/office/drawing/2014/main" id="{DC99948F-5347-B6F3-4346-4A951BD8185C}"/>
              </a:ext>
            </a:extLst>
          </p:cNvPr>
          <p:cNvSpPr/>
          <p:nvPr/>
        </p:nvSpPr>
        <p:spPr>
          <a:xfrm>
            <a:off x="4221477" y="4783799"/>
            <a:ext cx="1243332" cy="720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ounded Rectangle 14">
            <a:extLst>
              <a:ext uri="{FF2B5EF4-FFF2-40B4-BE49-F238E27FC236}">
                <a16:creationId xmlns:a16="http://schemas.microsoft.com/office/drawing/2014/main" id="{710CD1BB-AC26-8904-77F9-A4102B6DDBB5}"/>
              </a:ext>
            </a:extLst>
          </p:cNvPr>
          <p:cNvSpPr/>
          <p:nvPr/>
        </p:nvSpPr>
        <p:spPr>
          <a:xfrm>
            <a:off x="4712334" y="4957520"/>
            <a:ext cx="752475"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ounded Rectangle 14">
            <a:extLst>
              <a:ext uri="{FF2B5EF4-FFF2-40B4-BE49-F238E27FC236}">
                <a16:creationId xmlns:a16="http://schemas.microsoft.com/office/drawing/2014/main" id="{BA22F090-FCED-25E1-6996-E77ED6A52D5C}"/>
              </a:ext>
            </a:extLst>
          </p:cNvPr>
          <p:cNvSpPr/>
          <p:nvPr/>
        </p:nvSpPr>
        <p:spPr>
          <a:xfrm>
            <a:off x="806598" y="4826875"/>
            <a:ext cx="695325" cy="98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03D2A69C-5BD7-200C-9C20-1CFF3CF043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7446" y="4451412"/>
            <a:ext cx="3554195" cy="2029879"/>
          </a:xfrm>
          <a:prstGeom prst="rect">
            <a:avLst/>
          </a:prstGeom>
          <a:ln w="25400">
            <a:solidFill>
              <a:sysClr val="windowText" lastClr="000000"/>
            </a:solidFill>
          </a:ln>
        </p:spPr>
      </p:pic>
      <p:sp>
        <p:nvSpPr>
          <p:cNvPr id="15" name="Rounded Rectangle 14">
            <a:extLst>
              <a:ext uri="{FF2B5EF4-FFF2-40B4-BE49-F238E27FC236}">
                <a16:creationId xmlns:a16="http://schemas.microsoft.com/office/drawing/2014/main" id="{02595826-51DC-4BF3-FB50-FCA0E7E45CB6}"/>
              </a:ext>
            </a:extLst>
          </p:cNvPr>
          <p:cNvSpPr/>
          <p:nvPr/>
        </p:nvSpPr>
        <p:spPr>
          <a:xfrm>
            <a:off x="8297446" y="4876491"/>
            <a:ext cx="752475"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7" name="Straight Arrow Connector 16">
            <a:extLst>
              <a:ext uri="{FF2B5EF4-FFF2-40B4-BE49-F238E27FC236}">
                <a16:creationId xmlns:a16="http://schemas.microsoft.com/office/drawing/2014/main" id="{E4962260-0CDD-F73E-EE7F-F91F45B78C32}"/>
              </a:ext>
            </a:extLst>
          </p:cNvPr>
          <p:cNvCxnSpPr/>
          <p:nvPr/>
        </p:nvCxnSpPr>
        <p:spPr>
          <a:xfrm>
            <a:off x="3533775" y="5048578"/>
            <a:ext cx="30316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991687D-390B-53FD-3190-B5B3CBD43396}"/>
              </a:ext>
            </a:extLst>
          </p:cNvPr>
          <p:cNvCxnSpPr>
            <a:cxnSpLocks/>
          </p:cNvCxnSpPr>
          <p:nvPr/>
        </p:nvCxnSpPr>
        <p:spPr>
          <a:xfrm>
            <a:off x="7803809" y="5067628"/>
            <a:ext cx="30316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5783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E362E37EFE1F49AB1A7BC70C4E5F5A" ma:contentTypeVersion="13" ma:contentTypeDescription="Create a new document." ma:contentTypeScope="" ma:versionID="e213c804ce3b0fb12159c03f345e6a45">
  <xsd:schema xmlns:xsd="http://www.w3.org/2001/XMLSchema" xmlns:xs="http://www.w3.org/2001/XMLSchema" xmlns:p="http://schemas.microsoft.com/office/2006/metadata/properties" xmlns:ns3="5f82756d-70fa-431a-81e2-3270d9c7bae5" xmlns:ns4="d5d67aef-b3c5-4cb8-a8d5-67b7c9222f51" targetNamespace="http://schemas.microsoft.com/office/2006/metadata/properties" ma:root="true" ma:fieldsID="28a0c52c16db7d401a34badbdd205fec" ns3:_="" ns4:_="">
    <xsd:import namespace="5f82756d-70fa-431a-81e2-3270d9c7bae5"/>
    <xsd:import namespace="d5d67aef-b3c5-4cb8-a8d5-67b7c9222f5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4:MediaServiceSearchProperties" minOccurs="0"/>
                <xsd:element ref="ns4:MediaServiceDateTaken" minOccurs="0"/>
                <xsd:element ref="ns4:MediaServiceObjectDetectorVersions" minOccurs="0"/>
                <xsd:element ref="ns4:MediaServiceSystemTag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82756d-70fa-431a-81e2-3270d9c7ba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d67aef-b3c5-4cb8-a8d5-67b7c9222f5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5d67aef-b3c5-4cb8-a8d5-67b7c9222f5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78D445-92C0-41D3-8C18-BBF9AF5070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82756d-70fa-431a-81e2-3270d9c7bae5"/>
    <ds:schemaRef ds:uri="d5d67aef-b3c5-4cb8-a8d5-67b7c9222f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023992-1317-4A0D-B161-CE4C004E44A4}">
  <ds:schemaRefs>
    <ds:schemaRef ds:uri="http://purl.org/dc/dcmitype/"/>
    <ds:schemaRef ds:uri="http://www.w3.org/XML/1998/namespace"/>
    <ds:schemaRef ds:uri="http://purl.org/dc/terms/"/>
    <ds:schemaRef ds:uri="http://schemas.microsoft.com/office/infopath/2007/PartnerControls"/>
    <ds:schemaRef ds:uri="http://schemas.microsoft.com/office/2006/documentManagement/types"/>
    <ds:schemaRef ds:uri="http://purl.org/dc/elements/1.1/"/>
    <ds:schemaRef ds:uri="5f82756d-70fa-431a-81e2-3270d9c7bae5"/>
    <ds:schemaRef ds:uri="http://schemas.microsoft.com/office/2006/metadata/properties"/>
    <ds:schemaRef ds:uri="http://schemas.openxmlformats.org/package/2006/metadata/core-properties"/>
    <ds:schemaRef ds:uri="d5d67aef-b3c5-4cb8-a8d5-67b7c9222f51"/>
  </ds:schemaRefs>
</ds:datastoreItem>
</file>

<file path=customXml/itemProps3.xml><?xml version="1.0" encoding="utf-8"?>
<ds:datastoreItem xmlns:ds="http://schemas.openxmlformats.org/officeDocument/2006/customXml" ds:itemID="{1FDEEBA0-ABC2-4B9F-A067-3167A25DF4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10464</TotalTime>
  <Words>3780</Words>
  <Application>Microsoft Office PowerPoint</Application>
  <PresentationFormat>Widescreen</PresentationFormat>
  <Paragraphs>333</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Aptos Display</vt:lpstr>
      <vt:lpstr>Arial</vt:lpstr>
      <vt:lpstr>Calibri</vt:lpstr>
      <vt:lpstr>Courier New</vt:lpstr>
      <vt:lpstr>Poppins</vt:lpstr>
      <vt:lpstr>Symbol</vt:lpstr>
      <vt:lpstr>Wingdings</vt:lpstr>
      <vt:lpstr>Office Theme</vt:lpstr>
      <vt:lpstr>Primary Care Toolkit: Symptomatic FIT          and the Lower GI pathway An information and resource pack to support with suspected lower GI cancers and the use of symptomatic FIT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BELL, Stephanie (NHS BUCKINGHAMSHIRE, OXFORDSHIRE AND BERKSHIRE WEST INTEGRATED CARE BOARD)</dc:creator>
  <cp:lastModifiedBy>SMITH, Becks (NHS BUCKINGHAMSHIRE, OXFORDSHIRE AND BERKSHIRE WEST ICB - 14Y)</cp:lastModifiedBy>
  <cp:revision>22</cp:revision>
  <dcterms:created xsi:type="dcterms:W3CDTF">2025-09-17T13:16:05Z</dcterms:created>
  <dcterms:modified xsi:type="dcterms:W3CDTF">2025-12-12T16:53:24Z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0x01010053E362E37EFE1F49AB1A7BC70C4E5F5A</vt:lpwstr>
  </property>
</Properties>
</file>