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57" r:id="rId5"/>
    <p:sldId id="2147472466" r:id="rId6"/>
    <p:sldId id="2147472467" r:id="rId7"/>
    <p:sldId id="2147472508" r:id="rId8"/>
    <p:sldId id="2147472509" r:id="rId9"/>
    <p:sldId id="2147472510" r:id="rId10"/>
    <p:sldId id="2147472462" r:id="rId11"/>
    <p:sldId id="2147472469" r:id="rId12"/>
    <p:sldId id="2147472497" r:id="rId13"/>
    <p:sldId id="2147472471" r:id="rId14"/>
    <p:sldId id="2147472498" r:id="rId15"/>
    <p:sldId id="2147472499" r:id="rId16"/>
    <p:sldId id="2147472500" r:id="rId17"/>
    <p:sldId id="2147472502" r:id="rId18"/>
    <p:sldId id="2147472503" r:id="rId19"/>
    <p:sldId id="2147472504" r:id="rId20"/>
    <p:sldId id="2147472505" r:id="rId21"/>
    <p:sldId id="2147472506" r:id="rId22"/>
    <p:sldId id="2147472511" r:id="rId23"/>
    <p:sldId id="214747251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a:srgbClr val="7030A0"/>
    <a:srgbClr val="8710E8"/>
    <a:srgbClr val="01ABAA"/>
    <a:srgbClr val="81D2E3"/>
    <a:srgbClr val="FF0066"/>
    <a:srgbClr val="ED008D"/>
    <a:srgbClr val="0070C0"/>
    <a:srgbClr val="005E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CC405-3EFC-452B-83F2-6E19980A4FF0}" type="datetimeFigureOut">
              <a:rPr lang="en-GB" smtClean="0"/>
              <a:t>12/12/2025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0C787-2A06-456F-BA0F-E066B078D0AB}" type="slidenum">
              <a:rPr lang="en-GB" smtClean="0"/>
              <a:t>‹#›</a:t>
            </a:fld>
            <a:endParaRPr lang="en-GB" dirty="0"/>
          </a:p>
        </p:txBody>
      </p:sp>
    </p:spTree>
    <p:extLst>
      <p:ext uri="{BB962C8B-B14F-4D97-AF65-F5344CB8AC3E}">
        <p14:creationId xmlns:p14="http://schemas.microsoft.com/office/powerpoint/2010/main" val="3070217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0420-9F3B-C060-CF2A-32CA53419EE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F850F0C-3EAA-70B0-BDB5-69F8EBC1F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B9EB143-FDBB-5E4C-D56C-00AE55C73669}"/>
              </a:ext>
            </a:extLst>
          </p:cNvPr>
          <p:cNvSpPr>
            <a:spLocks noGrp="1"/>
          </p:cNvSpPr>
          <p:nvPr>
            <p:ph type="dt" sz="half" idx="10"/>
          </p:nvPr>
        </p:nvSpPr>
        <p:spPr/>
        <p:txBody>
          <a:bodyPr/>
          <a:lstStyle/>
          <a:p>
            <a:fld id="{EE844616-B60C-45C1-892C-ACF7985A8EA7}" type="datetime1">
              <a:rPr lang="en-GB" smtClean="0"/>
              <a:t>12/12/2025</a:t>
            </a:fld>
            <a:endParaRPr lang="en-GB" dirty="0"/>
          </a:p>
        </p:txBody>
      </p:sp>
      <p:sp>
        <p:nvSpPr>
          <p:cNvPr id="5" name="Footer Placeholder 4">
            <a:extLst>
              <a:ext uri="{FF2B5EF4-FFF2-40B4-BE49-F238E27FC236}">
                <a16:creationId xmlns:a16="http://schemas.microsoft.com/office/drawing/2014/main" id="{0A883FE2-9BCD-A220-84C5-EF3551E2060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EBAE9B2-44DD-E5E4-454D-66964AB1628D}"/>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85549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D591-D37C-CF9A-FFC6-64C382E1CDB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BD38E84-50FD-8C97-98BF-D4B77EE40C5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90B787C-D446-7122-0872-660507824CB8}"/>
              </a:ext>
            </a:extLst>
          </p:cNvPr>
          <p:cNvSpPr>
            <a:spLocks noGrp="1"/>
          </p:cNvSpPr>
          <p:nvPr>
            <p:ph type="dt" sz="half" idx="10"/>
          </p:nvPr>
        </p:nvSpPr>
        <p:spPr/>
        <p:txBody>
          <a:bodyPr/>
          <a:lstStyle/>
          <a:p>
            <a:fld id="{B70CA4CB-656A-44A4-B057-33F5E3B093B3}" type="datetime1">
              <a:rPr lang="en-GB" smtClean="0"/>
              <a:t>12/12/2025</a:t>
            </a:fld>
            <a:endParaRPr lang="en-GB" dirty="0"/>
          </a:p>
        </p:txBody>
      </p:sp>
      <p:sp>
        <p:nvSpPr>
          <p:cNvPr id="5" name="Footer Placeholder 4">
            <a:extLst>
              <a:ext uri="{FF2B5EF4-FFF2-40B4-BE49-F238E27FC236}">
                <a16:creationId xmlns:a16="http://schemas.microsoft.com/office/drawing/2014/main" id="{600FF684-80FB-C1C7-D32D-CDE2F1A2ED0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0A76BF-91D0-47A5-BB69-44FE0998EBCB}"/>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367417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9D8B14-079C-2A75-FAB7-87A4A971EC3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0845820-EE1E-7844-0332-B794686B4B3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B93D9C-7DB8-18C6-A3A6-6C23AAF6BF8F}"/>
              </a:ext>
            </a:extLst>
          </p:cNvPr>
          <p:cNvSpPr>
            <a:spLocks noGrp="1"/>
          </p:cNvSpPr>
          <p:nvPr>
            <p:ph type="dt" sz="half" idx="10"/>
          </p:nvPr>
        </p:nvSpPr>
        <p:spPr/>
        <p:txBody>
          <a:bodyPr/>
          <a:lstStyle/>
          <a:p>
            <a:fld id="{CE7815EE-94CF-449C-8325-196A2DB00187}" type="datetime1">
              <a:rPr lang="en-GB" smtClean="0"/>
              <a:t>12/12/2025</a:t>
            </a:fld>
            <a:endParaRPr lang="en-GB" dirty="0"/>
          </a:p>
        </p:txBody>
      </p:sp>
      <p:sp>
        <p:nvSpPr>
          <p:cNvPr id="5" name="Footer Placeholder 4">
            <a:extLst>
              <a:ext uri="{FF2B5EF4-FFF2-40B4-BE49-F238E27FC236}">
                <a16:creationId xmlns:a16="http://schemas.microsoft.com/office/drawing/2014/main" id="{1DEA6889-C777-1C42-ECC4-FFC9289AA19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418BE2F-BAE6-1705-616E-652A98EA37AF}"/>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216933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DF7FB-A087-C6A7-5C42-81B34FC3D00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D694104-1FB7-16E6-9C52-C6705A5B89B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5DBFA5F-6357-4473-844A-3C429F642762}"/>
              </a:ext>
            </a:extLst>
          </p:cNvPr>
          <p:cNvSpPr>
            <a:spLocks noGrp="1"/>
          </p:cNvSpPr>
          <p:nvPr>
            <p:ph type="dt" sz="half" idx="10"/>
          </p:nvPr>
        </p:nvSpPr>
        <p:spPr/>
        <p:txBody>
          <a:bodyPr/>
          <a:lstStyle/>
          <a:p>
            <a:fld id="{3AB2675D-3296-4D8B-B10C-EFB387517316}" type="datetime1">
              <a:rPr lang="en-GB" smtClean="0"/>
              <a:t>12/12/2025</a:t>
            </a:fld>
            <a:endParaRPr lang="en-GB" dirty="0"/>
          </a:p>
        </p:txBody>
      </p:sp>
      <p:sp>
        <p:nvSpPr>
          <p:cNvPr id="5" name="Footer Placeholder 4">
            <a:extLst>
              <a:ext uri="{FF2B5EF4-FFF2-40B4-BE49-F238E27FC236}">
                <a16:creationId xmlns:a16="http://schemas.microsoft.com/office/drawing/2014/main" id="{B3DE8649-6300-FDD1-003D-0A668BEA2A4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F290B33-EA60-97DD-FF84-BE8BD52830A2}"/>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240094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6884-B57D-9B70-8129-40C208594B0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4A264F7-2929-B493-42AC-9E960B63A2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7D9E568-9CF1-A76D-EB9C-4CD836918690}"/>
              </a:ext>
            </a:extLst>
          </p:cNvPr>
          <p:cNvSpPr>
            <a:spLocks noGrp="1"/>
          </p:cNvSpPr>
          <p:nvPr>
            <p:ph type="dt" sz="half" idx="10"/>
          </p:nvPr>
        </p:nvSpPr>
        <p:spPr/>
        <p:txBody>
          <a:bodyPr/>
          <a:lstStyle/>
          <a:p>
            <a:fld id="{29631EB1-1F2C-42E7-A4ED-805E45F2E215}" type="datetime1">
              <a:rPr lang="en-GB" smtClean="0"/>
              <a:t>12/12/2025</a:t>
            </a:fld>
            <a:endParaRPr lang="en-GB" dirty="0"/>
          </a:p>
        </p:txBody>
      </p:sp>
      <p:sp>
        <p:nvSpPr>
          <p:cNvPr id="5" name="Footer Placeholder 4">
            <a:extLst>
              <a:ext uri="{FF2B5EF4-FFF2-40B4-BE49-F238E27FC236}">
                <a16:creationId xmlns:a16="http://schemas.microsoft.com/office/drawing/2014/main" id="{4465E408-05C3-0654-9DC5-5216E0789A4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29C2F0F-BE50-B807-ACB8-B62B91DBE5E8}"/>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161296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19D0-A1EB-9330-D7E5-DE4030DADD7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C869AAB-9323-5E40-2594-86D07E58EA9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377BE63-7403-8882-6AEC-75C28FEE350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E7B8DC9-DCE2-E51E-9B87-6B2F54A78012}"/>
              </a:ext>
            </a:extLst>
          </p:cNvPr>
          <p:cNvSpPr>
            <a:spLocks noGrp="1"/>
          </p:cNvSpPr>
          <p:nvPr>
            <p:ph type="dt" sz="half" idx="10"/>
          </p:nvPr>
        </p:nvSpPr>
        <p:spPr/>
        <p:txBody>
          <a:bodyPr/>
          <a:lstStyle/>
          <a:p>
            <a:fld id="{AA645EDA-C019-4332-960F-0B8E41842EA2}" type="datetime1">
              <a:rPr lang="en-GB" smtClean="0"/>
              <a:t>12/12/2025</a:t>
            </a:fld>
            <a:endParaRPr lang="en-GB" dirty="0"/>
          </a:p>
        </p:txBody>
      </p:sp>
      <p:sp>
        <p:nvSpPr>
          <p:cNvPr id="6" name="Footer Placeholder 5">
            <a:extLst>
              <a:ext uri="{FF2B5EF4-FFF2-40B4-BE49-F238E27FC236}">
                <a16:creationId xmlns:a16="http://schemas.microsoft.com/office/drawing/2014/main" id="{02BBC968-C13D-732D-CFBD-CDF1BBCE6D1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F701F89-CB22-E852-299F-4D8A33DE7E28}"/>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2645738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E71AC-ADCF-2067-9AC9-41609417AA0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44D41E1-A617-DE6E-1131-EF9B2F011E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63DE836-11B8-405B-C2E2-469EB5614AB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ADFEAA3-6AB9-FE88-7E96-57B838A3A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D172EB1-9A75-F590-FA18-9E223FE89B9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1704F44-D9A6-18BB-E9B6-999B5C250D33}"/>
              </a:ext>
            </a:extLst>
          </p:cNvPr>
          <p:cNvSpPr>
            <a:spLocks noGrp="1"/>
          </p:cNvSpPr>
          <p:nvPr>
            <p:ph type="dt" sz="half" idx="10"/>
          </p:nvPr>
        </p:nvSpPr>
        <p:spPr/>
        <p:txBody>
          <a:bodyPr/>
          <a:lstStyle/>
          <a:p>
            <a:fld id="{3758364D-CD0B-4A41-BBA4-E028A3C41917}" type="datetime1">
              <a:rPr lang="en-GB" smtClean="0"/>
              <a:t>12/12/2025</a:t>
            </a:fld>
            <a:endParaRPr lang="en-GB" dirty="0"/>
          </a:p>
        </p:txBody>
      </p:sp>
      <p:sp>
        <p:nvSpPr>
          <p:cNvPr id="8" name="Footer Placeholder 7">
            <a:extLst>
              <a:ext uri="{FF2B5EF4-FFF2-40B4-BE49-F238E27FC236}">
                <a16:creationId xmlns:a16="http://schemas.microsoft.com/office/drawing/2014/main" id="{A79C5B16-0B41-180F-F450-3F8431A3B68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B1A6D662-3BBE-28F0-E1E8-F3FD3D2885B1}"/>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2090376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98A2-F857-BD71-A90D-C1FDC2A37D2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330B1B8-9CEE-428E-AE79-BD284FE47192}"/>
              </a:ext>
            </a:extLst>
          </p:cNvPr>
          <p:cNvSpPr>
            <a:spLocks noGrp="1"/>
          </p:cNvSpPr>
          <p:nvPr>
            <p:ph type="dt" sz="half" idx="10"/>
          </p:nvPr>
        </p:nvSpPr>
        <p:spPr/>
        <p:txBody>
          <a:bodyPr/>
          <a:lstStyle/>
          <a:p>
            <a:fld id="{A0D433E7-6F91-4FFF-8F62-13296FAEF670}" type="datetime1">
              <a:rPr lang="en-GB" smtClean="0"/>
              <a:t>12/12/2025</a:t>
            </a:fld>
            <a:endParaRPr lang="en-GB" dirty="0"/>
          </a:p>
        </p:txBody>
      </p:sp>
      <p:sp>
        <p:nvSpPr>
          <p:cNvPr id="4" name="Footer Placeholder 3">
            <a:extLst>
              <a:ext uri="{FF2B5EF4-FFF2-40B4-BE49-F238E27FC236}">
                <a16:creationId xmlns:a16="http://schemas.microsoft.com/office/drawing/2014/main" id="{450DCD7A-65FA-7D74-9E53-ABBA2632C3E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9A069C4-215C-0E57-944E-69FF4EECF810}"/>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121884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ADABAA-14AC-5CD1-72E7-F01225BFAF13}"/>
              </a:ext>
            </a:extLst>
          </p:cNvPr>
          <p:cNvSpPr>
            <a:spLocks noGrp="1"/>
          </p:cNvSpPr>
          <p:nvPr>
            <p:ph type="dt" sz="half" idx="10"/>
          </p:nvPr>
        </p:nvSpPr>
        <p:spPr/>
        <p:txBody>
          <a:bodyPr/>
          <a:lstStyle/>
          <a:p>
            <a:fld id="{27ABB766-548D-4817-AEA7-6B6EC53E12AC}" type="datetime1">
              <a:rPr lang="en-GB" smtClean="0"/>
              <a:t>12/12/2025</a:t>
            </a:fld>
            <a:endParaRPr lang="en-GB" dirty="0"/>
          </a:p>
        </p:txBody>
      </p:sp>
      <p:sp>
        <p:nvSpPr>
          <p:cNvPr id="3" name="Footer Placeholder 2">
            <a:extLst>
              <a:ext uri="{FF2B5EF4-FFF2-40B4-BE49-F238E27FC236}">
                <a16:creationId xmlns:a16="http://schemas.microsoft.com/office/drawing/2014/main" id="{8AEF362B-5589-F29A-0BBB-69108E4DF2C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A56220D-ABA4-3CE3-8003-83F7BBB7FF67}"/>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4247412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A401B-F44E-9F84-EFD5-6A9A5FFE502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98D2BFB-8303-AB5F-8739-A5D14B3F9B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8AC340B-29C8-91C4-A593-E9590068F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448749-1F5A-DC60-5827-2634683827B6}"/>
              </a:ext>
            </a:extLst>
          </p:cNvPr>
          <p:cNvSpPr>
            <a:spLocks noGrp="1"/>
          </p:cNvSpPr>
          <p:nvPr>
            <p:ph type="dt" sz="half" idx="10"/>
          </p:nvPr>
        </p:nvSpPr>
        <p:spPr/>
        <p:txBody>
          <a:bodyPr/>
          <a:lstStyle/>
          <a:p>
            <a:fld id="{0BB034BB-F590-429C-91D6-5CE97118946C}" type="datetime1">
              <a:rPr lang="en-GB" smtClean="0"/>
              <a:t>12/12/2025</a:t>
            </a:fld>
            <a:endParaRPr lang="en-GB" dirty="0"/>
          </a:p>
        </p:txBody>
      </p:sp>
      <p:sp>
        <p:nvSpPr>
          <p:cNvPr id="6" name="Footer Placeholder 5">
            <a:extLst>
              <a:ext uri="{FF2B5EF4-FFF2-40B4-BE49-F238E27FC236}">
                <a16:creationId xmlns:a16="http://schemas.microsoft.com/office/drawing/2014/main" id="{73EBD87F-706B-65C4-492A-3B9F5F78E2A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8580D24-A912-3AB9-3225-1B11A2C5E664}"/>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241696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1091-88CC-C857-C87A-449FFC7C296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9B1258E-4564-3608-F4A9-3DEA5B2BE1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CAFCD57-97EB-88DD-1DB4-0EABBB571E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0234555-8BFA-E587-558E-2022051B3415}"/>
              </a:ext>
            </a:extLst>
          </p:cNvPr>
          <p:cNvSpPr>
            <a:spLocks noGrp="1"/>
          </p:cNvSpPr>
          <p:nvPr>
            <p:ph type="dt" sz="half" idx="10"/>
          </p:nvPr>
        </p:nvSpPr>
        <p:spPr/>
        <p:txBody>
          <a:bodyPr/>
          <a:lstStyle/>
          <a:p>
            <a:fld id="{8B75DB3E-9D33-4A94-AD84-B89D3EDF0C1B}" type="datetime1">
              <a:rPr lang="en-GB" smtClean="0"/>
              <a:t>12/12/2025</a:t>
            </a:fld>
            <a:endParaRPr lang="en-GB" dirty="0"/>
          </a:p>
        </p:txBody>
      </p:sp>
      <p:sp>
        <p:nvSpPr>
          <p:cNvPr id="6" name="Footer Placeholder 5">
            <a:extLst>
              <a:ext uri="{FF2B5EF4-FFF2-40B4-BE49-F238E27FC236}">
                <a16:creationId xmlns:a16="http://schemas.microsoft.com/office/drawing/2014/main" id="{F0FDEC7C-C2A8-0AC3-5495-C9975C3AFFC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31301E3-0119-0968-0901-4A1B6C6EA238}"/>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306736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C0960-1357-201A-81B1-2C01EC580D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CBBEED0-EDAB-ED13-9C88-0DA3D31561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C9CA424-5641-1DD7-DC3B-3FB369380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16AE8C-E228-4E2B-858F-7ED6FB8F19CB}" type="datetime1">
              <a:rPr lang="en-GB" smtClean="0"/>
              <a:t>12/12/2025</a:t>
            </a:fld>
            <a:endParaRPr lang="en-GB" dirty="0"/>
          </a:p>
        </p:txBody>
      </p:sp>
      <p:sp>
        <p:nvSpPr>
          <p:cNvPr id="5" name="Footer Placeholder 4">
            <a:extLst>
              <a:ext uri="{FF2B5EF4-FFF2-40B4-BE49-F238E27FC236}">
                <a16:creationId xmlns:a16="http://schemas.microsoft.com/office/drawing/2014/main" id="{A0CA9A38-77D6-4BA6-1132-ABC4C8018F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B5E966F1-AA71-21FF-351C-8804E05934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916248-1575-4D68-B685-83B6B91252A1}" type="slidenum">
              <a:rPr lang="en-GB" smtClean="0"/>
              <a:t>‹#›</a:t>
            </a:fld>
            <a:endParaRPr lang="en-GB" dirty="0"/>
          </a:p>
        </p:txBody>
      </p:sp>
    </p:spTree>
    <p:extLst>
      <p:ext uri="{BB962C8B-B14F-4D97-AF65-F5344CB8AC3E}">
        <p14:creationId xmlns:p14="http://schemas.microsoft.com/office/powerpoint/2010/main" val="1955261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support-ew.ardens.org.uk/support/solutions/articles/31000162021-cervical-smear-letters" TargetMode="External"/><Relationship Id="rId7" Type="http://schemas.openxmlformats.org/officeDocument/2006/relationships/hyperlink" Target="https://support-am.ardens.org.uk/support/home"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support.ardens.org.uk/support/home" TargetMode="External"/><Relationship Id="rId5" Type="http://schemas.openxmlformats.org/officeDocument/2006/relationships/hyperlink" Target="https://support-ew.ardens.org.uk/support/home"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publications/making-every-contact-count-mecc-practical-resources"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s://www.e-lfh.org.uk/programmes/making-every-contact-coun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accurx.com/get-chain" TargetMode="External"/><Relationship Id="rId7" Type="http://schemas.openxmlformats.org/officeDocument/2006/relationships/hyperlink" Target="http://www.nhs.uk/conditions/cervical-screenin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www.nhs.uk/tests-and-treatments/cervical-screening/" TargetMode="External"/><Relationship Id="rId5" Type="http://schemas.openxmlformats.org/officeDocument/2006/relationships/hyperlink" Target="https://www.youtube.com/watch?v=ogi8qsvoBqg&amp;list=PLEm1CvSoQcDIhmLz0srHv5m59CkQwMzr5&amp;index=2" TargetMode="External"/><Relationship Id="rId4" Type="http://schemas.openxmlformats.org/officeDocument/2006/relationships/hyperlink" Target="https://www.gov.uk/government/publications/nhs-population-screening-effective-text-message-use/screening-text-message-principle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gbr01.safelinks.protection.outlook.com/?url=https%3A%2F%2Fbakedbeancompany.com%2Fabout%2F&amp;data=05%7C02%7Cstephanie.bell3%40nhs.net%7Cdc7865e079424fd90e2d08de2395d0fd%7C37c354b285b047f5b22207b48d774ee3%7C0%7C0%7C638987323527453067%7CUnknown%7CTWFpbGZsb3d8eyJFbXB0eU1hcGkiOnRydWUsIlYiOiIwLjAuMDAwMCIsIlAiOiJXaW4zMiIsIkFOIjoiTWFpbCIsIldUIjoyfQ%3D%3D%7C0%7C%7C%7C&amp;sdata=EHJF9H6%2FCajVBDHQeeF3rqOSY42poNO255oaFppSJd8%3D&amp;reserved=0" TargetMode="External"/><Relationship Id="rId13" Type="http://schemas.openxmlformats.org/officeDocument/2006/relationships/image" Target="../media/image18.png"/><Relationship Id="rId3" Type="http://schemas.openxmlformats.org/officeDocument/2006/relationships/hyperlink" Target="https://www.youtube.com/watch?v=zOq_a2BYERc" TargetMode="External"/><Relationship Id="rId7" Type="http://schemas.openxmlformats.org/officeDocument/2006/relationships/hyperlink" Target="https://www.youtube.com/watch?v=_ZGIG_RrTuc" TargetMode="External"/><Relationship Id="rId12"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eveappeal.org.uk/wp-content/uploads/2024/10/Eve-Appeal-cervical-screening-easy-read-final.pdf" TargetMode="External"/><Relationship Id="rId11" Type="http://schemas.openxmlformats.org/officeDocument/2006/relationships/hyperlink" Target="https://assets.publishing.service.gov.uk/media/687a4b02a8ee0c6e06f4529b/CSP05_easy_guide_to_cervical_screening__July_25.pdf" TargetMode="External"/><Relationship Id="rId5" Type="http://schemas.openxmlformats.org/officeDocument/2006/relationships/hyperlink" Target="https://assets.publishing.service.gov.uk/media/667abe64c7f64e234208ffa2/CSP05_easy_guide_to_cervical_screening_June_2024_PDF.pdf" TargetMode="External"/><Relationship Id="rId10" Type="http://schemas.openxmlformats.org/officeDocument/2006/relationships/image" Target="../media/image16.png"/><Relationship Id="rId4" Type="http://schemas.openxmlformats.org/officeDocument/2006/relationships/hyperlink" Target="https://www.youtube.com/playlist?list=PL8At_JsPt7YuRrUP9acT9JCjhTQ0-OiXB" TargetMode="External"/><Relationship Id="rId9" Type="http://schemas.openxmlformats.org/officeDocument/2006/relationships/hyperlink" Target="https://gbr01.safelinks.protection.outlook.com/?url=https%3A%2F%2Fbit.ly%2Fselca-learningdisabilities&amp;data=05%7C02%7Cstephanie.bell3%40nhs.net%7Cdc7865e079424fd90e2d08de2395d0fd%7C37c354b285b047f5b22207b48d774ee3%7C0%7C0%7C638987323527491707%7CUnknown%7CTWFpbGZsb3d8eyJFbXB0eU1hcGkiOnRydWUsIlYiOiIwLjAuMDAwMCIsIlAiOiJXaW4zMiIsIkFOIjoiTWFpbCIsIldUIjoyfQ%3D%3D%7C0%7C%7C%7C&amp;sdata=wOgMB6Uo6jV%2FB4iJ7FzijyPrhXo25oyA4MjS502eO3U%3D&amp;reserved=0"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assets.publishing.service.gov.uk/media/67e53f0933afcd62e4ca4c66/Trans_and_non-binary_leaflet_FINAL_for_PDF_270325.pdf" TargetMode="External"/><Relationship Id="rId7" Type="http://schemas.openxmlformats.org/officeDocument/2006/relationships/hyperlink" Target="https://outpatients.org.uk/wp-content/uploads/2023/01/T-Screening-A5.pdf"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OUTpatients:%20Cancer%20Risk%20and%20Screening" TargetMode="External"/><Relationship Id="rId10" Type="http://schemas.openxmlformats.org/officeDocument/2006/relationships/hyperlink" Target="https://support-ew.ardens.org.uk/support/solutions/articles/31000162924-lgbt-non-binary-and-gender-dysphoria-resources" TargetMode="External"/><Relationship Id="rId4" Type="http://schemas.openxmlformats.org/officeDocument/2006/relationships/hyperlink" Target="https://www.cancerresearchuk.org/about-cancer/cancer-symptoms/spot-cancer-early/screening/trans-and-non-binary-cancer-screening?_ga=2.21553011.951411186.1572934347-1795021601.1554811080" TargetMode="External"/><Relationship Id="rId9" Type="http://schemas.openxmlformats.org/officeDocument/2006/relationships/hyperlink" Target="https://www.gatewayc.org.uk/cancer-keys/barriers-to-cervical-screening-in-the-lgbtqia-community/"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eveappeal.org.uk/supporting-you/cervical-screening-for-survivors-of-sexual-violence/" TargetMode="External"/><Relationship Id="rId13" Type="http://schemas.openxmlformats.org/officeDocument/2006/relationships/image" Target="../media/image21.png"/><Relationship Id="rId3" Type="http://schemas.openxmlformats.org/officeDocument/2006/relationships/hyperlink" Target="https://www.gov.uk/government/publications/cervical-screening-description-in-brief" TargetMode="External"/><Relationship Id="rId7" Type="http://schemas.openxmlformats.org/officeDocument/2006/relationships/hyperlink" Target="https://www.vimeo.com/user/61483278/folder/3963113" TargetMode="External"/><Relationship Id="rId12" Type="http://schemas.openxmlformats.org/officeDocument/2006/relationships/hyperlink" Target="https://www.youtube.com/watch?v=RA0kDC-9IBU"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gov.uk/guidance/nhs-population-screening-explained#lifetime-screening-pathways" TargetMode="External"/><Relationship Id="rId11" Type="http://schemas.openxmlformats.org/officeDocument/2006/relationships/hyperlink" Target="https://gbr01.safelinks.protection.outlook.com/?url=https%3A%2F%2Fwww.youtube.com%2F%40FriendsFamiliesandTravellers&amp;data=05%7C02%7Cstephanie.bell3%40nhs.net%7C00dd68e8db7a4d7351c508dcd7e954d9%7C37c354b285b047f5b22207b48d774ee3%7C0%7C0%7C638622644344531068%7CUnknown%7CTWFpbGZsb3d8eyJWIjoiMC4wLjAwMDAiLCJQIjoiV2luMzIiLCJBTiI6Ik1haWwiLCJXVCI6Mn0%3D%7C0%7C%7C%7C&amp;sdata=cg6xvGtLnp%2B3LwLaCENUHzu7oH5IqAAUI9yiMQNbFlo%3D&amp;reserved=0" TargetMode="External"/><Relationship Id="rId5" Type="http://schemas.openxmlformats.org/officeDocument/2006/relationships/hyperlink" Target="https://surreyandsussexcanceralliance.nhs.uk/application/files/5916/8596/5620/297853_Cervical_screening_invitation-Helping_you_decide_Nepali-stm.pdf" TargetMode="External"/><Relationship Id="rId10" Type="http://schemas.openxmlformats.org/officeDocument/2006/relationships/hyperlink" Target="https://www.gypsy-traveller.org/resource/how-to-reduce-the-risk-of-cancer-for-gypsies-and-travellers/" TargetMode="External"/><Relationship Id="rId4" Type="http://schemas.openxmlformats.org/officeDocument/2006/relationships/hyperlink" Target="https://www.nhs.uk/tests-and-treatments/cervical-screening/what-happens/" TargetMode="External"/><Relationship Id="rId9" Type="http://schemas.openxmlformats.org/officeDocument/2006/relationships/hyperlink" Target="https://www.gypsy-traveller.org/resource/cervical-cancer-screening-resource-for-gypsies-and-travellers/" TargetMode="External"/><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bit.ly/screeningvideos" TargetMode="External"/><Relationship Id="rId7"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youtube.com/playlist?list=PLEm1CvSoQcDLK9EiVyfCa1dXWwLs9-Dbj"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s://www.macmillan.org.uk/dfsmedia/1a6f23537f7f4519bb0cf14c45b2a629/21075-10061/MAC15395_E03_p07_Understanding_cervical_screening_20250417" TargetMode="External"/><Relationship Id="rId3" Type="http://schemas.openxmlformats.org/officeDocument/2006/relationships/hyperlink" Target="https://screeningsaveslives.co.uk/wp-content/uploads/2020/09/Cervical-screening-original-campaign-posters-accessible.pdf" TargetMode="External"/><Relationship Id="rId7" Type="http://schemas.openxmlformats.org/officeDocument/2006/relationships/hyperlink" Target="https://screeningsaveslives.co.uk/wp-content/uploads/2020/09/Cervical-myth-buster-accessible.pdf" TargetMode="External"/><Relationship Id="rId12" Type="http://schemas.openxmlformats.org/officeDocument/2006/relationships/image" Target="../media/image30.png"/><Relationship Id="rId2" Type="http://schemas.openxmlformats.org/officeDocument/2006/relationships/image" Target="../media/image2.jpe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hyperlink" Target="https://assets.publishing.service.gov.uk/media/667abe64c7f64e234208ffa2/CSP05_easy_guide_to_cervical_screening_June_2024_PDF.pdf" TargetMode="External"/><Relationship Id="rId5" Type="http://schemas.openxmlformats.org/officeDocument/2006/relationships/hyperlink" Target="https://campaignresources.dhsc.gov.uk/campaigns/help-us-help-you-cancer/cervical-screening/" TargetMode="External"/><Relationship Id="rId15" Type="http://schemas.openxmlformats.org/officeDocument/2006/relationships/hyperlink" Target="https://www.youtube.com/playlist?list=PLEm1CvSoQcDLK9EiVyfCa1dXWwLs9-Dbj" TargetMode="External"/><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hyperlink" Target="https://publications.cancerresearchuk.org/products/spot-cervical-cancer-early" TargetMode="External"/><Relationship Id="rId1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ZqXZu6ssXDo"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england.nhs.uk/wp-content/uploads/2023/03/PRN00157-ncdes-updated-contract-specification-23-24-pcn-requirements-and-entitlements-updated.pdf"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england.nhs.uk/long-read/workforce-development-framework-for-care-co-ordinators/#appendix_1" TargetMode="External"/><Relationship Id="rId5" Type="http://schemas.openxmlformats.org/officeDocument/2006/relationships/hyperlink" Target="https://www.england.nhs.uk/publication/workforce-development-framework-for-care-co-ordinators/" TargetMode="External"/><Relationship Id="rId4" Type="http://schemas.openxmlformats.org/officeDocument/2006/relationships/hyperlink" Target="https://future.nhs.uk/connect.ti/CareCoordinators/viewdocument?docId=15770512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mailto:england.tvcaadmin@nhs.net" TargetMode="External"/><Relationship Id="rId3" Type="http://schemas.openxmlformats.org/officeDocument/2006/relationships/image" Target="../media/image7.png"/><Relationship Id="rId7" Type="http://schemas.openxmlformats.org/officeDocument/2006/relationships/hyperlink" Target="http://hhttps/vimeo.com/575430317/fb3a5258db"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www.cancerresearchuk.org/health-professional/learning-and-support/resources/gp-contract-guide" TargetMode="External"/><Relationship Id="rId5" Type="http://schemas.openxmlformats.org/officeDocument/2006/relationships/hyperlink" Target="https://www.cancerresearchuk.org/health-professional/learning-and-support/resources/gp-contract-guide/delivering-the-pcn-service" TargetMode="External"/><Relationship Id="rId4" Type="http://schemas.openxmlformats.org/officeDocument/2006/relationships/hyperlink" Target="https://www.england.nhs.uk/wp-content/uploads/2025/03/PRN01903-network-contract-des-contract-specification-2025-26-v1.1.pdf" TargetMode="External"/><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gbr01.safelinks.protection.outlook.com/?url=https%3A%2F%2Fcsas.nhs.uk%2Fforms%2F&amp;data=05%7C02%7Cstephanie.bell3%40nhs.net%7Cddb249df02d74c318b8908de38016a95%7C37c354b285b047f5b22207b48d774ee3%7C0%7C0%7C639009775879427025%7CUnknown%7CTWFpbGZsb3d8eyJFbXB0eU1hcGkiOnRydWUsIlYiOiIwLjAuMDAwMCIsIlAiOiJXaW4zMiIsIkFOIjoiTWFpbCIsIldUIjoyfQ%3D%3D%7C0%7C%7C%7C&amp;sdata=mAhMejy%2Fgc9UcsfljLXiiwGSdeTgCrECyh5ZtJs8xEA%3D&amp;reserved=0"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hyperlink" Target="https://www.england.nhs.uk/long-read/cervical-cancer-elimination-by-2040-plan-for-england/" TargetMode="External"/><Relationship Id="rId4" Type="http://schemas.openxmlformats.org/officeDocument/2006/relationships/hyperlink" Target="https://www.england.nhs.uk/2025/06/nhs-rolls-out-more-personalised-cervical-screening-for-million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gatewayc.org.uk/courses/national-screening-programmes-cervical-screening/" TargetMode="External"/><Relationship Id="rId3" Type="http://schemas.openxmlformats.org/officeDocument/2006/relationships/hyperlink" Target="https://www.cancerresearchuk.org/sites/default/files/final_uk_cervical_screening_guide_july_21.pdf" TargetMode="External"/><Relationship Id="rId7" Type="http://schemas.openxmlformats.org/officeDocument/2006/relationships/hyperlink" Target="https://screeningsaveslives.co.uk/professionals/"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campaignresources.dhsc.gov.uk/campaigns/help-us-help-you-cancer/cervical-screening/" TargetMode="External"/><Relationship Id="rId11" Type="http://schemas.openxmlformats.org/officeDocument/2006/relationships/hyperlink" Target="https://www.gov.uk/health-and-social-care/population-screening-programmes-cervical#research_and_statistics" TargetMode="External"/><Relationship Id="rId5" Type="http://schemas.openxmlformats.org/officeDocument/2006/relationships/hyperlink" Target="https://cdn.macmillan.org.uk/dfsmedia/1a6f23537f7f4519bb0cf14c45b2a629/1524-source/cancer-screening-tcm9-357843?_ga=2.203044883.36758942.1641821661-852643082.1632760364" TargetMode="External"/><Relationship Id="rId10" Type="http://schemas.openxmlformats.org/officeDocument/2006/relationships/hyperlink" Target="https://app.powerbi.com/view?r=eyJrIjoiY2NiYTlkZGEtNmM1Zi00YzBkLTg4MjUtODlkMjcxNTRhNDBiIiwidCI6IjM3YzM1NGIyLTg1YjAtNDdmNS1iMjIyLTA3YjQ4ZDc3NGVlMyJ9" TargetMode="External"/><Relationship Id="rId4" Type="http://schemas.openxmlformats.org/officeDocument/2006/relationships/hyperlink" Target="https://www.cancerresearchuk.org/health-professional/cancer-screening/cervical-screening" TargetMode="External"/><Relationship Id="rId9" Type="http://schemas.openxmlformats.org/officeDocument/2006/relationships/hyperlink" Target="https://fingertips.phe.org.uk/search/cervical%20scree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1E7024-B7D4-51E6-D3BB-407EBFBB504C}"/>
              </a:ext>
            </a:extLst>
          </p:cNvPr>
          <p:cNvPicPr>
            <a:picLocks noChangeAspect="1"/>
          </p:cNvPicPr>
          <p:nvPr/>
        </p:nvPicPr>
        <p:blipFill>
          <a:blip r:embed="rId2"/>
          <a:srcRect l="10758" r="8148" b="19053"/>
          <a:stretch>
            <a:fillRect/>
          </a:stretch>
        </p:blipFill>
        <p:spPr>
          <a:xfrm>
            <a:off x="185167" y="1131910"/>
            <a:ext cx="4687503" cy="3275289"/>
          </a:xfrm>
          <a:prstGeom prst="rect">
            <a:avLst/>
          </a:prstGeom>
        </p:spPr>
      </p:pic>
      <p:sp>
        <p:nvSpPr>
          <p:cNvPr id="2" name="Title 1">
            <a:extLst>
              <a:ext uri="{FF2B5EF4-FFF2-40B4-BE49-F238E27FC236}">
                <a16:creationId xmlns:a16="http://schemas.microsoft.com/office/drawing/2014/main" id="{3C8FECB8-FD25-0DD1-203C-54C17A2C764C}"/>
              </a:ext>
            </a:extLst>
          </p:cNvPr>
          <p:cNvSpPr>
            <a:spLocks noGrp="1"/>
          </p:cNvSpPr>
          <p:nvPr>
            <p:ph type="ctrTitle"/>
          </p:nvPr>
        </p:nvSpPr>
        <p:spPr>
          <a:xfrm>
            <a:off x="1713924" y="1831601"/>
            <a:ext cx="11646221" cy="1388608"/>
          </a:xfrm>
        </p:spPr>
        <p:txBody>
          <a:bodyPr anchor="t">
            <a:noAutofit/>
          </a:bodyPr>
          <a:lstStyle/>
          <a:p>
            <a:pPr algn="l"/>
            <a:r>
              <a:rPr lang="en-GB" sz="4000" b="1" dirty="0">
                <a:solidFill>
                  <a:srgbClr val="005EB8"/>
                </a:solidFill>
                <a:latin typeface="Arial"/>
                <a:cs typeface="Arial"/>
              </a:rPr>
              <a:t>Primary Care Cervical Cancer Screening Improvement Toolkit: </a:t>
            </a:r>
            <a:br>
              <a:rPr lang="en-GB" sz="4000" b="1" dirty="0">
                <a:solidFill>
                  <a:srgbClr val="005EB8"/>
                </a:solidFill>
                <a:latin typeface="Arial"/>
                <a:cs typeface="Arial"/>
              </a:rPr>
            </a:br>
            <a:r>
              <a:rPr lang="en-GB" sz="2400" dirty="0">
                <a:latin typeface="Arial"/>
                <a:cs typeface="Arial"/>
              </a:rPr>
              <a:t>An information and resource pack to support with cervical cancer screening awareness and uptake </a:t>
            </a:r>
            <a:endParaRPr lang="en-GB" sz="4000" dirty="0">
              <a:latin typeface="Arial" panose="020B0604020202020204" pitchFamily="34" charset="0"/>
              <a:cs typeface="Arial" panose="020B0604020202020204" pitchFamily="34" charset="0"/>
            </a:endParaRPr>
          </a:p>
        </p:txBody>
      </p:sp>
      <p:pic>
        <p:nvPicPr>
          <p:cNvPr id="9" name="Picture 8" descr="A blue and white logo">
            <a:extLst>
              <a:ext uri="{FF2B5EF4-FFF2-40B4-BE49-F238E27FC236}">
                <a16:creationId xmlns:a16="http://schemas.microsoft.com/office/drawing/2014/main" id="{D7293B2B-4DD0-0F05-D667-FE7D9823F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8849" y="130594"/>
            <a:ext cx="3427984" cy="1043368"/>
          </a:xfrm>
          <a:prstGeom prst="rect">
            <a:avLst/>
          </a:prstGeom>
          <a:ln>
            <a:noFill/>
          </a:ln>
        </p:spPr>
      </p:pic>
      <p:sp>
        <p:nvSpPr>
          <p:cNvPr id="10" name="Title 1">
            <a:extLst>
              <a:ext uri="{FF2B5EF4-FFF2-40B4-BE49-F238E27FC236}">
                <a16:creationId xmlns:a16="http://schemas.microsoft.com/office/drawing/2014/main" id="{56C21BB5-E8F7-3E4E-0C46-8B40FE7222BD}"/>
              </a:ext>
            </a:extLst>
          </p:cNvPr>
          <p:cNvSpPr txBox="1">
            <a:spLocks/>
          </p:cNvSpPr>
          <p:nvPr/>
        </p:nvSpPr>
        <p:spPr>
          <a:xfrm>
            <a:off x="360611" y="4560887"/>
            <a:ext cx="4599315" cy="92639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dirty="0">
                <a:latin typeface="Arial" panose="020B0604020202020204" pitchFamily="34" charset="0"/>
                <a:cs typeface="Arial" panose="020B0604020202020204" pitchFamily="34" charset="0"/>
              </a:rPr>
              <a:t>Version: 3.0 (updated resources)</a:t>
            </a:r>
          </a:p>
          <a:p>
            <a:pPr algn="l"/>
            <a:r>
              <a:rPr lang="en-GB" sz="2000" dirty="0">
                <a:latin typeface="Arial"/>
                <a:cs typeface="Arial"/>
              </a:rPr>
              <a:t>Date of publication: December 2025</a:t>
            </a:r>
          </a:p>
          <a:p>
            <a:pPr algn="l"/>
            <a:r>
              <a:rPr lang="en-GB" sz="2000" dirty="0">
                <a:latin typeface="Arial"/>
                <a:cs typeface="Arial"/>
              </a:rPr>
              <a:t>Date of review</a:t>
            </a:r>
            <a:r>
              <a:rPr lang="en-GB" sz="2000">
                <a:latin typeface="Arial"/>
                <a:cs typeface="Arial"/>
              </a:rPr>
              <a:t>: December </a:t>
            </a:r>
            <a:r>
              <a:rPr lang="en-GB" sz="2000" dirty="0">
                <a:latin typeface="Arial"/>
                <a:cs typeface="Arial"/>
              </a:rPr>
              <a:t>2026</a:t>
            </a:r>
          </a:p>
        </p:txBody>
      </p:sp>
      <p:pic>
        <p:nvPicPr>
          <p:cNvPr id="11" name="Picture 10">
            <a:extLst>
              <a:ext uri="{FF2B5EF4-FFF2-40B4-BE49-F238E27FC236}">
                <a16:creationId xmlns:a16="http://schemas.microsoft.com/office/drawing/2014/main" id="{1C40D28F-B13B-B86B-B75B-72C943563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98" y="5640968"/>
            <a:ext cx="12164365" cy="1204686"/>
          </a:xfrm>
          <a:prstGeom prst="rect">
            <a:avLst/>
          </a:prstGeom>
        </p:spPr>
      </p:pic>
      <p:pic>
        <p:nvPicPr>
          <p:cNvPr id="6" name="Picture 5">
            <a:extLst>
              <a:ext uri="{FF2B5EF4-FFF2-40B4-BE49-F238E27FC236}">
                <a16:creationId xmlns:a16="http://schemas.microsoft.com/office/drawing/2014/main" id="{697B4106-BB1B-8732-C94D-E4DB626B9071}"/>
              </a:ext>
            </a:extLst>
          </p:cNvPr>
          <p:cNvPicPr>
            <a:picLocks noChangeAspect="1"/>
          </p:cNvPicPr>
          <p:nvPr/>
        </p:nvPicPr>
        <p:blipFill>
          <a:blip r:embed="rId5"/>
          <a:srcRect l="38967" t="-4625" b="50314"/>
          <a:stretch>
            <a:fillRect/>
          </a:stretch>
        </p:blipFill>
        <p:spPr>
          <a:xfrm>
            <a:off x="161164" y="264888"/>
            <a:ext cx="1197227" cy="534562"/>
          </a:xfrm>
          <a:prstGeom prst="rect">
            <a:avLst/>
          </a:prstGeom>
          <a:ln>
            <a:noFill/>
          </a:ln>
        </p:spPr>
      </p:pic>
    </p:spTree>
    <p:extLst>
      <p:ext uri="{BB962C8B-B14F-4D97-AF65-F5344CB8AC3E}">
        <p14:creationId xmlns:p14="http://schemas.microsoft.com/office/powerpoint/2010/main" val="58814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7AB4E-5B60-9257-B71B-FC3C96153BD5}"/>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859991E4-F974-84E1-34FB-439681CCE41B}"/>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Practice level actions: Identifying non </a:t>
            </a:r>
          </a:p>
          <a:p>
            <a:r>
              <a:rPr lang="en-US" sz="3600" dirty="0">
                <a:solidFill>
                  <a:srgbClr val="005EB8"/>
                </a:solidFill>
                <a:latin typeface="Arial"/>
                <a:cs typeface="Arial"/>
              </a:rPr>
              <a:t>responders </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EAAFD03D-B3B9-F55B-0AAC-F09D4EF661F5}"/>
              </a:ext>
            </a:extLst>
          </p:cNvPr>
          <p:cNvSpPr>
            <a:spLocks noGrp="1"/>
          </p:cNvSpPr>
          <p:nvPr>
            <p:ph type="sldNum" sz="quarter" idx="12"/>
          </p:nvPr>
        </p:nvSpPr>
        <p:spPr/>
        <p:txBody>
          <a:bodyPr/>
          <a:lstStyle/>
          <a:p>
            <a:fld id="{30916248-1575-4D68-B685-83B6B91252A1}" type="slidenum">
              <a:rPr lang="en-GB" smtClean="0"/>
              <a:t>10</a:t>
            </a:fld>
            <a:endParaRPr lang="en-GB" dirty="0"/>
          </a:p>
        </p:txBody>
      </p:sp>
      <p:pic>
        <p:nvPicPr>
          <p:cNvPr id="9" name="Picture 8" descr="A blue and white logo">
            <a:extLst>
              <a:ext uri="{FF2B5EF4-FFF2-40B4-BE49-F238E27FC236}">
                <a16:creationId xmlns:a16="http://schemas.microsoft.com/office/drawing/2014/main" id="{F6268127-8364-58CA-5470-9E55CFC43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11" name="TextBox 10">
            <a:extLst>
              <a:ext uri="{FF2B5EF4-FFF2-40B4-BE49-F238E27FC236}">
                <a16:creationId xmlns:a16="http://schemas.microsoft.com/office/drawing/2014/main" id="{4315241E-CD06-6913-D152-2551268CBB5D}"/>
              </a:ext>
            </a:extLst>
          </p:cNvPr>
          <p:cNvSpPr txBox="1"/>
          <p:nvPr/>
        </p:nvSpPr>
        <p:spPr>
          <a:xfrm>
            <a:off x="163628" y="1388309"/>
            <a:ext cx="11688588" cy="2713692"/>
          </a:xfrm>
          <a:prstGeom prst="rect">
            <a:avLst/>
          </a:prstGeom>
          <a:noFill/>
        </p:spPr>
        <p:txBody>
          <a:bodyPr wrap="square">
            <a:spAutoFit/>
          </a:bodyPr>
          <a:lstStyle/>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the Cervical Screening Management System (CSMS) to check screening status and follow up with non-responders. The system can also be used to download the electronic screening test request forms.</a:t>
            </a:r>
          </a:p>
          <a:p>
            <a:pPr marR="0" lvl="0" algn="l" defTabSz="914400" rtl="0" eaLnBrk="1" fontAlgn="auto" latinLnBrk="0" hangingPunct="1">
              <a:lnSpc>
                <a:spcPct val="114000"/>
              </a:lnSpc>
              <a:spcBef>
                <a:spcPts val="300"/>
              </a:spcBef>
              <a:spcAft>
                <a:spcPts val="300"/>
              </a:spcAft>
              <a:buClrTx/>
              <a:buSzTx/>
              <a:tabLst/>
              <a:defRPr/>
            </a:pPr>
            <a:r>
              <a:rPr lang="en-GB" sz="1400" b="1" dirty="0">
                <a:solidFill>
                  <a:prstClr val="black"/>
                </a:solidFill>
                <a:latin typeface="Arial" panose="020B0604020202020204" pitchFamily="34" charset="0"/>
                <a:cs typeface="Arial" panose="020B0604020202020204" pitchFamily="34" charset="0"/>
              </a:rPr>
              <a:t>Ardens:</a:t>
            </a:r>
          </a:p>
          <a:p>
            <a:pPr marL="285750" indent="-285750">
              <a:lnSpc>
                <a:spcPct val="124000"/>
              </a:lnSpc>
              <a:spcBef>
                <a:spcPts val="300"/>
              </a:spcBef>
              <a:spcAft>
                <a:spcPts val="300"/>
              </a:spcAft>
              <a:buFont typeface="Arial" panose="020B0604020202020204" pitchFamily="34" charset="0"/>
              <a:buChar char="•"/>
            </a:pPr>
            <a:r>
              <a:rPr lang="en-GB" sz="1400" dirty="0">
                <a:latin typeface="Arial" panose="020B0604020202020204" pitchFamily="34" charset="0"/>
                <a:cs typeface="Arial" panose="020B0604020202020204" pitchFamily="34" charset="0"/>
              </a:rPr>
              <a:t>Ardens have produced a suite of searches designed to help practices to understand the uptake of national screening services among their patient population. Use Ardens to </a:t>
            </a:r>
            <a:r>
              <a:rPr lang="en-GB" sz="1400" b="1" dirty="0">
                <a:latin typeface="Arial" panose="020B0604020202020204" pitchFamily="34" charset="0"/>
                <a:cs typeface="Arial" panose="020B0604020202020204" pitchFamily="34" charset="0"/>
              </a:rPr>
              <a:t>run a search</a:t>
            </a:r>
            <a:r>
              <a:rPr lang="en-GB" sz="1400" dirty="0">
                <a:latin typeface="Arial" panose="020B0604020202020204" pitchFamily="34" charset="0"/>
                <a:cs typeface="Arial" panose="020B0604020202020204" pitchFamily="34" charset="0"/>
              </a:rPr>
              <a:t> for eligible patients who have not been screened in the last 3 years for the younger cohort </a:t>
            </a:r>
            <a:r>
              <a:rPr lang="en-GB" sz="1400">
                <a:latin typeface="Arial" panose="020B0604020202020204" pitchFamily="34" charset="0"/>
                <a:cs typeface="Arial" panose="020B0604020202020204" pitchFamily="34" charset="0"/>
              </a:rPr>
              <a:t>and 5 years </a:t>
            </a:r>
            <a:r>
              <a:rPr lang="en-GB" sz="1400" dirty="0">
                <a:latin typeface="Arial" panose="020B0604020202020204" pitchFamily="34" charset="0"/>
                <a:cs typeface="Arial" panose="020B0604020202020204" pitchFamily="34" charset="0"/>
              </a:rPr>
              <a:t>for the older cohort, including newly eligible patients.</a:t>
            </a:r>
          </a:p>
          <a:p>
            <a:pPr marL="285750" indent="-285750">
              <a:lnSpc>
                <a:spcPct val="124000"/>
              </a:lnSpc>
              <a:spcBef>
                <a:spcPts val="300"/>
              </a:spcBef>
              <a:spcAft>
                <a:spcPts val="300"/>
              </a:spcAft>
              <a:buFont typeface="Arial" panose="020B0604020202020204" pitchFamily="34" charset="0"/>
              <a:buChar char="•"/>
            </a:pPr>
            <a:r>
              <a:rPr lang="en-GB" sz="1400" dirty="0">
                <a:latin typeface="Arial" panose="020B0604020202020204" pitchFamily="34" charset="0"/>
                <a:cs typeface="Arial" panose="020B0604020202020204" pitchFamily="34" charset="0"/>
              </a:rPr>
              <a:t>To locate the searches access </a:t>
            </a:r>
            <a:r>
              <a:rPr lang="en-GB" sz="1400" b="1" dirty="0">
                <a:latin typeface="Arial" panose="020B0604020202020204" pitchFamily="34" charset="0"/>
                <a:cs typeface="Arial" panose="020B0604020202020204" pitchFamily="34" charset="0"/>
              </a:rPr>
              <a:t>Population Reporting</a:t>
            </a:r>
            <a:r>
              <a:rPr lang="en-GB" sz="1400" dirty="0">
                <a:latin typeface="Arial" panose="020B0604020202020204" pitchFamily="34" charset="0"/>
                <a:cs typeface="Arial" panose="020B0604020202020204" pitchFamily="34" charset="0"/>
              </a:rPr>
              <a:t> &gt; </a:t>
            </a:r>
            <a:r>
              <a:rPr lang="en-GB" sz="1400" b="1" dirty="0">
                <a:latin typeface="Arial" panose="020B0604020202020204" pitchFamily="34" charset="0"/>
                <a:cs typeface="Arial" panose="020B0604020202020204" pitchFamily="34" charset="0"/>
              </a:rPr>
              <a:t>Ardens Searches</a:t>
            </a:r>
            <a:r>
              <a:rPr lang="en-GB" sz="1400" dirty="0">
                <a:latin typeface="Arial" panose="020B0604020202020204" pitchFamily="34" charset="0"/>
                <a:cs typeface="Arial" panose="020B0604020202020204" pitchFamily="34" charset="0"/>
              </a:rPr>
              <a:t> &gt; </a:t>
            </a:r>
            <a:r>
              <a:rPr lang="en-GB" sz="1400" b="1" dirty="0">
                <a:latin typeface="Arial" panose="020B0604020202020204" pitchFamily="34" charset="0"/>
                <a:cs typeface="Arial" panose="020B0604020202020204" pitchFamily="34" charset="0"/>
              </a:rPr>
              <a:t>4.14 Conditions –Cancer </a:t>
            </a:r>
            <a:r>
              <a:rPr lang="en-GB" sz="1400" dirty="0">
                <a:latin typeface="Arial" panose="020B0604020202020204" pitchFamily="34" charset="0"/>
                <a:cs typeface="Arial" panose="020B0604020202020204" pitchFamily="34" charset="0"/>
              </a:rPr>
              <a:t>&gt; </a:t>
            </a:r>
            <a:r>
              <a:rPr lang="en-GB" sz="1400" b="1" dirty="0">
                <a:latin typeface="Arial" panose="020B0604020202020204" pitchFamily="34" charset="0"/>
                <a:cs typeface="Arial" panose="020B0604020202020204" pitchFamily="34" charset="0"/>
              </a:rPr>
              <a:t>National cancer screening service</a:t>
            </a:r>
            <a:r>
              <a:rPr lang="en-GB" sz="1400" dirty="0">
                <a:latin typeface="Arial" panose="020B0604020202020204" pitchFamily="34" charset="0"/>
                <a:cs typeface="Arial" panose="020B0604020202020204" pitchFamily="34" charset="0"/>
              </a:rPr>
              <a:t> folder.</a:t>
            </a:r>
          </a:p>
          <a:p>
            <a:pPr marL="285750" indent="-285750">
              <a:lnSpc>
                <a:spcPct val="124000"/>
              </a:lnSpc>
              <a:spcBef>
                <a:spcPts val="300"/>
              </a:spcBef>
              <a:spcAft>
                <a:spcPts val="300"/>
              </a:spcAft>
              <a:buFont typeface="Arial" panose="020B0604020202020204" pitchFamily="34" charset="0"/>
              <a:buChar char="•"/>
            </a:pPr>
            <a:r>
              <a:rPr lang="en-GB" sz="1400" dirty="0">
                <a:latin typeface="Arial" panose="020B0604020202020204" pitchFamily="34" charset="0"/>
                <a:cs typeface="Arial" panose="020B0604020202020204" pitchFamily="34" charset="0"/>
              </a:rPr>
              <a:t>Additionally, Ardens have produced </a:t>
            </a:r>
            <a:r>
              <a:rPr lang="en-GB" sz="1400" dirty="0">
                <a:latin typeface="Arial" panose="020B0604020202020204" pitchFamily="34" charset="0"/>
                <a:cs typeface="Arial" panose="020B0604020202020204" pitchFamily="34" charset="0"/>
                <a:hlinkClick r:id="rId3"/>
              </a:rPr>
              <a:t>cervical smear letters</a:t>
            </a:r>
            <a:r>
              <a:rPr lang="en-GB" sz="1400" dirty="0">
                <a:latin typeface="Arial" panose="020B0604020202020204" pitchFamily="34" charset="0"/>
                <a:cs typeface="Arial" panose="020B0604020202020204" pitchFamily="34" charset="0"/>
              </a:rPr>
              <a:t> to support practices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52832E75-B41A-E047-BD97-614A3CA6A959}"/>
              </a:ext>
            </a:extLst>
          </p:cNvPr>
          <p:cNvPicPr>
            <a:picLocks noChangeAspect="1"/>
          </p:cNvPicPr>
          <p:nvPr/>
        </p:nvPicPr>
        <p:blipFill>
          <a:blip r:embed="rId4"/>
          <a:stretch>
            <a:fillRect/>
          </a:stretch>
        </p:blipFill>
        <p:spPr>
          <a:xfrm>
            <a:off x="562684" y="4178526"/>
            <a:ext cx="2568382" cy="2205788"/>
          </a:xfrm>
          <a:prstGeom prst="rect">
            <a:avLst/>
          </a:prstGeom>
        </p:spPr>
      </p:pic>
      <p:sp>
        <p:nvSpPr>
          <p:cNvPr id="16" name="TextBox 15">
            <a:extLst>
              <a:ext uri="{FF2B5EF4-FFF2-40B4-BE49-F238E27FC236}">
                <a16:creationId xmlns:a16="http://schemas.microsoft.com/office/drawing/2014/main" id="{AC3CA692-5D8E-97F1-6D1F-17A9C68FC754}"/>
              </a:ext>
            </a:extLst>
          </p:cNvPr>
          <p:cNvSpPr txBox="1"/>
          <p:nvPr/>
        </p:nvSpPr>
        <p:spPr>
          <a:xfrm>
            <a:off x="3131066" y="4178526"/>
            <a:ext cx="8081447" cy="1169551"/>
          </a:xfrm>
          <a:prstGeom prst="rect">
            <a:avLst/>
          </a:prstGeom>
          <a:noFill/>
        </p:spPr>
        <p:txBody>
          <a:bodyPr wrap="square">
            <a:spAutoFit/>
          </a:bodyPr>
          <a:lstStyle/>
          <a:p>
            <a:pPr marL="0" marR="0" lvl="0" indent="0" algn="l" defTabSz="457200" rtl="0" eaLnBrk="1" fontAlgn="auto" latinLnBrk="0" hangingPunct="1">
              <a:lnSpc>
                <a:spcPct val="114000"/>
              </a:lnSpc>
              <a:spcBef>
                <a:spcPts val="0"/>
              </a:spcBef>
              <a:spcAft>
                <a:spcPts val="3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Ardens Support Desk: Monday - Friday (08:30 - 18:30) </a:t>
            </a:r>
            <a:endParaRPr lang="en-GB" sz="1400" dirty="0">
              <a:solidFill>
                <a:prstClr val="black"/>
              </a:solidFill>
              <a:latin typeface="Arial" panose="020B0604020202020204" pitchFamily="34" charset="0"/>
              <a:cs typeface="Arial" panose="020B0604020202020204" pitchFamily="34" charset="0"/>
            </a:endParaRPr>
          </a:p>
          <a:p>
            <a:pPr lvl="0" defTabSz="457200">
              <a:lnSpc>
                <a:spcPct val="114000"/>
              </a:lnSpc>
              <a:spcAft>
                <a:spcPts val="300"/>
              </a:spcAft>
              <a:defRPr/>
            </a:pPr>
            <a:r>
              <a:rPr lang="en-GB" sz="1400" dirty="0">
                <a:solidFill>
                  <a:prstClr val="black"/>
                </a:solidFill>
                <a:latin typeface="Arial" panose="020B0604020202020204" pitchFamily="34" charset="0"/>
                <a:cs typeface="Arial" panose="020B0604020202020204" pitchFamily="34" charset="0"/>
              </a:rPr>
              <a:t>Ardens EMIS Support </a:t>
            </a:r>
            <a:r>
              <a:rPr lang="en-GB" sz="1400" dirty="0">
                <a:latin typeface="Arial" panose="020B0604020202020204" pitchFamily="34" charset="0"/>
                <a:cs typeface="Arial" panose="020B0604020202020204" pitchFamily="34" charset="0"/>
                <a:hlinkClick r:id="rId5"/>
              </a:rPr>
              <a:t>Support : Ardens EMIS Web</a:t>
            </a:r>
            <a:endParaRPr lang="en-GB" sz="1400" dirty="0">
              <a:solidFill>
                <a:prstClr val="black"/>
              </a:solidFill>
              <a:latin typeface="Arial" panose="020B0604020202020204" pitchFamily="34" charset="0"/>
              <a:cs typeface="Arial" panose="020B0604020202020204" pitchFamily="34" charset="0"/>
            </a:endParaRPr>
          </a:p>
          <a:p>
            <a:pPr lvl="0" defTabSz="457200">
              <a:lnSpc>
                <a:spcPct val="114000"/>
              </a:lnSpc>
              <a:spcAft>
                <a:spcPts val="300"/>
              </a:spcAf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Ardens SystmOne Support: </a:t>
            </a:r>
            <a:r>
              <a:rPr lang="en-GB" sz="1400" dirty="0">
                <a:latin typeface="Arial" panose="020B0604020202020204" pitchFamily="34" charset="0"/>
                <a:cs typeface="Arial" panose="020B0604020202020204" pitchFamily="34" charset="0"/>
                <a:hlinkClick r:id="rId6"/>
              </a:rPr>
              <a:t>Support : Ardens</a:t>
            </a:r>
            <a:endParaRPr lang="en-GB" sz="1400" dirty="0">
              <a:solidFill>
                <a:srgbClr val="0070C0"/>
              </a:solidFill>
              <a:latin typeface="Arial" panose="020B0604020202020204" pitchFamily="34" charset="0"/>
              <a:cs typeface="Arial" panose="020B0604020202020204" pitchFamily="34" charset="0"/>
            </a:endParaRPr>
          </a:p>
          <a:p>
            <a:pPr lvl="0" defTabSz="457200">
              <a:lnSpc>
                <a:spcPct val="114000"/>
              </a:lnSpc>
              <a:spcAft>
                <a:spcPts val="300"/>
              </a:spcAf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Ardens Manager Support</a:t>
            </a:r>
            <a:r>
              <a:rPr kumimoji="0" lang="en-GB" sz="1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hlinkClick r:id="rId7"/>
              </a:rPr>
              <a:t>Support : Ardens Manager</a:t>
            </a:r>
            <a:endParaRPr kumimoji="0" lang="en-GB" sz="1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35AA72E-0AC1-87AA-0616-13CA55106FA4}"/>
              </a:ext>
            </a:extLst>
          </p:cNvPr>
          <p:cNvSpPr txBox="1"/>
          <p:nvPr/>
        </p:nvSpPr>
        <p:spPr>
          <a:xfrm>
            <a:off x="9654084" y="4665867"/>
            <a:ext cx="1919334" cy="1231106"/>
          </a:xfrm>
          <a:prstGeom prst="rect">
            <a:avLst/>
          </a:prstGeom>
          <a:noFill/>
          <a:ln w="28575">
            <a:solidFill>
              <a:srgbClr val="156082"/>
            </a:solidFill>
          </a:ln>
        </p:spPr>
        <p:txBody>
          <a:bodyPr wrap="square" rtlCol="0">
            <a:spAutoFit/>
          </a:bodyPr>
          <a:lstStyle/>
          <a:p>
            <a:pPr algn="ctr"/>
            <a:r>
              <a:rPr lang="en-GB" sz="1400" b="1" dirty="0">
                <a:solidFill>
                  <a:prstClr val="black"/>
                </a:solidFill>
                <a:latin typeface="Arial" panose="020B0604020202020204" pitchFamily="34" charset="0"/>
                <a:cs typeface="Arial" panose="020B0604020202020204" pitchFamily="34" charset="0"/>
              </a:rPr>
              <a:t>TOP TIP: </a:t>
            </a:r>
          </a:p>
          <a:p>
            <a:pPr algn="ctr"/>
            <a:r>
              <a:rPr lang="en-GB" sz="1400" dirty="0">
                <a:solidFill>
                  <a:prstClr val="black"/>
                </a:solidFill>
                <a:latin typeface="Arial" panose="020B0604020202020204" pitchFamily="34" charset="0"/>
                <a:cs typeface="Arial" panose="020B0604020202020204" pitchFamily="34" charset="0"/>
              </a:rPr>
              <a:t>Use</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SNOMED codes to monitor the impact of any interventions</a:t>
            </a:r>
            <a:endParaRPr lang="en-GB" sz="1400" dirty="0"/>
          </a:p>
          <a:p>
            <a:endParaRPr lang="en-GB" dirty="0"/>
          </a:p>
        </p:txBody>
      </p:sp>
    </p:spTree>
    <p:extLst>
      <p:ext uri="{BB962C8B-B14F-4D97-AF65-F5344CB8AC3E}">
        <p14:creationId xmlns:p14="http://schemas.microsoft.com/office/powerpoint/2010/main" val="1992876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76990-8C5B-79A8-484E-E83CD1F1F953}"/>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12BF8F68-894D-5DEB-D3B6-92B67599534E}"/>
              </a:ext>
            </a:extLst>
          </p:cNvPr>
          <p:cNvSpPr txBox="1">
            <a:spLocks/>
          </p:cNvSpPr>
          <p:nvPr/>
        </p:nvSpPr>
        <p:spPr>
          <a:xfrm>
            <a:off x="263644" y="257994"/>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Practice level actions: opportunistic </a:t>
            </a:r>
          </a:p>
          <a:p>
            <a:r>
              <a:rPr lang="en-US" sz="3600" dirty="0">
                <a:solidFill>
                  <a:srgbClr val="005EB8"/>
                </a:solidFill>
                <a:latin typeface="Arial"/>
                <a:cs typeface="Arial"/>
              </a:rPr>
              <a:t>Conversations (1)</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D117C4B1-F6B5-0831-56FE-AF20DE023AC7}"/>
              </a:ext>
            </a:extLst>
          </p:cNvPr>
          <p:cNvSpPr>
            <a:spLocks noGrp="1"/>
          </p:cNvSpPr>
          <p:nvPr>
            <p:ph type="sldNum" sz="quarter" idx="12"/>
          </p:nvPr>
        </p:nvSpPr>
        <p:spPr/>
        <p:txBody>
          <a:bodyPr/>
          <a:lstStyle/>
          <a:p>
            <a:fld id="{30916248-1575-4D68-B685-83B6B91252A1}" type="slidenum">
              <a:rPr lang="en-GB" smtClean="0"/>
              <a:t>11</a:t>
            </a:fld>
            <a:endParaRPr lang="en-GB" dirty="0"/>
          </a:p>
        </p:txBody>
      </p:sp>
      <p:pic>
        <p:nvPicPr>
          <p:cNvPr id="9" name="Picture 8" descr="A blue and white logo">
            <a:extLst>
              <a:ext uri="{FF2B5EF4-FFF2-40B4-BE49-F238E27FC236}">
                <a16:creationId xmlns:a16="http://schemas.microsoft.com/office/drawing/2014/main" id="{0DF1074A-B488-22BA-BE05-0BC209C02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TextBox 2">
            <a:extLst>
              <a:ext uri="{FF2B5EF4-FFF2-40B4-BE49-F238E27FC236}">
                <a16:creationId xmlns:a16="http://schemas.microsoft.com/office/drawing/2014/main" id="{DA27BC13-98BF-2D1D-C742-3BBFE8733EC9}"/>
              </a:ext>
            </a:extLst>
          </p:cNvPr>
          <p:cNvSpPr txBox="1"/>
          <p:nvPr/>
        </p:nvSpPr>
        <p:spPr>
          <a:xfrm>
            <a:off x="180924" y="1411503"/>
            <a:ext cx="11671292" cy="4785926"/>
          </a:xfrm>
          <a:prstGeom prst="rect">
            <a:avLst/>
          </a:prstGeom>
          <a:noFill/>
        </p:spPr>
        <p:txBody>
          <a:bodyPr wrap="square">
            <a:spAutoFit/>
          </a:bodyPr>
          <a:lstStyle/>
          <a:p>
            <a:pPr marL="285750" indent="-285750">
              <a:spcBef>
                <a:spcPts val="300"/>
              </a:spcBef>
              <a:buFont typeface="Arial" panose="020B0604020202020204" pitchFamily="34" charset="0"/>
              <a:buChar char="•"/>
            </a:pPr>
            <a:r>
              <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Making Every Contact Count</a:t>
            </a:r>
            <a:r>
              <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(MECC) </a:t>
            </a:r>
            <a:r>
              <a:rPr lang="en-GB" sz="1400" dirty="0">
                <a:latin typeface="Arial" panose="020B0604020202020204" pitchFamily="34" charset="0"/>
                <a:cs typeface="Arial" panose="020B0604020202020204" pitchFamily="34" charset="0"/>
              </a:rPr>
              <a:t>encourages health professionals to                                                                                                                              use everyday interactions to promote positive health behaviours, including                                                                                                                                cancer screening. Coding these conversations can support local audits and                                                                                                                      quality improvement initiatives.</a:t>
            </a:r>
          </a:p>
          <a:p>
            <a:pPr marL="285750" indent="-285750">
              <a:spcBef>
                <a:spcPts val="300"/>
              </a:spcBef>
              <a:buFont typeface="Arial" panose="020B0604020202020204" pitchFamily="34" charset="0"/>
              <a:buChar char="•"/>
            </a:pPr>
            <a:r>
              <a:rPr lang="en-GB" sz="1400" dirty="0">
                <a:latin typeface="Arial" panose="020B0604020202020204" pitchFamily="34" charset="0"/>
                <a:cs typeface="Arial" panose="020B0604020202020204" pitchFamily="34" charset="0"/>
              </a:rPr>
              <a:t>MECC is not limited to GPs and nurses. Health care assistants, pharmacists,                                                                                                                               receptionists, social prescribers, and volunteers also have valuable opportunities                                                                                                                        to share health-positive messages.</a:t>
            </a:r>
          </a:p>
          <a:p>
            <a:pPr marL="285750" indent="-285750">
              <a:spcBef>
                <a:spcPts val="300"/>
              </a:spcBef>
              <a:buFont typeface="Arial" panose="020B0604020202020204" pitchFamily="34" charset="0"/>
              <a:buChar char="•"/>
            </a:pPr>
            <a:r>
              <a:rPr lang="en-GB" sz="1400" dirty="0">
                <a:latin typeface="Arial" panose="020B0604020202020204" pitchFamily="34" charset="0"/>
                <a:cs typeface="Arial" panose="020B0604020202020204" pitchFamily="34" charset="0"/>
              </a:rPr>
              <a:t>Integrating MECC into routine care helps healthcare providers identify people                                                                                                                                 who are overdue for screenings and motivates timely participation</a:t>
            </a:r>
          </a:p>
          <a:p>
            <a:pPr>
              <a:spcBef>
                <a:spcPts val="300"/>
              </a:spcBef>
            </a:pPr>
            <a:endParaRPr lang="en-GB" sz="1400" dirty="0">
              <a:latin typeface="Arial" panose="020B0604020202020204" pitchFamily="34" charset="0"/>
              <a:cs typeface="Arial" panose="020B0604020202020204" pitchFamily="34" charset="0"/>
            </a:endParaRPr>
          </a:p>
          <a:p>
            <a:pPr>
              <a:spcBef>
                <a:spcPts val="300"/>
              </a:spcBef>
            </a:pPr>
            <a:endParaRPr lang="en-GB" sz="1400" dirty="0">
              <a:latin typeface="Arial" panose="020B0604020202020204" pitchFamily="34" charset="0"/>
              <a:cs typeface="Arial" panose="020B0604020202020204" pitchFamily="34" charset="0"/>
            </a:endParaRPr>
          </a:p>
          <a:p>
            <a:pPr>
              <a:spcBef>
                <a:spcPts val="300"/>
              </a:spcBef>
            </a:pPr>
            <a:r>
              <a:rPr lang="en-GB" sz="1400" b="1" dirty="0">
                <a:latin typeface="Arial" panose="020B0604020202020204" pitchFamily="34" charset="0"/>
                <a:cs typeface="Arial" panose="020B0604020202020204" pitchFamily="34" charset="0"/>
              </a:rPr>
              <a:t>What you can do:</a:t>
            </a:r>
          </a:p>
          <a:p>
            <a:pPr marL="285750" indent="-285750">
              <a:spcBef>
                <a:spcPts val="300"/>
              </a:spcBef>
              <a:buFont typeface="Arial" panose="020B0604020202020204" pitchFamily="34" charset="0"/>
              <a:buChar char="•"/>
            </a:pPr>
            <a:r>
              <a:rPr lang="en-GB" sz="1400" b="1" dirty="0">
                <a:latin typeface="Arial" panose="020B0604020202020204" pitchFamily="34" charset="0"/>
                <a:cs typeface="Arial" panose="020B0604020202020204" pitchFamily="34" charset="0"/>
              </a:rPr>
              <a:t>Systematic Screening Checks:</a:t>
            </a:r>
            <a:r>
              <a:rPr lang="en-GB" sz="1400" dirty="0">
                <a:latin typeface="Arial" panose="020B0604020202020204" pitchFamily="34" charset="0"/>
                <a:cs typeface="Arial" panose="020B0604020202020204" pitchFamily="34" charset="0"/>
              </a:rPr>
              <a:t> Implement prompts that automatically display a patient's screening status during GP visits.</a:t>
            </a:r>
          </a:p>
          <a:p>
            <a:pPr marL="285750" indent="-285750">
              <a:spcBef>
                <a:spcPts val="300"/>
              </a:spcBef>
              <a:buFont typeface="Arial" panose="020B0604020202020204" pitchFamily="34" charset="0"/>
              <a:buChar char="•"/>
            </a:pPr>
            <a:r>
              <a:rPr lang="en-GB" sz="1400" b="1" dirty="0">
                <a:latin typeface="Arial" panose="020B0604020202020204" pitchFamily="34" charset="0"/>
                <a:cs typeface="Arial" panose="020B0604020202020204" pitchFamily="34" charset="0"/>
              </a:rPr>
              <a:t>Staff Training:</a:t>
            </a:r>
            <a:r>
              <a:rPr lang="en-GB" sz="1400" dirty="0">
                <a:latin typeface="Arial" panose="020B0604020202020204" pitchFamily="34" charset="0"/>
                <a:cs typeface="Arial" panose="020B0604020202020204" pitchFamily="34" charset="0"/>
              </a:rPr>
              <a:t> Equip healthcare professionals with the skills to routinely ask about cancer screenings during consultations, making it a regular part of the conversation.</a:t>
            </a:r>
          </a:p>
          <a:p>
            <a:pPr marL="285750" indent="-285750">
              <a:spcBef>
                <a:spcPts val="300"/>
              </a:spcBef>
              <a:buFont typeface="Arial" panose="020B0604020202020204" pitchFamily="34" charset="0"/>
              <a:buChar char="•"/>
            </a:pPr>
            <a:r>
              <a:rPr lang="en-GB" sz="1400" b="1" dirty="0">
                <a:latin typeface="Arial" panose="020B0604020202020204" pitchFamily="34" charset="0"/>
                <a:cs typeface="Arial" panose="020B0604020202020204" pitchFamily="34" charset="0"/>
              </a:rPr>
              <a:t>Automated Reminders:</a:t>
            </a:r>
            <a:r>
              <a:rPr lang="en-GB" sz="1400" dirty="0">
                <a:latin typeface="Arial" panose="020B0604020202020204" pitchFamily="34" charset="0"/>
                <a:cs typeface="Arial" panose="020B0604020202020204" pitchFamily="34" charset="0"/>
              </a:rPr>
              <a:t> Utilise AccuRx / SMS, the NHS App, email, or patient portals to send personalised screening reminders ahead of appointments.</a:t>
            </a:r>
          </a:p>
          <a:p>
            <a:pPr marL="285750" indent="-285750">
              <a:spcBef>
                <a:spcPts val="300"/>
              </a:spcBef>
              <a:buFont typeface="Arial" panose="020B0604020202020204" pitchFamily="34" charset="0"/>
              <a:buChar char="•"/>
            </a:pPr>
            <a:r>
              <a:rPr lang="en-GB" sz="1400" b="1" dirty="0">
                <a:latin typeface="Arial" panose="020B0604020202020204" pitchFamily="34" charset="0"/>
                <a:cs typeface="Arial" panose="020B0604020202020204" pitchFamily="34" charset="0"/>
              </a:rPr>
              <a:t>Opportunistic Outreach:</a:t>
            </a:r>
            <a:r>
              <a:rPr lang="en-GB" sz="1400" dirty="0">
                <a:latin typeface="Arial" panose="020B0604020202020204" pitchFamily="34" charset="0"/>
                <a:cs typeface="Arial" panose="020B0604020202020204" pitchFamily="34" charset="0"/>
              </a:rPr>
              <a:t> Encourage staff to review screening history and promote participation during all healthcare interactions, whether addressing minor illnesses, managing chronic conditions, or administering vaccinations.</a:t>
            </a:r>
          </a:p>
          <a:p>
            <a:pPr>
              <a:spcBef>
                <a:spcPts val="300"/>
              </a:spcBef>
            </a:pPr>
            <a:endParaRPr lang="en-GB" sz="1400" dirty="0">
              <a:latin typeface="Arial" panose="020B0604020202020204" pitchFamily="34" charset="0"/>
              <a:cs typeface="Arial" panose="020B0604020202020204" pitchFamily="34" charset="0"/>
            </a:endParaRPr>
          </a:p>
        </p:txBody>
      </p:sp>
      <p:pic>
        <p:nvPicPr>
          <p:cNvPr id="6" name="Picture 5">
            <a:hlinkClick r:id="rId4"/>
            <a:extLst>
              <a:ext uri="{FF2B5EF4-FFF2-40B4-BE49-F238E27FC236}">
                <a16:creationId xmlns:a16="http://schemas.microsoft.com/office/drawing/2014/main" id="{0D356974-595E-C955-B4BE-67118B7CBBF9}"/>
              </a:ext>
            </a:extLst>
          </p:cNvPr>
          <p:cNvPicPr>
            <a:picLocks noChangeAspect="1"/>
          </p:cNvPicPr>
          <p:nvPr/>
        </p:nvPicPr>
        <p:blipFill>
          <a:blip r:embed="rId5"/>
          <a:stretch>
            <a:fillRect/>
          </a:stretch>
        </p:blipFill>
        <p:spPr>
          <a:xfrm>
            <a:off x="8025194" y="1334501"/>
            <a:ext cx="3664211" cy="1553078"/>
          </a:xfrm>
          <a:prstGeom prst="rect">
            <a:avLst/>
          </a:prstGeom>
          <a:ln w="25400">
            <a:solidFill>
              <a:schemeClr val="accent1"/>
            </a:solidFill>
          </a:ln>
        </p:spPr>
      </p:pic>
      <p:sp>
        <p:nvSpPr>
          <p:cNvPr id="7" name="TextBox 6">
            <a:extLst>
              <a:ext uri="{FF2B5EF4-FFF2-40B4-BE49-F238E27FC236}">
                <a16:creationId xmlns:a16="http://schemas.microsoft.com/office/drawing/2014/main" id="{09EDD86A-A488-BFD1-F0D8-6C944CFBBB45}"/>
              </a:ext>
            </a:extLst>
          </p:cNvPr>
          <p:cNvSpPr txBox="1"/>
          <p:nvPr/>
        </p:nvSpPr>
        <p:spPr>
          <a:xfrm>
            <a:off x="8056345" y="2945331"/>
            <a:ext cx="3619099"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Click on the image above to access e-learning for health training resources and MECC toolkit </a:t>
            </a:r>
          </a:p>
        </p:txBody>
      </p:sp>
    </p:spTree>
    <p:extLst>
      <p:ext uri="{BB962C8B-B14F-4D97-AF65-F5344CB8AC3E}">
        <p14:creationId xmlns:p14="http://schemas.microsoft.com/office/powerpoint/2010/main" val="1130439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3DEDD-6F24-2883-54E6-EF4B3B3B08B4}"/>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0A21882E-2F82-BFD2-6437-1AF411EDBDCA}"/>
              </a:ext>
            </a:extLst>
          </p:cNvPr>
          <p:cNvSpPr txBox="1">
            <a:spLocks/>
          </p:cNvSpPr>
          <p:nvPr/>
        </p:nvSpPr>
        <p:spPr>
          <a:xfrm>
            <a:off x="180778" y="224022"/>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Practice level actions: opportunistic </a:t>
            </a:r>
          </a:p>
          <a:p>
            <a:r>
              <a:rPr lang="en-US" sz="3600" dirty="0">
                <a:solidFill>
                  <a:srgbClr val="005EB8"/>
                </a:solidFill>
                <a:latin typeface="Arial"/>
                <a:cs typeface="Arial"/>
              </a:rPr>
              <a:t>Conversations (2)</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B2EBFF51-485A-C49A-9756-56F51EDD3724}"/>
              </a:ext>
            </a:extLst>
          </p:cNvPr>
          <p:cNvSpPr>
            <a:spLocks noGrp="1"/>
          </p:cNvSpPr>
          <p:nvPr>
            <p:ph type="sldNum" sz="quarter" idx="12"/>
          </p:nvPr>
        </p:nvSpPr>
        <p:spPr/>
        <p:txBody>
          <a:bodyPr/>
          <a:lstStyle/>
          <a:p>
            <a:fld id="{30916248-1575-4D68-B685-83B6B91252A1}" type="slidenum">
              <a:rPr lang="en-GB" smtClean="0"/>
              <a:t>12</a:t>
            </a:fld>
            <a:endParaRPr lang="en-GB" dirty="0"/>
          </a:p>
        </p:txBody>
      </p:sp>
      <p:pic>
        <p:nvPicPr>
          <p:cNvPr id="9" name="Picture 8" descr="A blue and white logo">
            <a:extLst>
              <a:ext uri="{FF2B5EF4-FFF2-40B4-BE49-F238E27FC236}">
                <a16:creationId xmlns:a16="http://schemas.microsoft.com/office/drawing/2014/main" id="{21415197-F9CB-BC1E-10D3-F42409123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TextBox 2">
            <a:extLst>
              <a:ext uri="{FF2B5EF4-FFF2-40B4-BE49-F238E27FC236}">
                <a16:creationId xmlns:a16="http://schemas.microsoft.com/office/drawing/2014/main" id="{42A875D9-639D-9513-4C6C-5E173208AE73}"/>
              </a:ext>
            </a:extLst>
          </p:cNvPr>
          <p:cNvSpPr txBox="1"/>
          <p:nvPr/>
        </p:nvSpPr>
        <p:spPr>
          <a:xfrm>
            <a:off x="180924" y="1277504"/>
            <a:ext cx="11671292" cy="815608"/>
          </a:xfrm>
          <a:prstGeom prst="rect">
            <a:avLst/>
          </a:prstGeom>
          <a:noFill/>
        </p:spPr>
        <p:txBody>
          <a:bodyPr wrap="square">
            <a:spAutoFit/>
          </a:bodyPr>
          <a:lstStyle/>
          <a:p>
            <a:pPr>
              <a:spcBef>
                <a:spcPts val="300"/>
              </a:spcBef>
            </a:pPr>
            <a:r>
              <a:rPr lang="en-GB" sz="1400" dirty="0">
                <a:solidFill>
                  <a:prstClr val="black"/>
                </a:solidFill>
                <a:latin typeface="Arial" pitchFamily="34" charset="0"/>
                <a:cs typeface="Arial" pitchFamily="34" charset="0"/>
              </a:rPr>
              <a:t>You can use the MECC approach to improve screening uptake: example</a:t>
            </a:r>
          </a:p>
          <a:p>
            <a:pPr>
              <a:spcBef>
                <a:spcPts val="300"/>
              </a:spcBef>
            </a:pPr>
            <a:endParaRPr lang="en-GB" sz="1400" dirty="0">
              <a:solidFill>
                <a:prstClr val="black"/>
              </a:solidFill>
              <a:latin typeface="Arial" pitchFamily="34" charset="0"/>
              <a:cs typeface="Arial" pitchFamily="34" charset="0"/>
            </a:endParaRPr>
          </a:p>
          <a:p>
            <a:pPr>
              <a:spcBef>
                <a:spcPts val="300"/>
              </a:spcBef>
            </a:pPr>
            <a:endParaRPr lang="en-GB" sz="1400"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12816756-4CE6-4636-01C4-D45A98ABB6CF}"/>
              </a:ext>
            </a:extLst>
          </p:cNvPr>
          <p:cNvGraphicFramePr>
            <a:graphicFrameLocks noGrp="1"/>
          </p:cNvGraphicFramePr>
          <p:nvPr>
            <p:extLst>
              <p:ext uri="{D42A27DB-BD31-4B8C-83A1-F6EECF244321}">
                <p14:modId xmlns:p14="http://schemas.microsoft.com/office/powerpoint/2010/main" val="614202841"/>
              </p:ext>
            </p:extLst>
          </p:nvPr>
        </p:nvGraphicFramePr>
        <p:xfrm>
          <a:off x="339784" y="1685308"/>
          <a:ext cx="11349021" cy="4551680"/>
        </p:xfrm>
        <a:graphic>
          <a:graphicData uri="http://schemas.openxmlformats.org/drawingml/2006/table">
            <a:tbl>
              <a:tblPr firstRow="1" bandRow="1">
                <a:tableStyleId>{5C22544A-7EE6-4342-B048-85BDC9FD1C3A}</a:tableStyleId>
              </a:tblPr>
              <a:tblGrid>
                <a:gridCol w="1378180">
                  <a:extLst>
                    <a:ext uri="{9D8B030D-6E8A-4147-A177-3AD203B41FA5}">
                      <a16:colId xmlns:a16="http://schemas.microsoft.com/office/drawing/2014/main" val="4221062557"/>
                    </a:ext>
                  </a:extLst>
                </a:gridCol>
                <a:gridCol w="9970841">
                  <a:extLst>
                    <a:ext uri="{9D8B030D-6E8A-4147-A177-3AD203B41FA5}">
                      <a16:colId xmlns:a16="http://schemas.microsoft.com/office/drawing/2014/main" val="3232244812"/>
                    </a:ext>
                  </a:extLst>
                </a:gridCol>
              </a:tblGrid>
              <a:tr h="370840">
                <a:tc>
                  <a:txBody>
                    <a:bodyPr/>
                    <a:lstStyle/>
                    <a:p>
                      <a:r>
                        <a:rPr lang="en-GB" sz="1400" b="1" dirty="0">
                          <a:solidFill>
                            <a:schemeClr val="bg1"/>
                          </a:solidFill>
                          <a:latin typeface="Arial" panose="020B0604020202020204" pitchFamily="34" charset="0"/>
                          <a:cs typeface="Arial" panose="020B0604020202020204" pitchFamily="34" charset="0"/>
                        </a:rPr>
                        <a:t>Start the conversation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4000"/>
                        </a:lnSpc>
                        <a:spcBef>
                          <a:spcPts val="300"/>
                        </a:spcBef>
                        <a:spcAft>
                          <a:spcPts val="0"/>
                        </a:spcAft>
                        <a:buClrTx/>
                        <a:buSzTx/>
                        <a:buFontTx/>
                        <a:buNone/>
                        <a:tabLst/>
                        <a:defRPr/>
                      </a:pPr>
                      <a:r>
                        <a:rPr lang="en-GB" sz="1400" b="0" dirty="0">
                          <a:solidFill>
                            <a:schemeClr val="tx1"/>
                          </a:solidFill>
                          <a:latin typeface="Arial" pitchFamily="34" charset="0"/>
                          <a:cs typeface="Arial" pitchFamily="34" charset="0"/>
                        </a:rPr>
                        <a:t>Use routine appointments such as vaccine clinics, blood pressure checks and chronic condition reviews to ask patients if they are up to date with their cervical screening. The postnatal check is an opportunity to remind women who will not have had screening during pregnancy. </a:t>
                      </a:r>
                    </a:p>
                    <a:p>
                      <a:pPr marL="0" marR="0" lvl="0" indent="0" algn="l" defTabSz="914400" rtl="0" eaLnBrk="1" fontAlgn="auto" latinLnBrk="0" hangingPunct="1">
                        <a:lnSpc>
                          <a:spcPct val="114000"/>
                        </a:lnSpc>
                        <a:spcBef>
                          <a:spcPts val="300"/>
                        </a:spcBef>
                        <a:spcAft>
                          <a:spcPts val="0"/>
                        </a:spcAft>
                        <a:buClrTx/>
                        <a:buSzTx/>
                        <a:buFontTx/>
                        <a:buNone/>
                        <a:tabLst/>
                        <a:defRPr/>
                      </a:pPr>
                      <a:r>
                        <a:rPr lang="en-GB" sz="1400" b="0" dirty="0">
                          <a:solidFill>
                            <a:schemeClr val="accent1"/>
                          </a:solidFill>
                          <a:latin typeface="Arial" pitchFamily="34" charset="0"/>
                          <a:cs typeface="Arial" pitchFamily="34" charset="0"/>
                        </a:rPr>
                        <a:t>“I noticed you’re due for a cervical screen; it’s a quick test that can prevent cervical cancer. Would you like me to help book an appointment?”</a:t>
                      </a:r>
                      <a:endParaRPr lang="en-US" sz="1400" b="0" dirty="0">
                        <a:solidFill>
                          <a:schemeClr val="accent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7066835"/>
                  </a:ext>
                </a:extLst>
              </a:tr>
              <a:tr h="370840">
                <a:tc>
                  <a:txBody>
                    <a:bodyPr/>
                    <a:lstStyle/>
                    <a:p>
                      <a:r>
                        <a:rPr lang="en-GB" sz="1400" b="1" dirty="0">
                          <a:solidFill>
                            <a:schemeClr val="bg1"/>
                          </a:solidFill>
                          <a:latin typeface="Arial" pitchFamily="34" charset="0"/>
                          <a:cs typeface="Arial" pitchFamily="34" charset="0"/>
                        </a:rPr>
                        <a:t>Normalise and reassure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4000"/>
                        </a:lnSpc>
                        <a:spcBef>
                          <a:spcPts val="300"/>
                        </a:spcBef>
                        <a:spcAft>
                          <a:spcPts val="0"/>
                        </a:spcAft>
                        <a:buClrTx/>
                        <a:buSzTx/>
                        <a:buFontTx/>
                        <a:buNone/>
                        <a:tabLst/>
                        <a:defRPr/>
                      </a:pPr>
                      <a:r>
                        <a:rPr lang="en-GB" sz="1400" dirty="0">
                          <a:solidFill>
                            <a:prstClr val="black"/>
                          </a:solidFill>
                          <a:latin typeface="Arial" pitchFamily="34" charset="0"/>
                          <a:cs typeface="Arial" pitchFamily="34" charset="0"/>
                        </a:rPr>
                        <a:t>Keep the conversation casual, normalise talking about the screening process. </a:t>
                      </a:r>
                    </a:p>
                    <a:p>
                      <a:pPr marL="0" marR="0" lvl="0" indent="0" algn="l" defTabSz="914400" rtl="0" eaLnBrk="1" fontAlgn="auto" latinLnBrk="0" hangingPunct="1">
                        <a:lnSpc>
                          <a:spcPct val="114000"/>
                        </a:lnSpc>
                        <a:spcBef>
                          <a:spcPts val="300"/>
                        </a:spcBef>
                        <a:spcAft>
                          <a:spcPts val="0"/>
                        </a:spcAft>
                        <a:buClrTx/>
                        <a:buSzTx/>
                        <a:buFontTx/>
                        <a:buNone/>
                        <a:tabLst/>
                        <a:defRPr/>
                      </a:pPr>
                      <a:r>
                        <a:rPr lang="en-GB" sz="1400" dirty="0">
                          <a:solidFill>
                            <a:schemeClr val="accent1"/>
                          </a:solidFill>
                          <a:latin typeface="Arial" pitchFamily="34" charset="0"/>
                          <a:cs typeface="Arial" pitchFamily="34" charset="0"/>
                        </a:rPr>
                        <a:t>“Have you noticed any recent changes?”</a:t>
                      </a:r>
                      <a:endParaRPr lang="en-US" sz="1400" dirty="0">
                        <a:solidFill>
                          <a:schemeClr val="accent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3508369"/>
                  </a:ext>
                </a:extLst>
              </a:tr>
              <a:tr h="370840">
                <a:tc>
                  <a:txBody>
                    <a:bodyPr/>
                    <a:lstStyle/>
                    <a:p>
                      <a:r>
                        <a:rPr lang="en-GB" sz="1400" b="1" dirty="0">
                          <a:solidFill>
                            <a:schemeClr val="bg1"/>
                          </a:solidFill>
                          <a:latin typeface="Arial" pitchFamily="34" charset="0"/>
                          <a:cs typeface="Arial" pitchFamily="34" charset="0"/>
                        </a:rPr>
                        <a:t>Address concerns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defTabSz="914400">
                        <a:lnSpc>
                          <a:spcPct val="114000"/>
                        </a:lnSpc>
                        <a:spcBef>
                          <a:spcPts val="300"/>
                        </a:spcBef>
                        <a:spcAft>
                          <a:spcPts val="300"/>
                        </a:spcAft>
                        <a:defRPr/>
                      </a:pPr>
                      <a:r>
                        <a:rPr lang="en-GB" sz="1400" dirty="0">
                          <a:solidFill>
                            <a:prstClr val="black"/>
                          </a:solidFill>
                          <a:latin typeface="Arial" pitchFamily="34" charset="0"/>
                          <a:cs typeface="Arial" pitchFamily="34" charset="0"/>
                        </a:rPr>
                        <a:t>Provide clear information about the test, how to do it and why it’s important.</a:t>
                      </a:r>
                      <a:endParaRPr lang="en-GB" sz="1400" i="0" dirty="0">
                        <a:solidFill>
                          <a:prstClr val="black"/>
                        </a:solidFill>
                        <a:latin typeface="Arial" pitchFamily="34" charset="0"/>
                        <a:cs typeface="Arial" pitchFamily="34" charset="0"/>
                      </a:endParaRPr>
                    </a:p>
                    <a:p>
                      <a:pPr defTabSz="914400">
                        <a:lnSpc>
                          <a:spcPct val="114000"/>
                        </a:lnSpc>
                        <a:spcBef>
                          <a:spcPts val="300"/>
                        </a:spcBef>
                        <a:spcAft>
                          <a:spcPts val="300"/>
                        </a:spcAft>
                        <a:defRPr/>
                      </a:pPr>
                      <a:r>
                        <a:rPr lang="en-GB" sz="1400" i="0" dirty="0">
                          <a:solidFill>
                            <a:schemeClr val="accent1"/>
                          </a:solidFill>
                          <a:latin typeface="Arial" pitchFamily="34" charset="0"/>
                          <a:cs typeface="Arial" pitchFamily="34" charset="0"/>
                        </a:rPr>
                        <a:t>“The test is quick and done by a trained nurse or doctor. Many women find it uncomfortable but not painful, and it really helps catch problems early.”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6332600"/>
                  </a:ext>
                </a:extLst>
              </a:tr>
              <a:tr h="370840">
                <a:tc>
                  <a:txBody>
                    <a:bodyPr/>
                    <a:lstStyle/>
                    <a:p>
                      <a:r>
                        <a:rPr lang="en-GB" sz="1400" b="1" dirty="0">
                          <a:solidFill>
                            <a:schemeClr val="bg1"/>
                          </a:solidFill>
                          <a:latin typeface="Arial" pitchFamily="34" charset="0"/>
                          <a:cs typeface="Arial" pitchFamily="34" charset="0"/>
                        </a:rPr>
                        <a:t>Address barriers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defTabSz="914400">
                        <a:lnSpc>
                          <a:spcPct val="114000"/>
                        </a:lnSpc>
                        <a:spcBef>
                          <a:spcPts val="300"/>
                        </a:spcBef>
                        <a:spcAft>
                          <a:spcPts val="300"/>
                        </a:spcAft>
                        <a:defRPr/>
                      </a:pPr>
                      <a:r>
                        <a:rPr lang="en-GB" sz="1400" dirty="0">
                          <a:solidFill>
                            <a:prstClr val="black"/>
                          </a:solidFill>
                          <a:latin typeface="Arial" pitchFamily="34" charset="0"/>
                          <a:cs typeface="Arial" pitchFamily="34" charset="0"/>
                        </a:rPr>
                        <a:t>Barriers such as fear, embarrassment and concerns about sexual connotations should be considered. Offer practical support, such as information on female practitioners, clinic times, or transport help.</a:t>
                      </a:r>
                      <a:endParaRPr lang="en-GB" sz="1400" i="1" dirty="0">
                        <a:solidFill>
                          <a:prstClr val="black"/>
                        </a:solidFill>
                        <a:latin typeface="Arial" pitchFamily="34" charset="0"/>
                        <a:cs typeface="Arial" pitchFamily="34" charset="0"/>
                      </a:endParaRPr>
                    </a:p>
                    <a:p>
                      <a:pPr defTabSz="914400">
                        <a:lnSpc>
                          <a:spcPct val="114000"/>
                        </a:lnSpc>
                        <a:spcBef>
                          <a:spcPts val="300"/>
                        </a:spcBef>
                        <a:spcAft>
                          <a:spcPts val="300"/>
                        </a:spcAft>
                        <a:defRPr/>
                      </a:pPr>
                      <a:r>
                        <a:rPr lang="en-GB" sz="1400" b="0" i="0" dirty="0">
                          <a:solidFill>
                            <a:schemeClr val="accent1"/>
                          </a:solidFill>
                          <a:latin typeface="Arial" pitchFamily="34" charset="0"/>
                          <a:cs typeface="Arial" pitchFamily="34" charset="0"/>
                        </a:rPr>
                        <a:t>“If you want, I can help book an appointment that suits you, including options for female practitioners or weekend clinics.”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0906897"/>
                  </a:ext>
                </a:extLst>
              </a:tr>
              <a:tr h="370840">
                <a:tc>
                  <a:txBody>
                    <a:bodyPr/>
                    <a:lstStyle/>
                    <a:p>
                      <a:r>
                        <a:rPr lang="en-GB" sz="1400" b="1" dirty="0">
                          <a:solidFill>
                            <a:schemeClr val="bg1"/>
                          </a:solidFill>
                          <a:latin typeface="Arial" pitchFamily="34" charset="0"/>
                          <a:cs typeface="Arial" pitchFamily="34" charset="0"/>
                        </a:rPr>
                        <a:t>Signpost and support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defTabSz="914400">
                        <a:lnSpc>
                          <a:spcPct val="114000"/>
                        </a:lnSpc>
                        <a:spcBef>
                          <a:spcPts val="300"/>
                        </a:spcBef>
                        <a:spcAft>
                          <a:spcPts val="300"/>
                        </a:spcAft>
                        <a:defRPr/>
                      </a:pPr>
                      <a:r>
                        <a:rPr lang="en-GB" sz="1400" dirty="0">
                          <a:solidFill>
                            <a:prstClr val="black"/>
                          </a:solidFill>
                          <a:latin typeface="Arial" pitchFamily="34" charset="0"/>
                          <a:cs typeface="Arial" pitchFamily="34" charset="0"/>
                        </a:rPr>
                        <a:t>Signpost patients to helplines and guidance such as the TVCA cervical screening videos. Eligible patients can book their cervical screening appointment by contacting their GP surgery. </a:t>
                      </a:r>
                    </a:p>
                    <a:p>
                      <a:pPr defTabSz="914400">
                        <a:lnSpc>
                          <a:spcPct val="114000"/>
                        </a:lnSpc>
                        <a:spcBef>
                          <a:spcPts val="300"/>
                        </a:spcBef>
                        <a:spcAft>
                          <a:spcPts val="300"/>
                        </a:spcAft>
                        <a:defRPr/>
                      </a:pPr>
                      <a:r>
                        <a:rPr lang="en-GB" sz="1400" b="0" i="0" dirty="0">
                          <a:solidFill>
                            <a:schemeClr val="accent1"/>
                          </a:solidFill>
                          <a:latin typeface="Arial" pitchFamily="34" charset="0"/>
                          <a:cs typeface="Arial" pitchFamily="34" charset="0"/>
                        </a:rPr>
                        <a:t>“Here’s some information you can look at, and I’m here to answer any questions whenever you’re ready.”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3881303"/>
                  </a:ext>
                </a:extLst>
              </a:tr>
            </a:tbl>
          </a:graphicData>
        </a:graphic>
      </p:graphicFrame>
    </p:spTree>
    <p:extLst>
      <p:ext uri="{BB962C8B-B14F-4D97-AF65-F5344CB8AC3E}">
        <p14:creationId xmlns:p14="http://schemas.microsoft.com/office/powerpoint/2010/main" val="387862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C578-FE54-A285-22C2-2CE88DE8AE0E}"/>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839E41E3-2C90-F645-66FF-E7B7AA1CE8D4}"/>
              </a:ext>
            </a:extLst>
          </p:cNvPr>
          <p:cNvSpPr txBox="1">
            <a:spLocks/>
          </p:cNvSpPr>
          <p:nvPr/>
        </p:nvSpPr>
        <p:spPr>
          <a:xfrm>
            <a:off x="180778" y="40744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Practice level actions: Communication tools</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22A4C73C-0C26-A760-4A29-393F2F9D3F62}"/>
              </a:ext>
            </a:extLst>
          </p:cNvPr>
          <p:cNvSpPr>
            <a:spLocks noGrp="1"/>
          </p:cNvSpPr>
          <p:nvPr>
            <p:ph type="sldNum" sz="quarter" idx="12"/>
          </p:nvPr>
        </p:nvSpPr>
        <p:spPr/>
        <p:txBody>
          <a:bodyPr/>
          <a:lstStyle/>
          <a:p>
            <a:fld id="{30916248-1575-4D68-B685-83B6B91252A1}" type="slidenum">
              <a:rPr lang="en-GB" smtClean="0"/>
              <a:t>13</a:t>
            </a:fld>
            <a:endParaRPr lang="en-GB" dirty="0"/>
          </a:p>
        </p:txBody>
      </p:sp>
      <p:pic>
        <p:nvPicPr>
          <p:cNvPr id="9" name="Picture 8" descr="A blue and white logo">
            <a:extLst>
              <a:ext uri="{FF2B5EF4-FFF2-40B4-BE49-F238E27FC236}">
                <a16:creationId xmlns:a16="http://schemas.microsoft.com/office/drawing/2014/main" id="{FBB25BBE-461A-15A8-8E8C-A55299332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11" name="TextBox 10">
            <a:extLst>
              <a:ext uri="{FF2B5EF4-FFF2-40B4-BE49-F238E27FC236}">
                <a16:creationId xmlns:a16="http://schemas.microsoft.com/office/drawing/2014/main" id="{806421D5-AA53-F29C-51EF-89B1CF3DE775}"/>
              </a:ext>
            </a:extLst>
          </p:cNvPr>
          <p:cNvSpPr txBox="1"/>
          <p:nvPr/>
        </p:nvSpPr>
        <p:spPr>
          <a:xfrm>
            <a:off x="288757" y="1077602"/>
            <a:ext cx="11563459" cy="6305444"/>
          </a:xfrm>
          <a:prstGeom prst="rect">
            <a:avLst/>
          </a:prstGeom>
          <a:noFill/>
        </p:spPr>
        <p:txBody>
          <a:bodyPr wrap="square">
            <a:spAutoFit/>
          </a:bodyPr>
          <a:lstStyle/>
          <a:p>
            <a:pPr marR="0" lvl="0" algn="l" defTabSz="914400" rtl="0" eaLnBrk="1" fontAlgn="auto" latinLnBrk="0" hangingPunct="1">
              <a:lnSpc>
                <a:spcPct val="114000"/>
              </a:lnSpc>
              <a:spcBef>
                <a:spcPts val="300"/>
              </a:spcBef>
              <a:spcAft>
                <a:spcPts val="300"/>
              </a:spcAft>
              <a:buClrTx/>
              <a:buSzTx/>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AccuRx:</a:t>
            </a:r>
          </a:p>
          <a:p>
            <a:pPr lvl="0">
              <a:lnSpc>
                <a:spcPct val="110000"/>
              </a:lnSpc>
              <a:spcBef>
                <a:spcPts val="300"/>
              </a:spcBef>
              <a:spcAft>
                <a:spcPts val="300"/>
              </a:spcAft>
              <a:defRPr/>
            </a:pPr>
            <a:r>
              <a:rPr lang="en-GB" sz="1400" dirty="0">
                <a:latin typeface="Arial" panose="020B0604020202020204" pitchFamily="34" charset="0"/>
                <a:ea typeface="Calibri" panose="020F0502020204030204" pitchFamily="34" charset="0"/>
                <a:cs typeface="Arial" panose="020B0604020202020204" pitchFamily="34" charset="0"/>
                <a:hlinkClick r:id="rId3"/>
              </a:rPr>
              <a:t>AccuRx</a:t>
            </a:r>
            <a:r>
              <a:rPr lang="en-GB" sz="1400" dirty="0">
                <a:latin typeface="Arial" panose="020B0604020202020204" pitchFamily="34" charset="0"/>
                <a:ea typeface="Calibri" panose="020F0502020204030204" pitchFamily="34" charset="0"/>
                <a:cs typeface="Arial" panose="020B0604020202020204" pitchFamily="34" charset="0"/>
              </a:rPr>
              <a:t> is a communication platform for healthcare professionals and patients and is primarily used in GP practices and reduces the number of calls made to patients.</a:t>
            </a:r>
          </a:p>
          <a:p>
            <a:pPr lvl="0" indent="-171450">
              <a:lnSpc>
                <a:spcPct val="110000"/>
              </a:lnSpc>
              <a:spcBef>
                <a:spcPts val="300"/>
              </a:spcBef>
              <a:spcAft>
                <a:spcPts val="300"/>
              </a:spcAft>
              <a:buFont typeface="Arial" panose="020B0604020202020204" pitchFamily="34" charset="0"/>
              <a:buChar char="•"/>
              <a:defRPr/>
            </a:pPr>
            <a:r>
              <a:rPr lang="en-GB" sz="1400" dirty="0">
                <a:latin typeface="Arial" panose="020B0604020202020204" pitchFamily="34" charset="0"/>
                <a:ea typeface="Calibri" panose="020F0502020204030204" pitchFamily="34" charset="0"/>
                <a:cs typeface="Arial" panose="020B0604020202020204" pitchFamily="34" charset="0"/>
              </a:rPr>
              <a:t>Increase uptake on invites through SMS Text service</a:t>
            </a:r>
          </a:p>
          <a:p>
            <a:pPr lvl="0" indent="-171450">
              <a:lnSpc>
                <a:spcPct val="110000"/>
              </a:lnSpc>
              <a:spcBef>
                <a:spcPts val="300"/>
              </a:spcBef>
              <a:spcAft>
                <a:spcPts val="300"/>
              </a:spcAft>
              <a:buFont typeface="Arial" panose="020B0604020202020204" pitchFamily="34" charset="0"/>
              <a:buChar char="•"/>
              <a:defRPr/>
            </a:pPr>
            <a:r>
              <a:rPr lang="en-GB" sz="1400" dirty="0">
                <a:latin typeface="Arial" panose="020B0604020202020204" pitchFamily="34" charset="0"/>
                <a:ea typeface="Calibri" panose="020F0502020204030204" pitchFamily="34" charset="0"/>
                <a:cs typeface="Arial" panose="020B0604020202020204" pitchFamily="34" charset="0"/>
              </a:rPr>
              <a:t>Enables information to be sent directly to patients</a:t>
            </a:r>
          </a:p>
          <a:p>
            <a:pPr lvl="0" indent="-171450">
              <a:lnSpc>
                <a:spcPct val="110000"/>
              </a:lnSpc>
              <a:spcBef>
                <a:spcPts val="300"/>
              </a:spcBef>
              <a:spcAft>
                <a:spcPts val="300"/>
              </a:spcAft>
              <a:buFont typeface="Arial" panose="020B0604020202020204" pitchFamily="34" charset="0"/>
              <a:buChar char="•"/>
              <a:defRPr/>
            </a:pPr>
            <a:r>
              <a:rPr lang="en-GB" sz="1400" dirty="0">
                <a:latin typeface="Arial" panose="020B0604020202020204" pitchFamily="34" charset="0"/>
                <a:ea typeface="Calibri" panose="020F0502020204030204" pitchFamily="34" charset="0"/>
                <a:cs typeface="Arial" panose="020B0604020202020204" pitchFamily="34" charset="0"/>
              </a:rPr>
              <a:t>Messages can be saved and coded, and usage can be tracked. </a:t>
            </a:r>
          </a:p>
          <a:p>
            <a:pPr marR="0" lvl="0" algn="l" defTabSz="914400" rtl="0" eaLnBrk="1" fontAlgn="auto" latinLnBrk="0" hangingPunct="1">
              <a:lnSpc>
                <a:spcPct val="114000"/>
              </a:lnSpc>
              <a:spcBef>
                <a:spcPts val="300"/>
              </a:spcBef>
              <a:spcAft>
                <a:spcPts val="300"/>
              </a:spcAft>
              <a:buClrTx/>
              <a:buSzTx/>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ts val="1791"/>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Arial"/>
                <a:cs typeface="Arial"/>
                <a:sym typeface="Arial"/>
              </a:rPr>
              <a:t>Text messaging, telephone calls and the NHS App:</a:t>
            </a:r>
          </a:p>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Batch text messaging is available at practice level using SystmOne and EMIS (at a cost) and can be used to post/host a URL link. Free messaging is available via NHS App.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See </a:t>
            </a:r>
            <a:r>
              <a:rPr kumimoji="0" lang="en-GB"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gov.uk principles of screening text messages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542925" marR="0" lvl="0" indent="0" algn="l" defTabSz="457200" rtl="0" eaLnBrk="1" fontAlgn="auto" latinLnBrk="0" hangingPunct="1">
              <a:lnSpc>
                <a:spcPct val="110000"/>
              </a:lnSpc>
              <a:spcBef>
                <a:spcPts val="300"/>
              </a:spcBef>
              <a:spcAft>
                <a:spcPts val="3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542925" marR="0" lvl="0" indent="0" algn="l" defTabSz="457200" rtl="0" eaLnBrk="1" fontAlgn="auto" latinLnBrk="0" hangingPunct="1">
              <a:lnSpc>
                <a:spcPct val="110000"/>
              </a:lnSpc>
              <a:spcBef>
                <a:spcPts val="30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Example texts: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 may have received an invitation for cervical screening. Please contact your GP to book – it’s simple and could save your life. For more information watch this Thames Valley Cancer Alliance video about cervical cancer screening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5"/>
              </a:rPr>
              <a:t>cervical screening video</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42925" defTabSz="457200">
              <a:lnSpc>
                <a:spcPct val="110000"/>
              </a:lnSpc>
              <a:spcBef>
                <a:spcPts val="300"/>
              </a:spcBef>
              <a:spcAft>
                <a:spcPts val="300"/>
              </a:spcAft>
              <a:defRPr/>
            </a:pP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“You may have received an invitation for cervical screening. Please contact your GP to book – it’s simple and could save your life. For more information visit: </a:t>
            </a:r>
            <a:r>
              <a:rPr lang="en-GB" sz="1400" dirty="0">
                <a:solidFill>
                  <a:prstClr val="black"/>
                </a:solidFill>
                <a:latin typeface="Arial" panose="020B0604020202020204" pitchFamily="34" charset="0"/>
                <a:cs typeface="Arial" panose="020B0604020202020204" pitchFamily="34" charset="0"/>
                <a:hlinkClick r:id="rId6"/>
              </a:rPr>
              <a:t>www.nhs.uk/tests-and-treatments/cervical-screening/</a:t>
            </a: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542925" marR="0" lvl="0" indent="0" algn="l" defTabSz="457200" rtl="0" eaLnBrk="1" fontAlgn="auto" latinLnBrk="0" hangingPunct="1">
              <a:lnSpc>
                <a:spcPct val="110000"/>
              </a:lnSpc>
              <a:spcBef>
                <a:spcPts val="300"/>
              </a:spcBef>
              <a:spcAft>
                <a:spcPts val="3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are overdue for your routine smear test. Please book an appointment with the practice nurse by calling XXXXX XXX XXX. “You can find more information on smear tests here: </a:t>
            </a:r>
            <a:r>
              <a:rPr kumimoji="0" lang="en-GB"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www.nhs.uk/conditions/cervical-screening</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10000"/>
              </a:lnSpc>
              <a:spcBef>
                <a:spcPts val="300"/>
              </a:spcBef>
              <a:spcAft>
                <a:spcPts val="3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10000"/>
              </a:lnSpc>
              <a:spcBef>
                <a:spcPts val="30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Example call script: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“You’ve been sent an invitation for cervical screening. Just checking if you have any questions or need help with booking your appointment.”</a:t>
            </a:r>
          </a:p>
          <a:p>
            <a:pPr marR="0" lvl="0" algn="l" defTabSz="914400" rtl="0" eaLnBrk="1" fontAlgn="auto" latinLnBrk="0" hangingPunct="1">
              <a:lnSpc>
                <a:spcPct val="114000"/>
              </a:lnSpc>
              <a:spcBef>
                <a:spcPts val="300"/>
              </a:spcBef>
              <a:spcAft>
                <a:spcPts val="300"/>
              </a:spcAft>
              <a:buClrTx/>
              <a:buSzTx/>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738A7C1B-959E-5D3A-1DFB-E6B4B93403B6}"/>
              </a:ext>
            </a:extLst>
          </p:cNvPr>
          <p:cNvPicPr>
            <a:picLocks noChangeAspect="1"/>
          </p:cNvPicPr>
          <p:nvPr/>
        </p:nvPicPr>
        <p:blipFill>
          <a:blip r:embed="rId8"/>
          <a:stretch>
            <a:fillRect/>
          </a:stretch>
        </p:blipFill>
        <p:spPr>
          <a:xfrm>
            <a:off x="227016" y="4298620"/>
            <a:ext cx="506012" cy="530398"/>
          </a:xfrm>
          <a:prstGeom prst="rect">
            <a:avLst/>
          </a:prstGeom>
        </p:spPr>
      </p:pic>
    </p:spTree>
    <p:extLst>
      <p:ext uri="{BB962C8B-B14F-4D97-AF65-F5344CB8AC3E}">
        <p14:creationId xmlns:p14="http://schemas.microsoft.com/office/powerpoint/2010/main" val="3788643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83F8A-794E-741C-CEF9-FFAF9DEEAFB5}"/>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AD29C06C-6B84-B89E-2A64-E553818848D7}"/>
              </a:ext>
            </a:extLst>
          </p:cNvPr>
          <p:cNvSpPr txBox="1">
            <a:spLocks/>
          </p:cNvSpPr>
          <p:nvPr/>
        </p:nvSpPr>
        <p:spPr>
          <a:xfrm>
            <a:off x="90389" y="404827"/>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Supporting priority groups: learning disabilities</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10307B6D-0162-2896-199B-C58E82B2A581}"/>
              </a:ext>
            </a:extLst>
          </p:cNvPr>
          <p:cNvSpPr>
            <a:spLocks noGrp="1"/>
          </p:cNvSpPr>
          <p:nvPr>
            <p:ph type="sldNum" sz="quarter" idx="12"/>
          </p:nvPr>
        </p:nvSpPr>
        <p:spPr/>
        <p:txBody>
          <a:bodyPr/>
          <a:lstStyle/>
          <a:p>
            <a:fld id="{30916248-1575-4D68-B685-83B6B91252A1}" type="slidenum">
              <a:rPr lang="en-GB" smtClean="0"/>
              <a:t>14</a:t>
            </a:fld>
            <a:endParaRPr lang="en-GB" dirty="0"/>
          </a:p>
        </p:txBody>
      </p:sp>
      <p:pic>
        <p:nvPicPr>
          <p:cNvPr id="9" name="Picture 8" descr="A blue and white logo">
            <a:extLst>
              <a:ext uri="{FF2B5EF4-FFF2-40B4-BE49-F238E27FC236}">
                <a16:creationId xmlns:a16="http://schemas.microsoft.com/office/drawing/2014/main" id="{876FDADA-6FC2-6B3D-32CA-F91B47594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11" name="TextBox 10">
            <a:extLst>
              <a:ext uri="{FF2B5EF4-FFF2-40B4-BE49-F238E27FC236}">
                <a16:creationId xmlns:a16="http://schemas.microsoft.com/office/drawing/2014/main" id="{17448A5A-85FE-C3D7-57A3-1210E48F2C87}"/>
              </a:ext>
            </a:extLst>
          </p:cNvPr>
          <p:cNvSpPr txBox="1"/>
          <p:nvPr/>
        </p:nvSpPr>
        <p:spPr>
          <a:xfrm>
            <a:off x="202130" y="1072358"/>
            <a:ext cx="11650086" cy="3379451"/>
          </a:xfrm>
          <a:prstGeom prst="rect">
            <a:avLst/>
          </a:prstGeom>
          <a:noFill/>
        </p:spPr>
        <p:txBody>
          <a:bodyPr wrap="square">
            <a:spAutoFit/>
          </a:bodyPr>
          <a:lstStyle/>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Evidence shows that eligible people with a learning disability are less likely to complete their cervical screening compared to those without, leaving them at risk of undetected cervical cancer. </a:t>
            </a:r>
          </a:p>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NHS England have produced a short video on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accessing cervical screening with the right support for people with a learning disability</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Greater Manchester Cancer Alliance has produced a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4"/>
              </a:rPr>
              <a:t>series of videos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for people with learning disabilities.</a:t>
            </a:r>
          </a:p>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Both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5"/>
              </a:rPr>
              <a:t>NHS England</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have produced an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easy read leaflet, and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hlinkClick r:id="rId6"/>
              </a:rPr>
              <a:t>Eve Appeal</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 have produced an easy read leaflet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support people with learning disabilities to access cervical screening.</a:t>
            </a:r>
            <a:endParaRPr kumimoji="0" lang="en-GB" sz="1400" b="0" i="0" u="none" strike="noStrike" kern="1200" cap="none" spc="0" normalizeH="0" baseline="0" noProof="0" dirty="0">
              <a:ln>
                <a:noFill/>
              </a:ln>
              <a:solidFill>
                <a:srgbClr val="A7A8AA"/>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Surrey Heartlands ICB in collaboration with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Sunnybank Trust have developed an </a:t>
            </a:r>
            <a:r>
              <a:rPr kumimoji="0" lang="en-US" sz="14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7"/>
              </a:rPr>
              <a:t>emotive animation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highlighting the challenges people with learning disabilities face when accessing Primary Care. </a:t>
            </a:r>
          </a:p>
          <a:p>
            <a:pPr marL="285750" indent="-285750" defTabSz="457200">
              <a:lnSpc>
                <a:spcPct val="110000"/>
              </a:lnSpc>
              <a:spcBef>
                <a:spcPts val="300"/>
              </a:spcBef>
              <a:spcAft>
                <a:spcPts val="300"/>
              </a:spcAft>
              <a:buFont typeface="Arial" panose="020B0604020202020204" pitchFamily="34" charset="0"/>
              <a:buChar char="•"/>
              <a:defRPr/>
            </a:pPr>
            <a:r>
              <a:rPr lang="en-GB" sz="1400" dirty="0">
                <a:latin typeface="Arial" panose="020B0604020202020204" pitchFamily="34" charset="0"/>
                <a:ea typeface="Aptos" panose="020B0004020202020204" pitchFamily="34" charset="0"/>
              </a:rPr>
              <a:t>The South East London Cancer Alliance, has collaborated with the </a:t>
            </a:r>
            <a:r>
              <a:rPr lang="en-GB" sz="1400" u="sng" dirty="0">
                <a:solidFill>
                  <a:srgbClr val="0000FF"/>
                </a:solidFill>
                <a:latin typeface="Arial" panose="020B0604020202020204" pitchFamily="34" charset="0"/>
                <a:ea typeface="Aptos" panose="020B0004020202020204" pitchFamily="34" charset="0"/>
                <a:hlinkClick r:id="rId8" tooltip="Original URL: https://bakedbeancompany.com/about/. Click or tap if you trust this link."/>
              </a:rPr>
              <a:t>Baked Bean Charity</a:t>
            </a:r>
            <a:r>
              <a:rPr lang="en-GB" sz="1400" dirty="0">
                <a:latin typeface="Arial" panose="020B0604020202020204" pitchFamily="34" charset="0"/>
                <a:ea typeface="Aptos" panose="020B0004020202020204" pitchFamily="34" charset="0"/>
              </a:rPr>
              <a:t> and the Guys Cancer Academy, </a:t>
            </a:r>
            <a:r>
              <a:rPr lang="en-GB" sz="1400" u="sng" dirty="0">
                <a:solidFill>
                  <a:srgbClr val="0000FF"/>
                </a:solidFill>
                <a:latin typeface="Arial" panose="020B0604020202020204" pitchFamily="34" charset="0"/>
                <a:ea typeface="Aptos" panose="020B0004020202020204" pitchFamily="34" charset="0"/>
                <a:hlinkClick r:id="rId9" tooltip="Original URL: https://bit.ly/selca-learningdisabilities. Click or tap if you trust this link."/>
              </a:rPr>
              <a:t>Learning disabilities and cancer educational module</a:t>
            </a:r>
            <a:r>
              <a:rPr lang="en-GB" sz="1400" dirty="0">
                <a:solidFill>
                  <a:srgbClr val="0000FF"/>
                </a:solidFill>
                <a:latin typeface="Arial" panose="020B0604020202020204" pitchFamily="34" charset="0"/>
                <a:ea typeface="Aptos" panose="020B0004020202020204" pitchFamily="34" charset="0"/>
              </a:rPr>
              <a:t>.  </a:t>
            </a:r>
            <a:r>
              <a:rPr lang="en-GB" sz="1400" dirty="0">
                <a:latin typeface="Arial" panose="020B0604020202020204" pitchFamily="34" charset="0"/>
                <a:ea typeface="Aptos" panose="020B0004020202020204" pitchFamily="34" charset="0"/>
              </a:rPr>
              <a:t>The training module is designed to help healthcare professionals better support people with learning disabilities in accessing cancer care and screening services</a:t>
            </a:r>
            <a:endParaRPr lang="en-GB" sz="1400" dirty="0">
              <a:solidFill>
                <a:srgbClr val="A7A8AA"/>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 name="Picture 2">
            <a:hlinkClick r:id="rId6"/>
            <a:extLst>
              <a:ext uri="{FF2B5EF4-FFF2-40B4-BE49-F238E27FC236}">
                <a16:creationId xmlns:a16="http://schemas.microsoft.com/office/drawing/2014/main" id="{AF7105C4-273D-E5D1-9409-B43B42EA780A}"/>
              </a:ext>
            </a:extLst>
          </p:cNvPr>
          <p:cNvPicPr>
            <a:picLocks noChangeAspect="1"/>
          </p:cNvPicPr>
          <p:nvPr/>
        </p:nvPicPr>
        <p:blipFill>
          <a:blip r:embed="rId10"/>
          <a:stretch>
            <a:fillRect/>
          </a:stretch>
        </p:blipFill>
        <p:spPr>
          <a:xfrm>
            <a:off x="548916" y="4294168"/>
            <a:ext cx="1648271" cy="2323792"/>
          </a:xfrm>
          <a:prstGeom prst="rect">
            <a:avLst/>
          </a:prstGeom>
          <a:ln w="28575">
            <a:solidFill>
              <a:srgbClr val="156082"/>
            </a:solidFill>
          </a:ln>
        </p:spPr>
      </p:pic>
      <p:pic>
        <p:nvPicPr>
          <p:cNvPr id="6" name="Picture 5">
            <a:hlinkClick r:id="rId11"/>
            <a:extLst>
              <a:ext uri="{FF2B5EF4-FFF2-40B4-BE49-F238E27FC236}">
                <a16:creationId xmlns:a16="http://schemas.microsoft.com/office/drawing/2014/main" id="{5B394423-BD1D-D93A-9E2F-8D9965A9B6A8}"/>
              </a:ext>
            </a:extLst>
          </p:cNvPr>
          <p:cNvPicPr>
            <a:picLocks noChangeAspect="1"/>
          </p:cNvPicPr>
          <p:nvPr/>
        </p:nvPicPr>
        <p:blipFill>
          <a:blip r:embed="rId12"/>
          <a:stretch>
            <a:fillRect/>
          </a:stretch>
        </p:blipFill>
        <p:spPr>
          <a:xfrm>
            <a:off x="2654386" y="4294168"/>
            <a:ext cx="1751150" cy="2323792"/>
          </a:xfrm>
          <a:prstGeom prst="rect">
            <a:avLst/>
          </a:prstGeom>
          <a:ln w="28575">
            <a:solidFill>
              <a:srgbClr val="156082"/>
            </a:solidFill>
          </a:ln>
        </p:spPr>
      </p:pic>
      <p:pic>
        <p:nvPicPr>
          <p:cNvPr id="10" name="Picture 9">
            <a:hlinkClick r:id="rId3"/>
            <a:extLst>
              <a:ext uri="{FF2B5EF4-FFF2-40B4-BE49-F238E27FC236}">
                <a16:creationId xmlns:a16="http://schemas.microsoft.com/office/drawing/2014/main" id="{E29C7CE7-0EEB-EA09-4E1A-FB409DB2BF06}"/>
              </a:ext>
            </a:extLst>
          </p:cNvPr>
          <p:cNvPicPr>
            <a:picLocks noChangeAspect="1"/>
          </p:cNvPicPr>
          <p:nvPr/>
        </p:nvPicPr>
        <p:blipFill>
          <a:blip r:embed="rId13"/>
          <a:stretch>
            <a:fillRect/>
          </a:stretch>
        </p:blipFill>
        <p:spPr>
          <a:xfrm>
            <a:off x="4830513" y="4294168"/>
            <a:ext cx="4572000" cy="2323792"/>
          </a:xfrm>
          <a:prstGeom prst="rect">
            <a:avLst/>
          </a:prstGeom>
          <a:ln w="28575">
            <a:solidFill>
              <a:srgbClr val="156082"/>
            </a:solidFill>
          </a:ln>
        </p:spPr>
      </p:pic>
      <p:sp>
        <p:nvSpPr>
          <p:cNvPr id="12" name="TextBox 11">
            <a:extLst>
              <a:ext uri="{FF2B5EF4-FFF2-40B4-BE49-F238E27FC236}">
                <a16:creationId xmlns:a16="http://schemas.microsoft.com/office/drawing/2014/main" id="{92F08A2C-505F-1248-7781-6161EE3E44A4}"/>
              </a:ext>
            </a:extLst>
          </p:cNvPr>
          <p:cNvSpPr txBox="1"/>
          <p:nvPr/>
        </p:nvSpPr>
        <p:spPr>
          <a:xfrm>
            <a:off x="9654084" y="4661779"/>
            <a:ext cx="2024725"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Click on the image to access resource</a:t>
            </a:r>
          </a:p>
        </p:txBody>
      </p:sp>
    </p:spTree>
    <p:extLst>
      <p:ext uri="{BB962C8B-B14F-4D97-AF65-F5344CB8AC3E}">
        <p14:creationId xmlns:p14="http://schemas.microsoft.com/office/powerpoint/2010/main" val="3863957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97C30-AE6F-D860-7925-3B01E446127A}"/>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CC7D99D5-EC6B-65BA-2CBA-B3AE795B7413}"/>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Supporting priority groups: LGBTQ+ and </a:t>
            </a:r>
          </a:p>
          <a:p>
            <a:r>
              <a:rPr lang="en-US" sz="3600" dirty="0">
                <a:solidFill>
                  <a:srgbClr val="005EB8"/>
                </a:solidFill>
                <a:latin typeface="Arial"/>
                <a:cs typeface="Arial"/>
              </a:rPr>
              <a:t>non binary communities</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E050194D-8FFC-587B-4FB3-95970BE4092C}"/>
              </a:ext>
            </a:extLst>
          </p:cNvPr>
          <p:cNvSpPr>
            <a:spLocks noGrp="1"/>
          </p:cNvSpPr>
          <p:nvPr>
            <p:ph type="sldNum" sz="quarter" idx="12"/>
          </p:nvPr>
        </p:nvSpPr>
        <p:spPr/>
        <p:txBody>
          <a:bodyPr/>
          <a:lstStyle/>
          <a:p>
            <a:fld id="{30916248-1575-4D68-B685-83B6B91252A1}" type="slidenum">
              <a:rPr lang="en-GB" smtClean="0"/>
              <a:t>15</a:t>
            </a:fld>
            <a:endParaRPr lang="en-GB" dirty="0"/>
          </a:p>
        </p:txBody>
      </p:sp>
      <p:pic>
        <p:nvPicPr>
          <p:cNvPr id="9" name="Picture 8" descr="A blue and white logo">
            <a:extLst>
              <a:ext uri="{FF2B5EF4-FFF2-40B4-BE49-F238E27FC236}">
                <a16:creationId xmlns:a16="http://schemas.microsoft.com/office/drawing/2014/main" id="{70769AC0-0A51-94E9-12FF-7317A48F1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11" name="TextBox 10">
            <a:extLst>
              <a:ext uri="{FF2B5EF4-FFF2-40B4-BE49-F238E27FC236}">
                <a16:creationId xmlns:a16="http://schemas.microsoft.com/office/drawing/2014/main" id="{AB08FFC2-2A7B-53C8-9757-FF8B63331EF6}"/>
              </a:ext>
            </a:extLst>
          </p:cNvPr>
          <p:cNvSpPr txBox="1">
            <a:spLocks noGrp="1" noRot="1" noMove="1" noResize="1" noEditPoints="1" noAdjustHandles="1" noChangeArrowheads="1" noChangeShapeType="1"/>
          </p:cNvSpPr>
          <p:nvPr/>
        </p:nvSpPr>
        <p:spPr>
          <a:xfrm>
            <a:off x="2192592" y="1603098"/>
            <a:ext cx="9909019" cy="3758080"/>
          </a:xfrm>
          <a:prstGeom prst="rect">
            <a:avLst/>
          </a:prstGeom>
          <a:noFill/>
        </p:spPr>
        <p:txBody>
          <a:bodyPr wrap="square">
            <a:spAutoFit/>
          </a:bodyPr>
          <a:lstStyle/>
          <a:p>
            <a:pPr>
              <a:lnSpc>
                <a:spcPct val="114000"/>
              </a:lnSpc>
              <a:spcBef>
                <a:spcPts val="300"/>
              </a:spcBef>
              <a:spcAft>
                <a:spcPts val="300"/>
              </a:spcAft>
              <a:defRPr/>
            </a:pPr>
            <a:r>
              <a:rPr lang="en-GB" sz="1400" dirty="0">
                <a:solidFill>
                  <a:prstClr val="black"/>
                </a:solidFill>
                <a:latin typeface="Arial" panose="020B0604020202020204" pitchFamily="34" charset="0"/>
                <a:cs typeface="Arial" panose="020B0604020202020204" pitchFamily="34" charset="0"/>
              </a:rPr>
              <a:t>There are a number of resources available for the trans community to help understand more about cancer screening and whether they should be screened: </a:t>
            </a:r>
          </a:p>
          <a:p>
            <a:pPr marL="285750" indent="-285750">
              <a:lnSpc>
                <a:spcPct val="114000"/>
              </a:lnSpc>
              <a:spcBef>
                <a:spcPts val="300"/>
              </a:spcBef>
              <a:spcAft>
                <a:spcPts val="300"/>
              </a:spcAft>
              <a:buFont typeface="Arial" panose="020B0604020202020204" pitchFamily="34" charset="0"/>
              <a:buChar char="•"/>
              <a:defRPr/>
            </a:pPr>
            <a:r>
              <a:rPr lang="en-GB" sz="1400" dirty="0">
                <a:latin typeface="Arial" panose="020B0604020202020204" pitchFamily="34" charset="0"/>
                <a:cs typeface="Arial" panose="020B0604020202020204" pitchFamily="34" charset="0"/>
                <a:hlinkClick r:id="rId3"/>
              </a:rPr>
              <a:t>NHS population screening: Information for trans and non-binary people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Cancer Research UK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4"/>
              </a:rPr>
              <a:t>public information to include trans and non-binary</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indent="-285750">
              <a:lnSpc>
                <a:spcPct val="114000"/>
              </a:lnSpc>
              <a:spcBef>
                <a:spcPts val="300"/>
              </a:spcBef>
              <a:spcAft>
                <a:spcPts val="300"/>
              </a:spcAft>
              <a:buFont typeface="Arial" panose="020B0604020202020204" pitchFamily="34" charset="0"/>
              <a:buChar char="•"/>
              <a:defRPr/>
            </a:pPr>
            <a:r>
              <a:rPr lang="en-GB" sz="1400" dirty="0">
                <a:solidFill>
                  <a:prstClr val="black"/>
                </a:solidFill>
                <a:latin typeface="Arial" panose="020B0604020202020204" pitchFamily="34" charset="0"/>
                <a:cs typeface="Arial" panose="020B0604020202020204" pitchFamily="34" charset="0"/>
              </a:rPr>
              <a:t>OUTpatients, the UKs leading LGBTQ+ charity </a:t>
            </a:r>
            <a:r>
              <a:rPr lang="en-GB" sz="1400" dirty="0">
                <a:solidFill>
                  <a:prstClr val="black"/>
                </a:solidFill>
                <a:latin typeface="Arial" panose="020B0604020202020204" pitchFamily="34" charset="0"/>
                <a:cs typeface="Arial" panose="020B0604020202020204" pitchFamily="34" charset="0"/>
                <a:hlinkClick r:id="rId5"/>
              </a:rPr>
              <a:t>Cancer risk and screening </a:t>
            </a:r>
            <a:endParaRPr lang="en-GB" sz="1400" dirty="0">
              <a:solidFill>
                <a:prstClr val="black"/>
              </a:solidFill>
              <a:latin typeface="Arial" panose="020B0604020202020204" pitchFamily="34" charset="0"/>
              <a:cs typeface="Arial" panose="020B0604020202020204" pitchFamily="34" charset="0"/>
            </a:endParaRPr>
          </a:p>
          <a:p>
            <a:pPr>
              <a:lnSpc>
                <a:spcPct val="114000"/>
              </a:lnSpc>
              <a:spcBef>
                <a:spcPts val="300"/>
              </a:spcBef>
              <a:spcAft>
                <a:spcPts val="300"/>
              </a:spcAft>
              <a:defRPr/>
            </a:pPr>
            <a:endParaRPr lang="en-GB" sz="1400" b="1" dirty="0">
              <a:solidFill>
                <a:prstClr val="black"/>
              </a:solidFill>
              <a:latin typeface="Arial" panose="020B0604020202020204" pitchFamily="34" charset="0"/>
              <a:cs typeface="Arial" panose="020B0604020202020204" pitchFamily="34" charset="0"/>
            </a:endParaRPr>
          </a:p>
          <a:p>
            <a:pPr>
              <a:lnSpc>
                <a:spcPct val="114000"/>
              </a:lnSpc>
              <a:spcBef>
                <a:spcPts val="300"/>
              </a:spcBef>
              <a:spcAft>
                <a:spcPts val="300"/>
              </a:spcAft>
              <a:defRPr/>
            </a:pPr>
            <a:endParaRPr lang="en-GB" sz="1400" b="1" dirty="0">
              <a:solidFill>
                <a:prstClr val="black"/>
              </a:solidFill>
              <a:latin typeface="Arial" panose="020B0604020202020204" pitchFamily="34" charset="0"/>
              <a:cs typeface="Arial" panose="020B0604020202020204" pitchFamily="34" charset="0"/>
            </a:endParaRPr>
          </a:p>
          <a:p>
            <a:pPr>
              <a:lnSpc>
                <a:spcPct val="114000"/>
              </a:lnSpc>
              <a:spcBef>
                <a:spcPts val="300"/>
              </a:spcBef>
              <a:spcAft>
                <a:spcPts val="300"/>
              </a:spcAft>
              <a:defRPr/>
            </a:pPr>
            <a:endParaRPr lang="en-GB" sz="1400" b="1" dirty="0">
              <a:solidFill>
                <a:prstClr val="black"/>
              </a:solidFill>
              <a:latin typeface="Arial" panose="020B0604020202020204" pitchFamily="34" charset="0"/>
              <a:cs typeface="Arial" panose="020B0604020202020204" pitchFamily="34" charset="0"/>
            </a:endParaRPr>
          </a:p>
          <a:p>
            <a:pPr>
              <a:lnSpc>
                <a:spcPct val="114000"/>
              </a:lnSpc>
              <a:spcBef>
                <a:spcPts val="300"/>
              </a:spcBef>
              <a:spcAft>
                <a:spcPts val="300"/>
              </a:spcAft>
              <a:defRPr/>
            </a:pPr>
            <a:endParaRPr lang="en-GB" sz="1400" b="1" dirty="0">
              <a:solidFill>
                <a:prstClr val="black"/>
              </a:solidFill>
              <a:latin typeface="Arial" panose="020B0604020202020204" pitchFamily="34" charset="0"/>
              <a:cs typeface="Arial" panose="020B0604020202020204" pitchFamily="34" charset="0"/>
            </a:endParaRPr>
          </a:p>
          <a:p>
            <a:pPr>
              <a:lnSpc>
                <a:spcPct val="114000"/>
              </a:lnSpc>
              <a:spcBef>
                <a:spcPts val="300"/>
              </a:spcBef>
              <a:spcAft>
                <a:spcPts val="300"/>
              </a:spcAf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14000"/>
              </a:lnSpc>
              <a:spcBef>
                <a:spcPts val="300"/>
              </a:spcBef>
              <a:spcAft>
                <a:spcPts val="300"/>
              </a:spcAft>
              <a:buClrTx/>
              <a:buSzTx/>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14000"/>
              </a:lnSpc>
              <a:spcBef>
                <a:spcPts val="300"/>
              </a:spcBef>
              <a:spcAft>
                <a:spcPts val="300"/>
              </a:spcAft>
              <a:buClrTx/>
              <a:buSzTx/>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94EABBFD-78BA-5933-DBD8-4998680A9548}"/>
              </a:ext>
            </a:extLst>
          </p:cNvPr>
          <p:cNvPicPr>
            <a:picLocks noChangeAspect="1"/>
          </p:cNvPicPr>
          <p:nvPr/>
        </p:nvPicPr>
        <p:blipFill>
          <a:blip r:embed="rId6"/>
          <a:stretch>
            <a:fillRect/>
          </a:stretch>
        </p:blipFill>
        <p:spPr>
          <a:xfrm>
            <a:off x="214791" y="1603098"/>
            <a:ext cx="1848306" cy="1825902"/>
          </a:xfrm>
          <a:prstGeom prst="rect">
            <a:avLst/>
          </a:prstGeom>
        </p:spPr>
      </p:pic>
      <p:pic>
        <p:nvPicPr>
          <p:cNvPr id="4" name="Picture 3">
            <a:hlinkClick r:id="rId7"/>
            <a:extLst>
              <a:ext uri="{FF2B5EF4-FFF2-40B4-BE49-F238E27FC236}">
                <a16:creationId xmlns:a16="http://schemas.microsoft.com/office/drawing/2014/main" id="{32BE0CFC-1FF5-EECF-7B9C-169F65C5CDDE}"/>
              </a:ext>
            </a:extLst>
          </p:cNvPr>
          <p:cNvPicPr>
            <a:picLocks noChangeAspect="1"/>
          </p:cNvPicPr>
          <p:nvPr/>
        </p:nvPicPr>
        <p:blipFill>
          <a:blip r:embed="rId8"/>
          <a:stretch>
            <a:fillRect/>
          </a:stretch>
        </p:blipFill>
        <p:spPr>
          <a:xfrm>
            <a:off x="10113109" y="1884935"/>
            <a:ext cx="1643370" cy="2335161"/>
          </a:xfrm>
          <a:prstGeom prst="rect">
            <a:avLst/>
          </a:prstGeom>
        </p:spPr>
      </p:pic>
      <p:sp>
        <p:nvSpPr>
          <p:cNvPr id="6" name="TextBox 5">
            <a:extLst>
              <a:ext uri="{FF2B5EF4-FFF2-40B4-BE49-F238E27FC236}">
                <a16:creationId xmlns:a16="http://schemas.microsoft.com/office/drawing/2014/main" id="{01C3A0DF-34B5-B373-5ADF-2240CEC8E2F1}"/>
              </a:ext>
            </a:extLst>
          </p:cNvPr>
          <p:cNvSpPr txBox="1"/>
          <p:nvPr/>
        </p:nvSpPr>
        <p:spPr>
          <a:xfrm>
            <a:off x="218038" y="3820160"/>
            <a:ext cx="11135762" cy="1208023"/>
          </a:xfrm>
          <a:prstGeom prst="rect">
            <a:avLst/>
          </a:prstGeom>
          <a:noFill/>
        </p:spPr>
        <p:txBody>
          <a:bodyPr wrap="square" rtlCol="0">
            <a:spAutoFit/>
          </a:bodyPr>
          <a:lstStyle/>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can also access training and resources:</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Gateway C cancer keys -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Barriers to cervical screening in the LGBTQIA+ community</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have templates and resources to support at practice level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10"/>
              </a:rPr>
              <a:t>Ardens LGBTQ, Non-Binary and Gender Dysphoria resources – screening</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6607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5728F-015A-8D78-0AB1-1DD5088932A1}"/>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13E46E96-70BA-9139-96EF-39C48DE812B4}"/>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Supporting priority groups: language </a:t>
            </a:r>
          </a:p>
          <a:p>
            <a:r>
              <a:rPr lang="en-US" sz="3600" dirty="0">
                <a:solidFill>
                  <a:srgbClr val="005EB8"/>
                </a:solidFill>
                <a:latin typeface="Arial"/>
                <a:cs typeface="Arial"/>
              </a:rPr>
              <a:t>and accessibility (1)</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894D5BEF-04BC-AD0A-B586-1361CAFF285A}"/>
              </a:ext>
            </a:extLst>
          </p:cNvPr>
          <p:cNvSpPr>
            <a:spLocks noGrp="1"/>
          </p:cNvSpPr>
          <p:nvPr>
            <p:ph type="sldNum" sz="quarter" idx="12"/>
          </p:nvPr>
        </p:nvSpPr>
        <p:spPr/>
        <p:txBody>
          <a:bodyPr/>
          <a:lstStyle/>
          <a:p>
            <a:fld id="{30916248-1575-4D68-B685-83B6B91252A1}" type="slidenum">
              <a:rPr lang="en-GB" smtClean="0"/>
              <a:t>16</a:t>
            </a:fld>
            <a:endParaRPr lang="en-GB" dirty="0"/>
          </a:p>
        </p:txBody>
      </p:sp>
      <p:pic>
        <p:nvPicPr>
          <p:cNvPr id="9" name="Picture 8" descr="A blue and white logo">
            <a:extLst>
              <a:ext uri="{FF2B5EF4-FFF2-40B4-BE49-F238E27FC236}">
                <a16:creationId xmlns:a16="http://schemas.microsoft.com/office/drawing/2014/main" id="{A73C763B-5D77-26A7-005F-BC755F8B0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11" name="TextBox 10">
            <a:extLst>
              <a:ext uri="{FF2B5EF4-FFF2-40B4-BE49-F238E27FC236}">
                <a16:creationId xmlns:a16="http://schemas.microsoft.com/office/drawing/2014/main" id="{7E250048-6435-127D-BE63-8BDFEFCF7350}"/>
              </a:ext>
            </a:extLst>
          </p:cNvPr>
          <p:cNvSpPr txBox="1"/>
          <p:nvPr/>
        </p:nvSpPr>
        <p:spPr>
          <a:xfrm>
            <a:off x="90389" y="1574957"/>
            <a:ext cx="11761828" cy="3225883"/>
          </a:xfrm>
          <a:prstGeom prst="rect">
            <a:avLst/>
          </a:prstGeom>
          <a:noFill/>
        </p:spPr>
        <p:txBody>
          <a:bodyPr wrap="square">
            <a:spAutoFit/>
          </a:bodyPr>
          <a:lstStyle/>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The NHS cervical screening information leaflet for women is available in a number of accessible formats.  </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hlinkClick r:id="rId3"/>
              </a:rPr>
              <a:t>Click here </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to access the leaflet in Arabic, Bengali, simplified Chinese, traditional Chinese, French, Gujarati, Polish, Portuguese, Punjabi and Urdu.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Alternative formats (such as braille) can be made available on request.</a:t>
            </a:r>
          </a:p>
          <a:p>
            <a:pPr marL="285750" marR="0" lvl="0" indent="-285750" algn="l" defTabSz="914400" rtl="0" eaLnBrk="1" fontAlgn="auto" latinLnBrk="0" hangingPunct="1">
              <a:lnSpc>
                <a:spcPct val="113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audio recording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about cervical cancer screening is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available for people with low literacy or visual impairment</a:t>
            </a:r>
            <a:endPar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The South East region screening and immunisation team have developed a </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hlinkClick r:id="rId5"/>
              </a:rPr>
              <a:t>Nepalese Cervical Screening Leaflet</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a:t>
            </a:r>
          </a:p>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Additionally, a simple animation showing the screening tests offered to women throughout their lives, including cervical screening, is available in </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hlinkClick r:id="rId6"/>
              </a:rPr>
              <a:t>English</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 as well as </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hlinkClick r:id="rId7"/>
              </a:rPr>
              <a:t>10 other most requested languages</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a:t>
            </a:r>
          </a:p>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The Eve Appeal has developed an information resource on </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hlinkClick r:id="rId8"/>
              </a:rPr>
              <a:t>cervical screening after sexual violence</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 </a:t>
            </a:r>
          </a:p>
          <a:p>
            <a:pPr marR="0" lvl="0" algn="l" defTabSz="457200" rtl="0" eaLnBrk="1" fontAlgn="auto" latinLnBrk="0" hangingPunct="1">
              <a:lnSpc>
                <a:spcPct val="110000"/>
              </a:lnSpc>
              <a:spcBef>
                <a:spcPts val="300"/>
              </a:spcBef>
              <a:spcAft>
                <a:spcPts val="300"/>
              </a:spcAft>
              <a:buClrTx/>
              <a:buSzTx/>
              <a:tabLst/>
              <a:defRPr/>
            </a:pPr>
            <a:endParaRPr lang="en-GB" sz="1400" dirty="0">
              <a:solidFill>
                <a:srgbClr val="0B0C0C"/>
              </a:solidFill>
              <a:latin typeface="Arial" panose="020B0604020202020204" pitchFamily="34" charset="0"/>
              <a:cs typeface="Arial" panose="020B0604020202020204" pitchFamily="34" charset="0"/>
            </a:endParaRPr>
          </a:p>
          <a:p>
            <a:pPr marR="0" lvl="0" algn="l" defTabSz="457200" rtl="0" eaLnBrk="1" fontAlgn="auto" latinLnBrk="0" hangingPunct="1">
              <a:lnSpc>
                <a:spcPct val="110000"/>
              </a:lnSpc>
              <a:spcBef>
                <a:spcPts val="300"/>
              </a:spcBef>
              <a:spcAft>
                <a:spcPts val="300"/>
              </a:spcAft>
              <a:buClrTx/>
              <a:buSzTx/>
              <a:tabLst/>
              <a:defRPr/>
            </a:pPr>
            <a:r>
              <a:rPr kumimoji="0" lang="en-GB" sz="1400" b="1"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Traveller community:</a:t>
            </a:r>
          </a:p>
          <a:p>
            <a:pPr marR="0" lvl="0" algn="l" defTabSz="457200" rtl="0" eaLnBrk="1" fontAlgn="auto" latinLnBrk="0" hangingPunct="1">
              <a:lnSpc>
                <a:spcPct val="110000"/>
              </a:lnSpc>
              <a:spcBef>
                <a:spcPts val="300"/>
              </a:spcBef>
              <a:spcAft>
                <a:spcPts val="300"/>
              </a:spcAft>
              <a:buClrTx/>
              <a:buSzTx/>
              <a:tabLst/>
              <a:defRPr/>
            </a:pPr>
            <a:endPar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B8839510-B06D-77B4-C61E-1A69E16BE69A}"/>
              </a:ext>
            </a:extLst>
          </p:cNvPr>
          <p:cNvSpPr txBox="1"/>
          <p:nvPr/>
        </p:nvSpPr>
        <p:spPr>
          <a:xfrm>
            <a:off x="90389" y="4493179"/>
            <a:ext cx="6341952" cy="1579728"/>
          </a:xfrm>
          <a:prstGeom prst="rect">
            <a:avLst/>
          </a:prstGeom>
          <a:noFill/>
        </p:spPr>
        <p:txBody>
          <a:bodyPr wrap="square">
            <a:spAutoFit/>
          </a:bodyPr>
          <a:lstStyle/>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The Friends, Families and Travellers organisation have worked with the Gypsy and Traveller community to develop a </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hlinkClick r:id="rId9"/>
              </a:rPr>
              <a:t>cervical cancer screening resource</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 as well as a </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hlinkClick r:id="rId10"/>
              </a:rPr>
              <a:t>guide to reducing the risk of cancer</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a:t>
            </a:r>
          </a:p>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You can also view Cancer Awareness videos by visiting the </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hlinkClick r:id="rId11"/>
              </a:rPr>
              <a:t>Friends, Families and Travellers YouTube Channel</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 including </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hlinkClick r:id="rId12"/>
              </a:rPr>
              <a:t>a video about cervical cancer screening</a:t>
            </a:r>
            <a:endParaRPr lang="en-GB" dirty="0"/>
          </a:p>
        </p:txBody>
      </p:sp>
      <p:pic>
        <p:nvPicPr>
          <p:cNvPr id="6" name="Picture 5">
            <a:hlinkClick r:id="rId9"/>
            <a:extLst>
              <a:ext uri="{FF2B5EF4-FFF2-40B4-BE49-F238E27FC236}">
                <a16:creationId xmlns:a16="http://schemas.microsoft.com/office/drawing/2014/main" id="{7B7521C0-EBBA-68C2-87D9-B5E49035CA4C}"/>
              </a:ext>
            </a:extLst>
          </p:cNvPr>
          <p:cNvPicPr>
            <a:picLocks noChangeAspect="1"/>
          </p:cNvPicPr>
          <p:nvPr/>
        </p:nvPicPr>
        <p:blipFill rotWithShape="1">
          <a:blip r:embed="rId13"/>
          <a:srcRect t="1778" r="2739"/>
          <a:stretch/>
        </p:blipFill>
        <p:spPr>
          <a:xfrm>
            <a:off x="6543880" y="4252250"/>
            <a:ext cx="1739653" cy="2369248"/>
          </a:xfrm>
          <a:prstGeom prst="rect">
            <a:avLst/>
          </a:prstGeom>
          <a:ln w="28575">
            <a:solidFill>
              <a:srgbClr val="156082"/>
            </a:solidFill>
          </a:ln>
        </p:spPr>
      </p:pic>
      <p:pic>
        <p:nvPicPr>
          <p:cNvPr id="10" name="Picture 9">
            <a:hlinkClick r:id="rId12"/>
            <a:extLst>
              <a:ext uri="{FF2B5EF4-FFF2-40B4-BE49-F238E27FC236}">
                <a16:creationId xmlns:a16="http://schemas.microsoft.com/office/drawing/2014/main" id="{50440A7C-0CBA-D33D-7FCC-88A347DE62C7}"/>
              </a:ext>
            </a:extLst>
          </p:cNvPr>
          <p:cNvPicPr>
            <a:picLocks noChangeAspect="1"/>
          </p:cNvPicPr>
          <p:nvPr/>
        </p:nvPicPr>
        <p:blipFill>
          <a:blip r:embed="rId14"/>
          <a:stretch>
            <a:fillRect/>
          </a:stretch>
        </p:blipFill>
        <p:spPr>
          <a:xfrm>
            <a:off x="8685652" y="4252250"/>
            <a:ext cx="3166564" cy="1576085"/>
          </a:xfrm>
          <a:prstGeom prst="rect">
            <a:avLst/>
          </a:prstGeom>
          <a:ln w="28575">
            <a:solidFill>
              <a:srgbClr val="156082"/>
            </a:solidFill>
          </a:ln>
        </p:spPr>
      </p:pic>
      <p:sp>
        <p:nvSpPr>
          <p:cNvPr id="13" name="TextBox 12">
            <a:extLst>
              <a:ext uri="{FF2B5EF4-FFF2-40B4-BE49-F238E27FC236}">
                <a16:creationId xmlns:a16="http://schemas.microsoft.com/office/drawing/2014/main" id="{033E2D68-C554-44D4-5699-B614121C01BC}"/>
              </a:ext>
            </a:extLst>
          </p:cNvPr>
          <p:cNvSpPr txBox="1"/>
          <p:nvPr/>
        </p:nvSpPr>
        <p:spPr>
          <a:xfrm>
            <a:off x="8948391" y="5833130"/>
            <a:ext cx="2922037" cy="523220"/>
          </a:xfrm>
          <a:prstGeom prst="rect">
            <a:avLst/>
          </a:prstGeom>
          <a:noFill/>
        </p:spPr>
        <p:txBody>
          <a:bodyPr wrap="square">
            <a:spAutoFit/>
          </a:bodyPr>
          <a:lstStyle/>
          <a:p>
            <a:pPr algn="ctr"/>
            <a:r>
              <a:rPr lang="en-GB" sz="1400" b="1" dirty="0">
                <a:latin typeface="Arial" panose="020B0604020202020204" pitchFamily="34" charset="0"/>
                <a:cs typeface="Arial" panose="020B0604020202020204" pitchFamily="34" charset="0"/>
              </a:rPr>
              <a:t>Click on the image to access resource</a:t>
            </a:r>
          </a:p>
        </p:txBody>
      </p:sp>
    </p:spTree>
    <p:extLst>
      <p:ext uri="{BB962C8B-B14F-4D97-AF65-F5344CB8AC3E}">
        <p14:creationId xmlns:p14="http://schemas.microsoft.com/office/powerpoint/2010/main" val="1501186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979A0-A5DE-66DE-30D8-8E4403996F5D}"/>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411DFC13-BC1C-B171-60AF-966E7B0A9634}"/>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Supporting priority groups: language </a:t>
            </a:r>
          </a:p>
          <a:p>
            <a:r>
              <a:rPr lang="en-US" sz="3600" dirty="0">
                <a:solidFill>
                  <a:srgbClr val="005EB8"/>
                </a:solidFill>
                <a:latin typeface="Arial"/>
                <a:cs typeface="Arial"/>
              </a:rPr>
              <a:t>and accessibility (2)</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68B717E3-75FD-0152-ECC6-1768BD41E06E}"/>
              </a:ext>
            </a:extLst>
          </p:cNvPr>
          <p:cNvSpPr>
            <a:spLocks noGrp="1"/>
          </p:cNvSpPr>
          <p:nvPr>
            <p:ph type="sldNum" sz="quarter" idx="12"/>
          </p:nvPr>
        </p:nvSpPr>
        <p:spPr/>
        <p:txBody>
          <a:bodyPr/>
          <a:lstStyle/>
          <a:p>
            <a:fld id="{30916248-1575-4D68-B685-83B6B91252A1}" type="slidenum">
              <a:rPr lang="en-GB" smtClean="0"/>
              <a:t>17</a:t>
            </a:fld>
            <a:endParaRPr lang="en-GB" dirty="0"/>
          </a:p>
        </p:txBody>
      </p:sp>
      <p:pic>
        <p:nvPicPr>
          <p:cNvPr id="9" name="Picture 8" descr="A blue and white logo">
            <a:extLst>
              <a:ext uri="{FF2B5EF4-FFF2-40B4-BE49-F238E27FC236}">
                <a16:creationId xmlns:a16="http://schemas.microsoft.com/office/drawing/2014/main" id="{6180DA96-7E7E-FAB9-91EA-278616AB1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TextBox 2">
            <a:extLst>
              <a:ext uri="{FF2B5EF4-FFF2-40B4-BE49-F238E27FC236}">
                <a16:creationId xmlns:a16="http://schemas.microsoft.com/office/drawing/2014/main" id="{6EDC5C57-A961-3908-9BDA-7F020FDCC798}"/>
              </a:ext>
            </a:extLst>
          </p:cNvPr>
          <p:cNvSpPr txBox="1"/>
          <p:nvPr/>
        </p:nvSpPr>
        <p:spPr>
          <a:xfrm>
            <a:off x="457200" y="1598336"/>
            <a:ext cx="6080760" cy="4198009"/>
          </a:xfrm>
          <a:prstGeom prst="rect">
            <a:avLst/>
          </a:prstGeom>
          <a:noFill/>
        </p:spPr>
        <p:txBody>
          <a:bodyPr wrap="square">
            <a:spAutoFit/>
          </a:bodyPr>
          <a:lstStyle/>
          <a:p>
            <a:pPr>
              <a:lnSpc>
                <a:spcPct val="115000"/>
              </a:lnSpc>
              <a:spcAft>
                <a:spcPts val="800"/>
              </a:spcAft>
              <a:buNone/>
            </a:pPr>
            <a:r>
              <a:rPr lang="en-GB" sz="1400" kern="100" dirty="0">
                <a:effectLst/>
                <a:latin typeface="Arial" panose="020B0604020202020204" pitchFamily="34" charset="0"/>
                <a:ea typeface="Aptos" panose="020B0004020202020204" pitchFamily="34" charset="0"/>
                <a:cs typeface="Arial" panose="020B0604020202020204" pitchFamily="34" charset="0"/>
              </a:rPr>
              <a:t>A new set of educational videos has been created to support Primary Care and help patients understand the importance of cancer screening. </a:t>
            </a:r>
          </a:p>
          <a:p>
            <a:pPr>
              <a:lnSpc>
                <a:spcPct val="115000"/>
              </a:lnSpc>
              <a:spcAft>
                <a:spcPts val="800"/>
              </a:spcAft>
              <a:buNone/>
            </a:pPr>
            <a:r>
              <a:rPr lang="en-GB" sz="1400" kern="100" dirty="0">
                <a:effectLst/>
                <a:latin typeface="Arial" panose="020B0604020202020204" pitchFamily="34" charset="0"/>
                <a:ea typeface="Aptos" panose="020B0004020202020204" pitchFamily="34" charset="0"/>
                <a:cs typeface="Arial" panose="020B0604020202020204" pitchFamily="34" charset="0"/>
              </a:rPr>
              <a:t>The videos explain:</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How to use the symptomatic faecal immunochemical test (FIT)</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Cervical screening</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Breast screening</a:t>
            </a:r>
          </a:p>
          <a:p>
            <a:pPr marL="342900" lvl="0" indent="-342900">
              <a:lnSpc>
                <a:spcPct val="115000"/>
              </a:lnSpc>
              <a:spcAft>
                <a:spcPts val="800"/>
              </a:spcAft>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Bowel screening</a:t>
            </a:r>
          </a:p>
          <a:p>
            <a:pPr>
              <a:lnSpc>
                <a:spcPct val="115000"/>
              </a:lnSpc>
              <a:spcAft>
                <a:spcPts val="800"/>
              </a:spcAft>
              <a:buNone/>
            </a:pPr>
            <a:r>
              <a:rPr lang="en-GB" sz="1400" kern="100" dirty="0">
                <a:effectLst/>
                <a:latin typeface="Arial" panose="020B0604020202020204" pitchFamily="34" charset="0"/>
                <a:ea typeface="Aptos" panose="020B0004020202020204" pitchFamily="34" charset="0"/>
                <a:cs typeface="Arial" panose="020B0604020202020204" pitchFamily="34" charset="0"/>
              </a:rPr>
              <a:t>To make this information accessible to more people across the Thames Valley, the videos are available in:</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British Sign Language (BSL)</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Hindi</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Polish</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Gujarati</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Nepali</a:t>
            </a:r>
          </a:p>
          <a:p>
            <a:pPr marL="342900" lvl="0" indent="-342900">
              <a:lnSpc>
                <a:spcPct val="115000"/>
              </a:lnSpc>
              <a:spcAft>
                <a:spcPts val="800"/>
              </a:spcAft>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Punjabi</a:t>
            </a:r>
          </a:p>
        </p:txBody>
      </p:sp>
      <p:sp>
        <p:nvSpPr>
          <p:cNvPr id="4" name="TextBox 3">
            <a:extLst>
              <a:ext uri="{FF2B5EF4-FFF2-40B4-BE49-F238E27FC236}">
                <a16:creationId xmlns:a16="http://schemas.microsoft.com/office/drawing/2014/main" id="{F412B39C-0811-04F0-2893-36093F9A1C2C}"/>
              </a:ext>
            </a:extLst>
          </p:cNvPr>
          <p:cNvSpPr txBox="1"/>
          <p:nvPr/>
        </p:nvSpPr>
        <p:spPr>
          <a:xfrm>
            <a:off x="7936992" y="1547747"/>
            <a:ext cx="3915224" cy="3762505"/>
          </a:xfrm>
          <a:prstGeom prst="rect">
            <a:avLst/>
          </a:prstGeom>
          <a:noFill/>
          <a:ln w="28575">
            <a:solidFill>
              <a:schemeClr val="accent1"/>
            </a:solidFill>
          </a:ln>
        </p:spPr>
        <p:txBody>
          <a:bodyPr wrap="square" rtlCol="0">
            <a:spAutoFit/>
          </a:bodyPr>
          <a:lstStyle/>
          <a:p>
            <a:pPr marL="342900" lvl="0" indent="-342900">
              <a:lnSpc>
                <a:spcPct val="115000"/>
              </a:lnSpc>
              <a:spcAft>
                <a:spcPts val="800"/>
              </a:spcAft>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Link and QR code to full length videos: </a:t>
            </a:r>
            <a:r>
              <a:rPr lang="en-GB" sz="14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https://bit.ly/screeningvideos</a:t>
            </a:r>
            <a:r>
              <a:rPr lang="en-GB" sz="1400"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lnSpc>
                <a:spcPct val="115000"/>
              </a:lnSpc>
              <a:spcAft>
                <a:spcPts val="800"/>
              </a:spcAft>
              <a:buFont typeface="Symbol" panose="05050102010706020507" pitchFamily="18" charset="2"/>
              <a:buChar char=""/>
            </a:pPr>
            <a:endParaRPr lang="en-GB" sz="1400" kern="100" dirty="0">
              <a:latin typeface="Arial" panose="020B0604020202020204" pitchFamily="34" charset="0"/>
              <a:ea typeface="Aptos" panose="020B0004020202020204" pitchFamily="34" charset="0"/>
              <a:cs typeface="Arial" panose="020B0604020202020204" pitchFamily="34" charset="0"/>
            </a:endParaRPr>
          </a:p>
          <a:p>
            <a:pPr lvl="0">
              <a:lnSpc>
                <a:spcPct val="115000"/>
              </a:lnSpc>
              <a:spcAft>
                <a:spcPts val="800"/>
              </a:spcAft>
            </a:pPr>
            <a:endParaRPr lang="en-GB" sz="1400" kern="100" dirty="0">
              <a:effectLst/>
              <a:latin typeface="Arial" panose="020B0604020202020204" pitchFamily="34" charset="0"/>
              <a:ea typeface="Aptos" panose="020B0004020202020204" pitchFamily="34" charset="0"/>
              <a:cs typeface="Arial" panose="020B0604020202020204" pitchFamily="34" charset="0"/>
            </a:endParaRPr>
          </a:p>
          <a:p>
            <a:pPr lvl="0">
              <a:lnSpc>
                <a:spcPct val="115000"/>
              </a:lnSpc>
              <a:spcAft>
                <a:spcPts val="800"/>
              </a:spcAft>
            </a:pPr>
            <a:endParaRPr lang="en-GB" sz="14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GB" sz="14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15000"/>
              </a:lnSpc>
              <a:spcAft>
                <a:spcPts val="800"/>
              </a:spcAft>
              <a:buNone/>
            </a:pPr>
            <a:endParaRPr lang="en-GB" sz="1400" kern="100" dirty="0">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buNone/>
            </a:pPr>
            <a:endParaRPr lang="en-GB" sz="14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YouTube link to reels for social or your waiting room display board </a:t>
            </a:r>
            <a:r>
              <a:rPr lang="en-GB" sz="14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https://www.youtube.com/playlist?list=PLEm1CvSoQcDLK9EiVyfCa1dXWwLs9-Dbj</a:t>
            </a:r>
            <a:r>
              <a:rPr lang="en-GB" sz="1400" kern="100" dirty="0">
                <a:effectLst/>
                <a:latin typeface="Arial" panose="020B0604020202020204" pitchFamily="34" charset="0"/>
                <a:ea typeface="Aptos" panose="020B00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00FF11F6-82E4-6BD3-4516-6184DBE727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1018" y="2234946"/>
            <a:ext cx="1898702" cy="1898702"/>
          </a:xfrm>
          <a:prstGeom prst="rect">
            <a:avLst/>
          </a:prstGeom>
        </p:spPr>
      </p:pic>
      <p:pic>
        <p:nvPicPr>
          <p:cNvPr id="10" name="Picture 9">
            <a:extLst>
              <a:ext uri="{FF2B5EF4-FFF2-40B4-BE49-F238E27FC236}">
                <a16:creationId xmlns:a16="http://schemas.microsoft.com/office/drawing/2014/main" id="{AD0017EF-04B2-0995-A9B8-2FF0C50D5D61}"/>
              </a:ext>
            </a:extLst>
          </p:cNvPr>
          <p:cNvPicPr>
            <a:picLocks noChangeAspect="1"/>
          </p:cNvPicPr>
          <p:nvPr/>
        </p:nvPicPr>
        <p:blipFill>
          <a:blip r:embed="rId6"/>
          <a:stretch>
            <a:fillRect/>
          </a:stretch>
        </p:blipFill>
        <p:spPr>
          <a:xfrm>
            <a:off x="3619231" y="4133648"/>
            <a:ext cx="2150633" cy="1208451"/>
          </a:xfrm>
          <a:prstGeom prst="rect">
            <a:avLst/>
          </a:prstGeom>
        </p:spPr>
      </p:pic>
      <p:pic>
        <p:nvPicPr>
          <p:cNvPr id="13" name="Picture 12">
            <a:extLst>
              <a:ext uri="{FF2B5EF4-FFF2-40B4-BE49-F238E27FC236}">
                <a16:creationId xmlns:a16="http://schemas.microsoft.com/office/drawing/2014/main" id="{4086E776-15DF-7BD6-7BAD-D6B0305FE043}"/>
              </a:ext>
            </a:extLst>
          </p:cNvPr>
          <p:cNvPicPr>
            <a:picLocks noChangeAspect="1"/>
          </p:cNvPicPr>
          <p:nvPr/>
        </p:nvPicPr>
        <p:blipFill>
          <a:blip r:embed="rId7"/>
          <a:stretch>
            <a:fillRect/>
          </a:stretch>
        </p:blipFill>
        <p:spPr>
          <a:xfrm>
            <a:off x="5180049" y="5205824"/>
            <a:ext cx="2150633" cy="1486857"/>
          </a:xfrm>
          <a:prstGeom prst="rect">
            <a:avLst/>
          </a:prstGeom>
        </p:spPr>
      </p:pic>
    </p:spTree>
    <p:extLst>
      <p:ext uri="{BB962C8B-B14F-4D97-AF65-F5344CB8AC3E}">
        <p14:creationId xmlns:p14="http://schemas.microsoft.com/office/powerpoint/2010/main" val="238622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87144-023A-7BD7-82A1-1380C32A0B8F}"/>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417CCEC7-39AE-6E97-67FA-4CED967C53F5}"/>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Resources for your waiting room</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2F454C68-4E13-829F-7A23-3804527FBFAD}"/>
              </a:ext>
            </a:extLst>
          </p:cNvPr>
          <p:cNvSpPr>
            <a:spLocks noGrp="1"/>
          </p:cNvSpPr>
          <p:nvPr>
            <p:ph type="sldNum" sz="quarter" idx="12"/>
          </p:nvPr>
        </p:nvSpPr>
        <p:spPr/>
        <p:txBody>
          <a:bodyPr/>
          <a:lstStyle/>
          <a:p>
            <a:fld id="{30916248-1575-4D68-B685-83B6B91252A1}" type="slidenum">
              <a:rPr lang="en-GB" smtClean="0"/>
              <a:t>18</a:t>
            </a:fld>
            <a:endParaRPr lang="en-GB" dirty="0"/>
          </a:p>
        </p:txBody>
      </p:sp>
      <p:pic>
        <p:nvPicPr>
          <p:cNvPr id="9" name="Picture 8" descr="A blue and white logo">
            <a:extLst>
              <a:ext uri="{FF2B5EF4-FFF2-40B4-BE49-F238E27FC236}">
                <a16:creationId xmlns:a16="http://schemas.microsoft.com/office/drawing/2014/main" id="{7B894BA5-44D1-6D0E-E8F2-E2790258D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pic>
        <p:nvPicPr>
          <p:cNvPr id="2" name="Picture 1">
            <a:hlinkClick r:id="rId3"/>
            <a:extLst>
              <a:ext uri="{FF2B5EF4-FFF2-40B4-BE49-F238E27FC236}">
                <a16:creationId xmlns:a16="http://schemas.microsoft.com/office/drawing/2014/main" id="{43220958-F56B-82E6-1E01-7F8501835383}"/>
              </a:ext>
            </a:extLst>
          </p:cNvPr>
          <p:cNvPicPr>
            <a:picLocks noChangeAspect="1"/>
          </p:cNvPicPr>
          <p:nvPr/>
        </p:nvPicPr>
        <p:blipFill>
          <a:blip r:embed="rId4"/>
          <a:stretch>
            <a:fillRect/>
          </a:stretch>
        </p:blipFill>
        <p:spPr>
          <a:xfrm>
            <a:off x="568751" y="1675010"/>
            <a:ext cx="1571343" cy="2223451"/>
          </a:xfrm>
          <a:prstGeom prst="rect">
            <a:avLst/>
          </a:prstGeom>
          <a:ln w="25400">
            <a:solidFill>
              <a:srgbClr val="156082"/>
            </a:solidFill>
          </a:ln>
        </p:spPr>
      </p:pic>
      <p:pic>
        <p:nvPicPr>
          <p:cNvPr id="3" name="Picture 2">
            <a:hlinkClick r:id="rId5"/>
            <a:extLst>
              <a:ext uri="{FF2B5EF4-FFF2-40B4-BE49-F238E27FC236}">
                <a16:creationId xmlns:a16="http://schemas.microsoft.com/office/drawing/2014/main" id="{D0621E0A-1866-2E34-E5B4-52BBE7799AE7}"/>
              </a:ext>
            </a:extLst>
          </p:cNvPr>
          <p:cNvPicPr>
            <a:picLocks noChangeAspect="1"/>
          </p:cNvPicPr>
          <p:nvPr/>
        </p:nvPicPr>
        <p:blipFill>
          <a:blip r:embed="rId6"/>
          <a:stretch>
            <a:fillRect/>
          </a:stretch>
        </p:blipFill>
        <p:spPr>
          <a:xfrm>
            <a:off x="2405266" y="1675012"/>
            <a:ext cx="1576915" cy="2223449"/>
          </a:xfrm>
          <a:prstGeom prst="rect">
            <a:avLst/>
          </a:prstGeom>
          <a:ln w="25400">
            <a:solidFill>
              <a:srgbClr val="156082"/>
            </a:solidFill>
          </a:ln>
        </p:spPr>
      </p:pic>
      <p:pic>
        <p:nvPicPr>
          <p:cNvPr id="4" name="Picture 3">
            <a:hlinkClick r:id="rId7"/>
            <a:extLst>
              <a:ext uri="{FF2B5EF4-FFF2-40B4-BE49-F238E27FC236}">
                <a16:creationId xmlns:a16="http://schemas.microsoft.com/office/drawing/2014/main" id="{3F458D2E-B1A0-7E0F-285D-4C155D7D3CB7}"/>
              </a:ext>
            </a:extLst>
          </p:cNvPr>
          <p:cNvPicPr>
            <a:picLocks noChangeAspect="1"/>
          </p:cNvPicPr>
          <p:nvPr/>
        </p:nvPicPr>
        <p:blipFill>
          <a:blip r:embed="rId8"/>
          <a:stretch>
            <a:fillRect/>
          </a:stretch>
        </p:blipFill>
        <p:spPr>
          <a:xfrm>
            <a:off x="4272117" y="1675013"/>
            <a:ext cx="1586062" cy="2223449"/>
          </a:xfrm>
          <a:prstGeom prst="rect">
            <a:avLst/>
          </a:prstGeom>
          <a:ln w="25400">
            <a:solidFill>
              <a:srgbClr val="156082"/>
            </a:solidFill>
          </a:ln>
        </p:spPr>
      </p:pic>
      <p:pic>
        <p:nvPicPr>
          <p:cNvPr id="7" name="Picture 6">
            <a:hlinkClick r:id="rId9"/>
            <a:extLst>
              <a:ext uri="{FF2B5EF4-FFF2-40B4-BE49-F238E27FC236}">
                <a16:creationId xmlns:a16="http://schemas.microsoft.com/office/drawing/2014/main" id="{B5B1D83B-F273-5248-4B3F-32C182C57FA1}"/>
              </a:ext>
            </a:extLst>
          </p:cNvPr>
          <p:cNvPicPr>
            <a:picLocks noChangeAspect="1"/>
          </p:cNvPicPr>
          <p:nvPr/>
        </p:nvPicPr>
        <p:blipFill rotWithShape="1">
          <a:blip r:embed="rId10"/>
          <a:srcRect l="13039" t="10692" r="15396" b="9528"/>
          <a:stretch/>
        </p:blipFill>
        <p:spPr>
          <a:xfrm>
            <a:off x="6148115" y="1675014"/>
            <a:ext cx="1826424" cy="2223449"/>
          </a:xfrm>
          <a:prstGeom prst="rect">
            <a:avLst/>
          </a:prstGeom>
          <a:ln w="25400">
            <a:solidFill>
              <a:srgbClr val="156082"/>
            </a:solidFill>
          </a:ln>
        </p:spPr>
      </p:pic>
      <p:pic>
        <p:nvPicPr>
          <p:cNvPr id="10" name="Picture 9">
            <a:hlinkClick r:id="rId11"/>
            <a:extLst>
              <a:ext uri="{FF2B5EF4-FFF2-40B4-BE49-F238E27FC236}">
                <a16:creationId xmlns:a16="http://schemas.microsoft.com/office/drawing/2014/main" id="{E374EFA6-6DC0-15AE-2C40-4851086B75A0}"/>
              </a:ext>
            </a:extLst>
          </p:cNvPr>
          <p:cNvPicPr>
            <a:picLocks noChangeAspect="1"/>
          </p:cNvPicPr>
          <p:nvPr/>
        </p:nvPicPr>
        <p:blipFill>
          <a:blip r:embed="rId12"/>
          <a:stretch>
            <a:fillRect/>
          </a:stretch>
        </p:blipFill>
        <p:spPr>
          <a:xfrm>
            <a:off x="8246227" y="1675014"/>
            <a:ext cx="1650401" cy="2223453"/>
          </a:xfrm>
          <a:prstGeom prst="rect">
            <a:avLst/>
          </a:prstGeom>
          <a:ln w="25400">
            <a:solidFill>
              <a:srgbClr val="156082"/>
            </a:solidFill>
          </a:ln>
        </p:spPr>
      </p:pic>
      <p:pic>
        <p:nvPicPr>
          <p:cNvPr id="12" name="Picture 11">
            <a:hlinkClick r:id="rId13"/>
            <a:extLst>
              <a:ext uri="{FF2B5EF4-FFF2-40B4-BE49-F238E27FC236}">
                <a16:creationId xmlns:a16="http://schemas.microsoft.com/office/drawing/2014/main" id="{41018313-78EB-81F5-42FA-140B5A91E7D5}"/>
              </a:ext>
            </a:extLst>
          </p:cNvPr>
          <p:cNvPicPr>
            <a:picLocks noChangeAspect="1"/>
          </p:cNvPicPr>
          <p:nvPr/>
        </p:nvPicPr>
        <p:blipFill>
          <a:blip r:embed="rId14"/>
          <a:stretch>
            <a:fillRect/>
          </a:stretch>
        </p:blipFill>
        <p:spPr>
          <a:xfrm>
            <a:off x="10168316" y="1676596"/>
            <a:ext cx="1573579" cy="2221871"/>
          </a:xfrm>
          <a:prstGeom prst="rect">
            <a:avLst/>
          </a:prstGeom>
          <a:ln w="25400">
            <a:solidFill>
              <a:srgbClr val="156082"/>
            </a:solidFill>
          </a:ln>
        </p:spPr>
      </p:pic>
      <p:sp>
        <p:nvSpPr>
          <p:cNvPr id="6" name="TextBox 5">
            <a:extLst>
              <a:ext uri="{FF2B5EF4-FFF2-40B4-BE49-F238E27FC236}">
                <a16:creationId xmlns:a16="http://schemas.microsoft.com/office/drawing/2014/main" id="{A8CF6B0A-C337-D6B8-24EB-4449DBC1191B}"/>
              </a:ext>
            </a:extLst>
          </p:cNvPr>
          <p:cNvSpPr txBox="1"/>
          <p:nvPr/>
        </p:nvSpPr>
        <p:spPr>
          <a:xfrm>
            <a:off x="214421" y="1205225"/>
            <a:ext cx="3851346"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Click on the image to access resource</a:t>
            </a:r>
          </a:p>
        </p:txBody>
      </p:sp>
      <p:sp>
        <p:nvSpPr>
          <p:cNvPr id="13" name="TextBox 12">
            <a:extLst>
              <a:ext uri="{FF2B5EF4-FFF2-40B4-BE49-F238E27FC236}">
                <a16:creationId xmlns:a16="http://schemas.microsoft.com/office/drawing/2014/main" id="{7610BA69-8FA3-F0DD-5EF2-00B9F159A534}"/>
              </a:ext>
            </a:extLst>
          </p:cNvPr>
          <p:cNvSpPr txBox="1"/>
          <p:nvPr/>
        </p:nvSpPr>
        <p:spPr>
          <a:xfrm>
            <a:off x="3193723" y="4748117"/>
            <a:ext cx="2395728" cy="814518"/>
          </a:xfrm>
          <a:prstGeom prst="rect">
            <a:avLst/>
          </a:prstGeom>
          <a:noFill/>
        </p:spPr>
        <p:txBody>
          <a:bodyPr wrap="square">
            <a:spAutoFit/>
          </a:bodyPr>
          <a:lstStyle/>
          <a:p>
            <a:pPr marR="0" lvl="0" algn="l" defTabSz="914400" rtl="0" eaLnBrk="1" fontAlgn="auto" latinLnBrk="0" hangingPunct="1">
              <a:lnSpc>
                <a:spcPct val="115000"/>
              </a:lnSpc>
              <a:spcBef>
                <a:spcPts val="0"/>
              </a:spcBef>
              <a:spcAft>
                <a:spcPts val="800"/>
              </a:spcAft>
              <a:buClrTx/>
              <a:buSzTx/>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hlinkClick r:id="rId15"/>
              </a:rPr>
              <a:t>YouTube link to reels </a:t>
            </a: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for social media or your waiting room display board</a:t>
            </a:r>
          </a:p>
        </p:txBody>
      </p:sp>
      <p:pic>
        <p:nvPicPr>
          <p:cNvPr id="14" name="Picture 13">
            <a:extLst>
              <a:ext uri="{FF2B5EF4-FFF2-40B4-BE49-F238E27FC236}">
                <a16:creationId xmlns:a16="http://schemas.microsoft.com/office/drawing/2014/main" id="{F7791342-FCCA-17F8-3085-9E203BE00C5D}"/>
              </a:ext>
            </a:extLst>
          </p:cNvPr>
          <p:cNvPicPr>
            <a:picLocks noChangeAspect="1"/>
          </p:cNvPicPr>
          <p:nvPr/>
        </p:nvPicPr>
        <p:blipFill>
          <a:blip r:embed="rId16"/>
          <a:stretch>
            <a:fillRect/>
          </a:stretch>
        </p:blipFill>
        <p:spPr>
          <a:xfrm>
            <a:off x="568751" y="4445662"/>
            <a:ext cx="2530598" cy="1419429"/>
          </a:xfrm>
          <a:prstGeom prst="rect">
            <a:avLst/>
          </a:prstGeom>
        </p:spPr>
      </p:pic>
    </p:spTree>
    <p:extLst>
      <p:ext uri="{BB962C8B-B14F-4D97-AF65-F5344CB8AC3E}">
        <p14:creationId xmlns:p14="http://schemas.microsoft.com/office/powerpoint/2010/main" val="3925736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5740A-0C21-2E4B-71B6-B8D8E938C1CB}"/>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7DBCD473-CE9B-D1F6-1C1A-2EF556E30039}"/>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The role of the Cancer Care Coordinator </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A60E2198-4A4E-EFC6-AFA7-4FCD51BB704E}"/>
              </a:ext>
            </a:extLst>
          </p:cNvPr>
          <p:cNvSpPr>
            <a:spLocks noGrp="1"/>
          </p:cNvSpPr>
          <p:nvPr>
            <p:ph type="sldNum" sz="quarter" idx="12"/>
          </p:nvPr>
        </p:nvSpPr>
        <p:spPr/>
        <p:txBody>
          <a:bodyPr/>
          <a:lstStyle/>
          <a:p>
            <a:fld id="{30916248-1575-4D68-B685-83B6B91252A1}" type="slidenum">
              <a:rPr lang="en-GB" smtClean="0"/>
              <a:t>19</a:t>
            </a:fld>
            <a:endParaRPr lang="en-GB" dirty="0"/>
          </a:p>
        </p:txBody>
      </p:sp>
      <p:pic>
        <p:nvPicPr>
          <p:cNvPr id="9" name="Picture 8" descr="A blue and white logo">
            <a:extLst>
              <a:ext uri="{FF2B5EF4-FFF2-40B4-BE49-F238E27FC236}">
                <a16:creationId xmlns:a16="http://schemas.microsoft.com/office/drawing/2014/main" id="{4A715B63-3370-9BC6-B558-7028CEFBB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TextBox 2">
            <a:extLst>
              <a:ext uri="{FF2B5EF4-FFF2-40B4-BE49-F238E27FC236}">
                <a16:creationId xmlns:a16="http://schemas.microsoft.com/office/drawing/2014/main" id="{A5CD6728-125E-B376-8D92-B78B80F8A8A4}"/>
              </a:ext>
            </a:extLst>
          </p:cNvPr>
          <p:cNvSpPr txBox="1"/>
          <p:nvPr/>
        </p:nvSpPr>
        <p:spPr>
          <a:xfrm>
            <a:off x="201168" y="1083434"/>
            <a:ext cx="11587040" cy="4356321"/>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rPr>
              <a:t>The Care Co-ordinators role requirements stated in the Network DES Contract can help to deliver many of the objectives expected of Primary Care for Cancer patients</a:t>
            </a:r>
            <a:endParaRPr kumimoji="0" lang="en-GB" sz="1400" b="1" i="0" u="none" strike="noStrike" kern="1200" cap="none" spc="0" normalizeH="0" baseline="0" noProof="0" dirty="0">
              <a:ln>
                <a:noFill/>
              </a:ln>
              <a:solidFill>
                <a:srgbClr val="25282B"/>
              </a:solidFill>
              <a:effectLst/>
              <a:uLnTx/>
              <a:uFillTx/>
              <a:latin typeface="Arial" panose="020B0604020202020204"/>
              <a:ea typeface="+mn-ea"/>
              <a:cs typeface="+mn-cs"/>
            </a:endParaRPr>
          </a:p>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a:ea typeface="+mn-ea"/>
                <a:cs typeface="+mn-cs"/>
              </a:rPr>
              <a:t>A cancer care co-ordinators can: </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rPr>
              <a:t>Support the delivery of cancer priorities within the Network Contract DES</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rPr>
              <a:t>Support achievement of Quality Outcome Framework (QoF) Indicator</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rPr>
              <a:t>Provide opportunities to support personalised care planning throughout the cancer pathway</a:t>
            </a:r>
          </a:p>
          <a:p>
            <a:pPr marL="0" marR="0" lvl="0" indent="0" algn="l" defTabSz="914400" rtl="0" eaLnBrk="1" fontAlgn="auto" latinLnBrk="0" hangingPunct="1">
              <a:lnSpc>
                <a:spcPct val="114000"/>
              </a:lnSpc>
              <a:spcBef>
                <a:spcPts val="300"/>
              </a:spcBef>
              <a:spcAft>
                <a:spcPts val="300"/>
              </a:spcAft>
              <a:buClrTx/>
              <a:buSzTx/>
              <a:buFontTx/>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endParaRPr>
          </a:p>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a:ea typeface="+mn-ea"/>
                <a:cs typeface="+mn-cs"/>
              </a:rPr>
              <a:t>They can do this by:</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Providing extra time and capacity, with a personalised patient centred approach;</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Providing expertise to support patients when preparing for clinical conversations; </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Following up discussions with primary care professionals; </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closely with the GPs and other primary care colleagues within the primary care network (PCN) to identify and manage a caseload of identified patients; and by</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Ensuring that a patient's changing needs are addressed.</a:t>
            </a:r>
          </a:p>
        </p:txBody>
      </p:sp>
      <p:sp>
        <p:nvSpPr>
          <p:cNvPr id="6" name="TextBox 5">
            <a:extLst>
              <a:ext uri="{FF2B5EF4-FFF2-40B4-BE49-F238E27FC236}">
                <a16:creationId xmlns:a16="http://schemas.microsoft.com/office/drawing/2014/main" id="{2B15B13B-8FC5-BA85-BC84-A6236215AB65}"/>
              </a:ext>
            </a:extLst>
          </p:cNvPr>
          <p:cNvSpPr txBox="1"/>
          <p:nvPr/>
        </p:nvSpPr>
        <p:spPr>
          <a:xfrm>
            <a:off x="201168" y="5833130"/>
            <a:ext cx="11587040" cy="30777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more information about Cancer Care Co-ordinators please click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here</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watch a webinar from Wessex Cancer Alliance </a:t>
            </a:r>
          </a:p>
        </p:txBody>
      </p:sp>
    </p:spTree>
    <p:extLst>
      <p:ext uri="{BB962C8B-B14F-4D97-AF65-F5344CB8AC3E}">
        <p14:creationId xmlns:p14="http://schemas.microsoft.com/office/powerpoint/2010/main" val="973093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B530-3070-9C0C-B383-F8FC3CC263B4}"/>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118FDB0-F5DB-F06D-2893-132168C794A3}"/>
              </a:ext>
            </a:extLst>
          </p:cNvPr>
          <p:cNvSpPr txBox="1">
            <a:spLocks/>
          </p:cNvSpPr>
          <p:nvPr/>
        </p:nvSpPr>
        <p:spPr>
          <a:xfrm>
            <a:off x="175492" y="382049"/>
            <a:ext cx="4925291"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Contents</a:t>
            </a:r>
            <a:endParaRPr lang="en-GB" sz="3600" dirty="0">
              <a:solidFill>
                <a:srgbClr val="005EB8"/>
              </a:solidFill>
              <a:latin typeface="Arial"/>
              <a:cs typeface="Arial"/>
            </a:endParaRPr>
          </a:p>
        </p:txBody>
      </p:sp>
      <p:sp>
        <p:nvSpPr>
          <p:cNvPr id="9" name="TextBox 8">
            <a:extLst>
              <a:ext uri="{FF2B5EF4-FFF2-40B4-BE49-F238E27FC236}">
                <a16:creationId xmlns:a16="http://schemas.microsoft.com/office/drawing/2014/main" id="{9CBCF9BB-40E8-FDAD-6ED4-F9759A46B96B}"/>
              </a:ext>
            </a:extLst>
          </p:cNvPr>
          <p:cNvSpPr txBox="1"/>
          <p:nvPr/>
        </p:nvSpPr>
        <p:spPr>
          <a:xfrm>
            <a:off x="149744" y="1045802"/>
            <a:ext cx="11702472"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information toolkit offers an overview of the PCN Network Directed Enhanced Service 25/26. It is designed for primary and community care colleagues and provides a variety of information, resources, and educational opportunities to help improve uptake of cervical cancer screening.</a:t>
            </a:r>
          </a:p>
        </p:txBody>
      </p:sp>
      <p:graphicFrame>
        <p:nvGraphicFramePr>
          <p:cNvPr id="10" name="Table 9">
            <a:extLst>
              <a:ext uri="{FF2B5EF4-FFF2-40B4-BE49-F238E27FC236}">
                <a16:creationId xmlns:a16="http://schemas.microsoft.com/office/drawing/2014/main" id="{AE4A05ED-9DEF-22E7-BBB6-AE5B1222DC35}"/>
              </a:ext>
            </a:extLst>
          </p:cNvPr>
          <p:cNvGraphicFramePr>
            <a:graphicFrameLocks noGrp="1"/>
          </p:cNvGraphicFramePr>
          <p:nvPr>
            <p:extLst>
              <p:ext uri="{D42A27DB-BD31-4B8C-83A1-F6EECF244321}">
                <p14:modId xmlns:p14="http://schemas.microsoft.com/office/powerpoint/2010/main" val="2080401039"/>
              </p:ext>
            </p:extLst>
          </p:nvPr>
        </p:nvGraphicFramePr>
        <p:xfrm>
          <a:off x="266932" y="1737646"/>
          <a:ext cx="8039947" cy="4820920"/>
        </p:xfrm>
        <a:graphic>
          <a:graphicData uri="http://schemas.openxmlformats.org/drawingml/2006/table">
            <a:tbl>
              <a:tblPr firstRow="1" bandRow="1">
                <a:tableStyleId>{5C22544A-7EE6-4342-B048-85BDC9FD1C3A}</a:tableStyleId>
              </a:tblPr>
              <a:tblGrid>
                <a:gridCol w="6266565">
                  <a:extLst>
                    <a:ext uri="{9D8B030D-6E8A-4147-A177-3AD203B41FA5}">
                      <a16:colId xmlns:a16="http://schemas.microsoft.com/office/drawing/2014/main" val="4209839877"/>
                    </a:ext>
                  </a:extLst>
                </a:gridCol>
                <a:gridCol w="1773382">
                  <a:extLst>
                    <a:ext uri="{9D8B030D-6E8A-4147-A177-3AD203B41FA5}">
                      <a16:colId xmlns:a16="http://schemas.microsoft.com/office/drawing/2014/main" val="127563404"/>
                    </a:ext>
                  </a:extLst>
                </a:gridCol>
              </a:tblGrid>
              <a:tr h="370840">
                <a:tc>
                  <a:txBody>
                    <a:bodyPr/>
                    <a:lstStyle/>
                    <a:p>
                      <a:r>
                        <a:rPr lang="en-GB" sz="1400" dirty="0">
                          <a:solidFill>
                            <a:schemeClr val="bg1"/>
                          </a:solidFill>
                          <a:latin typeface="Arial"/>
                          <a:cs typeface="Arial"/>
                        </a:rPr>
                        <a:t>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r>
                        <a:rPr lang="en-GB" sz="1400" dirty="0">
                          <a:solidFill>
                            <a:schemeClr val="bg1"/>
                          </a:solidFill>
                          <a:latin typeface="Arial"/>
                          <a:cs typeface="Arial"/>
                        </a:rPr>
                        <a:t>Slide number</a:t>
                      </a:r>
                      <a:endParaRPr lang="en-GB" sz="1400" dirty="0">
                        <a:solidFill>
                          <a:srgbClr val="FFFFFF"/>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extLst>
                  <a:ext uri="{0D108BD9-81ED-4DB2-BD59-A6C34878D82A}">
                    <a16:rowId xmlns:a16="http://schemas.microsoft.com/office/drawing/2014/main" val="2566133700"/>
                  </a:ext>
                </a:extLst>
              </a:tr>
              <a:tr h="370840">
                <a:tc>
                  <a:txBody>
                    <a:bodyPr/>
                    <a:lstStyle/>
                    <a:p>
                      <a:pPr algn="l"/>
                      <a:r>
                        <a:rPr lang="en-GB" sz="1400" dirty="0">
                          <a:solidFill>
                            <a:schemeClr val="tx1"/>
                          </a:solidFill>
                          <a:latin typeface="Arial"/>
                          <a:cs typeface="Arial"/>
                        </a:rPr>
                        <a:t>Why is diagnosing cancer early so important?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7247303"/>
                  </a:ext>
                </a:extLst>
              </a:tr>
              <a:tr h="370840">
                <a:tc>
                  <a:txBody>
                    <a:bodyPr/>
                    <a:lstStyle/>
                    <a:p>
                      <a:pPr algn="l"/>
                      <a:r>
                        <a:rPr lang="en-GB" sz="1400" dirty="0">
                          <a:solidFill>
                            <a:schemeClr val="tx1"/>
                          </a:solidFill>
                          <a:latin typeface="Arial"/>
                          <a:cs typeface="Arial"/>
                        </a:rPr>
                        <a:t>PCN Directed Enhanced Service - overview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4 - 7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165576"/>
                  </a:ext>
                </a:extLst>
              </a:tr>
              <a:tr h="370840">
                <a:tc>
                  <a:txBody>
                    <a:bodyPr/>
                    <a:lstStyle/>
                    <a:p>
                      <a:pPr algn="l"/>
                      <a:r>
                        <a:rPr lang="en-GB" sz="1400" dirty="0">
                          <a:solidFill>
                            <a:schemeClr val="tx1"/>
                          </a:solidFill>
                          <a:latin typeface="Arial"/>
                          <a:cs typeface="Arial"/>
                        </a:rPr>
                        <a:t>Cervical cancer screening programme overview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605304"/>
                  </a:ext>
                </a:extLst>
              </a:tr>
              <a:tr h="370840">
                <a:tc>
                  <a:txBody>
                    <a:bodyPr/>
                    <a:lstStyle/>
                    <a:p>
                      <a:pPr algn="l"/>
                      <a:r>
                        <a:rPr lang="en-GB" sz="1400" dirty="0">
                          <a:solidFill>
                            <a:schemeClr val="tx1"/>
                          </a:solidFill>
                          <a:latin typeface="Arial"/>
                          <a:cs typeface="Arial"/>
                        </a:rPr>
                        <a:t>Developing a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5492142"/>
                  </a:ext>
                </a:extLst>
              </a:tr>
              <a:tr h="370840">
                <a:tc>
                  <a:txBody>
                    <a:bodyPr/>
                    <a:lstStyle/>
                    <a:p>
                      <a:pPr algn="l"/>
                      <a:r>
                        <a:rPr lang="en-GB" sz="1400" dirty="0">
                          <a:solidFill>
                            <a:schemeClr val="tx1"/>
                          </a:solidFill>
                          <a:latin typeface="Arial"/>
                          <a:cs typeface="Arial"/>
                        </a:rPr>
                        <a:t>Practice actions: Identifying non-responders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5589377"/>
                  </a:ext>
                </a:extLst>
              </a:tr>
              <a:tr h="370840">
                <a:tc>
                  <a:txBody>
                    <a:bodyPr/>
                    <a:lstStyle/>
                    <a:p>
                      <a:pPr algn="l"/>
                      <a:r>
                        <a:rPr lang="en-GB" sz="1400" dirty="0">
                          <a:solidFill>
                            <a:schemeClr val="tx1"/>
                          </a:solidFill>
                          <a:latin typeface="Arial"/>
                          <a:cs typeface="Arial"/>
                        </a:rPr>
                        <a:t>Practice actions: opportunistic conversations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11-12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1825291"/>
                  </a:ext>
                </a:extLst>
              </a:tr>
              <a:tr h="370840">
                <a:tc>
                  <a:txBody>
                    <a:bodyPr/>
                    <a:lstStyle/>
                    <a:p>
                      <a:pPr algn="l"/>
                      <a:r>
                        <a:rPr lang="en-GB" sz="1400" dirty="0">
                          <a:solidFill>
                            <a:schemeClr val="tx1"/>
                          </a:solidFill>
                          <a:latin typeface="Arial"/>
                          <a:cs typeface="Arial"/>
                        </a:rPr>
                        <a:t>Practice actions: communication tools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084803"/>
                  </a:ext>
                </a:extLst>
              </a:tr>
              <a:tr h="370840">
                <a:tc>
                  <a:txBody>
                    <a:bodyPr/>
                    <a:lstStyle/>
                    <a:p>
                      <a:pPr algn="l"/>
                      <a:r>
                        <a:rPr lang="en-GB" sz="1400" dirty="0">
                          <a:solidFill>
                            <a:schemeClr val="tx1"/>
                          </a:solidFill>
                          <a:latin typeface="Arial"/>
                          <a:cs typeface="Arial"/>
                        </a:rPr>
                        <a:t>Supporting priority groups: learning disabilities  </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8600038"/>
                  </a:ext>
                </a:extLst>
              </a:tr>
              <a:tr h="370840">
                <a:tc>
                  <a:txBody>
                    <a:bodyPr/>
                    <a:lstStyle/>
                    <a:p>
                      <a:pPr algn="l"/>
                      <a:r>
                        <a:rPr lang="en-GB" sz="1400" dirty="0">
                          <a:solidFill>
                            <a:schemeClr val="tx1"/>
                          </a:solidFill>
                          <a:latin typeface="Arial"/>
                          <a:cs typeface="Arial"/>
                        </a:rPr>
                        <a:t>Supporting priority groups: LGBTQ and Traveller 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panose="020B0604020202020204" pitchFamily="34" charset="0"/>
                          <a:cs typeface="Arial" panose="020B060402020202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8009561"/>
                  </a:ext>
                </a:extLst>
              </a:tr>
              <a:tr h="370840">
                <a:tc>
                  <a:txBody>
                    <a:bodyPr/>
                    <a:lstStyle/>
                    <a:p>
                      <a:pPr algn="l"/>
                      <a:r>
                        <a:rPr lang="en-GB" sz="1400" dirty="0">
                          <a:solidFill>
                            <a:schemeClr val="tx1"/>
                          </a:solidFill>
                          <a:latin typeface="Arial"/>
                          <a:cs typeface="Arial"/>
                        </a:rPr>
                        <a:t>Supporting priority groups: Language and accessibility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panose="020B0604020202020204" pitchFamily="34" charset="0"/>
                          <a:cs typeface="Arial" panose="020B0604020202020204" pitchFamily="34" charset="0"/>
                        </a:rPr>
                        <a:t>16-17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8917399"/>
                  </a:ext>
                </a:extLst>
              </a:tr>
              <a:tr h="370840">
                <a:tc>
                  <a:txBody>
                    <a:bodyPr/>
                    <a:lstStyle/>
                    <a:p>
                      <a:pPr algn="l"/>
                      <a:r>
                        <a:rPr lang="en-GB" sz="1400" dirty="0">
                          <a:solidFill>
                            <a:schemeClr val="tx1"/>
                          </a:solidFill>
                          <a:latin typeface="Arial"/>
                          <a:cs typeface="Arial"/>
                        </a:rPr>
                        <a:t>Resources for your waiting room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048503"/>
                  </a:ext>
                </a:extLst>
              </a:tr>
              <a:tr h="370840">
                <a:tc>
                  <a:txBody>
                    <a:bodyPr/>
                    <a:lstStyle/>
                    <a:p>
                      <a:pPr algn="l"/>
                      <a:r>
                        <a:rPr lang="en-GB" sz="1400" dirty="0">
                          <a:solidFill>
                            <a:schemeClr val="tx1"/>
                          </a:solidFill>
                          <a:latin typeface="Arial"/>
                          <a:cs typeface="Arial"/>
                        </a:rPr>
                        <a:t>The role of the cancer care coordinator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19-20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760050"/>
                  </a:ext>
                </a:extLst>
              </a:tr>
            </a:tbl>
          </a:graphicData>
        </a:graphic>
      </p:graphicFrame>
      <p:sp>
        <p:nvSpPr>
          <p:cNvPr id="12" name="Slide Number Placeholder 11">
            <a:extLst>
              <a:ext uri="{FF2B5EF4-FFF2-40B4-BE49-F238E27FC236}">
                <a16:creationId xmlns:a16="http://schemas.microsoft.com/office/drawing/2014/main" id="{629293E4-A09F-B14E-7714-C461F3B07B50}"/>
              </a:ext>
            </a:extLst>
          </p:cNvPr>
          <p:cNvSpPr>
            <a:spLocks noGrp="1"/>
          </p:cNvSpPr>
          <p:nvPr>
            <p:ph type="sldNum" sz="quarter" idx="12"/>
          </p:nvPr>
        </p:nvSpPr>
        <p:spPr/>
        <p:txBody>
          <a:bodyPr/>
          <a:lstStyle/>
          <a:p>
            <a:fld id="{30916248-1575-4D68-B685-83B6B91252A1}" type="slidenum">
              <a:rPr lang="en-GB" smtClean="0"/>
              <a:t>2</a:t>
            </a:fld>
            <a:endParaRPr lang="en-GB" dirty="0"/>
          </a:p>
        </p:txBody>
      </p:sp>
      <p:pic>
        <p:nvPicPr>
          <p:cNvPr id="8" name="Picture 7" descr="A blue and white logo">
            <a:extLst>
              <a:ext uri="{FF2B5EF4-FFF2-40B4-BE49-F238E27FC236}">
                <a16:creationId xmlns:a16="http://schemas.microsoft.com/office/drawing/2014/main" id="{08DA1522-2633-0251-BE58-BEE570906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1731497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F11B9-C374-CE17-CB5A-669AE01B51C7}"/>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A199458-7044-0CDE-B35B-2443CD8271B3}"/>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kumimoji="0" lang="en-GB" sz="36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How can a cancer care co-ordinators support your patients? </a:t>
            </a:r>
            <a:endParaRPr lang="en-GB" sz="36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E5FBDE0D-C85C-B2E5-A287-C50C05A5A365}"/>
              </a:ext>
            </a:extLst>
          </p:cNvPr>
          <p:cNvSpPr>
            <a:spLocks noGrp="1"/>
          </p:cNvSpPr>
          <p:nvPr>
            <p:ph type="sldNum" sz="quarter" idx="12"/>
          </p:nvPr>
        </p:nvSpPr>
        <p:spPr/>
        <p:txBody>
          <a:bodyPr/>
          <a:lstStyle/>
          <a:p>
            <a:fld id="{30916248-1575-4D68-B685-83B6B91252A1}" type="slidenum">
              <a:rPr lang="en-GB" smtClean="0"/>
              <a:t>20</a:t>
            </a:fld>
            <a:endParaRPr lang="en-GB" dirty="0"/>
          </a:p>
        </p:txBody>
      </p:sp>
      <p:pic>
        <p:nvPicPr>
          <p:cNvPr id="9" name="Picture 8" descr="A blue and white logo">
            <a:extLst>
              <a:ext uri="{FF2B5EF4-FFF2-40B4-BE49-F238E27FC236}">
                <a16:creationId xmlns:a16="http://schemas.microsoft.com/office/drawing/2014/main" id="{A4283C0A-FB56-E951-24A9-56613EF52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2" name="Content Placeholder 2">
            <a:extLst>
              <a:ext uri="{FF2B5EF4-FFF2-40B4-BE49-F238E27FC236}">
                <a16:creationId xmlns:a16="http://schemas.microsoft.com/office/drawing/2014/main" id="{E5B85D49-7477-9C13-6541-954A12C4D7ED}"/>
              </a:ext>
            </a:extLst>
          </p:cNvPr>
          <p:cNvSpPr txBox="1">
            <a:spLocks/>
          </p:cNvSpPr>
          <p:nvPr/>
        </p:nvSpPr>
        <p:spPr>
          <a:xfrm>
            <a:off x="243863" y="1422899"/>
            <a:ext cx="1152605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Prevention:</a:t>
            </a: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Identify at risk populations through QoF Register: including obesity and smoking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Lead on advertising preventative advice within surgeries, social media and websites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Signposting to services (lifestyle/support)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Coding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Screening:</a:t>
            </a: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Identify low screening rates, non-responders, low participation groups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Run searches through GP systems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Make contact with patients to provide information and support/encourage uptake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Early diagnosis and safety netting:</a:t>
            </a: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Arranging follow-up GP appointments, providing information and leaflets to patients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Promote use of digital tools to aid decision making and safety netting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Follow up patient groups that may not attend appointments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Monitor completion of FIT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Monitor suspected cancer referral and escalate breaches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Audit PCN Safety Netting process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Care navigation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Personalised Care: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Coordinate care for anyone diagnosed with cancer in the practice (signposting)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Prepare the patient for cancer care reviews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Help maintain the palliative care register</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90414675-F02D-E8E0-2FC6-3A871D644966}"/>
              </a:ext>
            </a:extLst>
          </p:cNvPr>
          <p:cNvSpPr txBox="1"/>
          <p:nvPr/>
        </p:nvSpPr>
        <p:spPr>
          <a:xfrm>
            <a:off x="8148896" y="1615279"/>
            <a:ext cx="3581400" cy="392825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rPr>
              <a:t>For more information about the ARR roles please click on the links below:</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Network Contract Directed Enhanced Service - Contract specification 2023/24 – PCN Requirements and Entitlements (england.nhs.uk)</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hlinkClick r:id="rId4"/>
              </a:rPr>
              <a:t>Care Co-coordinator recruitment pack  </a:t>
            </a:r>
            <a:r>
              <a:rPr kumimoji="0" lang="en-GB" sz="1400" b="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rPr>
              <a:t>This contains a sample JD, person specification, sample advert and example interview questions</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5"/>
              </a:rPr>
              <a:t>Workforce development framework</a:t>
            </a:r>
            <a:r>
              <a:rPr kumimoji="0" lang="en-GB"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hlinkClick r:id="rId6"/>
              </a:rPr>
              <a:t>Competency framework</a:t>
            </a:r>
            <a:endParaRPr kumimoji="0" lang="en-GB" sz="140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600" b="1" i="0" u="none" strike="noStrike" kern="1200" cap="none" spc="0" normalizeH="0" baseline="0" noProof="0" dirty="0">
              <a:ln>
                <a:noFill/>
              </a:ln>
              <a:solidFill>
                <a:srgbClr val="25282B"/>
              </a:solidFill>
              <a:effectLst/>
              <a:uLnTx/>
              <a:uFillTx/>
              <a:latin typeface="Poppins"/>
              <a:ea typeface="+mn-ea"/>
              <a:cs typeface="Arial" panose="020B0604020202020204" pitchFamily="34" charset="0"/>
            </a:endParaRPr>
          </a:p>
        </p:txBody>
      </p:sp>
    </p:spTree>
    <p:extLst>
      <p:ext uri="{BB962C8B-B14F-4D97-AF65-F5344CB8AC3E}">
        <p14:creationId xmlns:p14="http://schemas.microsoft.com/office/powerpoint/2010/main" val="377967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1DEEA-CB38-37C1-5032-90F46CE4F569}"/>
            </a:ext>
          </a:extLst>
        </p:cNvPr>
        <p:cNvGrpSpPr/>
        <p:nvPr/>
      </p:nvGrpSpPr>
      <p:grpSpPr>
        <a:xfrm>
          <a:off x="0" y="0"/>
          <a:ext cx="0" cy="0"/>
          <a:chOff x="0" y="0"/>
          <a:chExt cx="0" cy="0"/>
        </a:xfrm>
      </p:grpSpPr>
      <p:pic>
        <p:nvPicPr>
          <p:cNvPr id="3" name="Picture 2" descr="A blue and white logo">
            <a:extLst>
              <a:ext uri="{FF2B5EF4-FFF2-40B4-BE49-F238E27FC236}">
                <a16:creationId xmlns:a16="http://schemas.microsoft.com/office/drawing/2014/main" id="{660EA9DC-021D-E6E4-1142-1A3B00633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8" name="TextBox 7">
            <a:extLst>
              <a:ext uri="{FF2B5EF4-FFF2-40B4-BE49-F238E27FC236}">
                <a16:creationId xmlns:a16="http://schemas.microsoft.com/office/drawing/2014/main" id="{F7371977-AA75-516E-82A8-6D9A27F909E8}"/>
              </a:ext>
            </a:extLst>
          </p:cNvPr>
          <p:cNvSpPr txBox="1"/>
          <p:nvPr/>
        </p:nvSpPr>
        <p:spPr>
          <a:xfrm>
            <a:off x="143561" y="194455"/>
            <a:ext cx="9446515"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rgbClr val="005EB8"/>
                </a:solidFill>
                <a:effectLst/>
                <a:uLnTx/>
                <a:uFillTx/>
                <a:latin typeface="Arial"/>
                <a:cs typeface="Arial"/>
              </a:rPr>
              <a:t>Why is diagnosing cancer early so important?</a:t>
            </a:r>
            <a:r>
              <a:rPr kumimoji="0" lang="en-GB" sz="3600" i="0" u="none" strike="noStrike" kern="1200" cap="none" spc="0" normalizeH="0" baseline="0" noProof="0" dirty="0">
                <a:ln>
                  <a:noFill/>
                </a:ln>
                <a:solidFill>
                  <a:srgbClr val="0070C0"/>
                </a:solidFill>
                <a:effectLst/>
                <a:uLnTx/>
                <a:uFillTx/>
                <a:latin typeface="Arial"/>
                <a:cs typeface="Arial"/>
              </a:rPr>
              <a:t> </a:t>
            </a:r>
            <a:endParaRPr lang="en-GB" sz="3600" i="0" u="none" strike="noStrike" kern="1200" cap="none" spc="0" normalizeH="0" baseline="0" noProof="0" dirty="0">
              <a:ln>
                <a:noFill/>
              </a:ln>
              <a:solidFill>
                <a:srgbClr val="0070C0"/>
              </a:solidFill>
              <a:effectLst/>
              <a:uLnTx/>
              <a:uFillTx/>
              <a:latin typeface="Arial"/>
              <a:cs typeface="Arial"/>
            </a:endParaRPr>
          </a:p>
        </p:txBody>
      </p:sp>
      <p:sp>
        <p:nvSpPr>
          <p:cNvPr id="9" name="Rectangle 8">
            <a:extLst>
              <a:ext uri="{FF2B5EF4-FFF2-40B4-BE49-F238E27FC236}">
                <a16:creationId xmlns:a16="http://schemas.microsoft.com/office/drawing/2014/main" id="{4AE4DD4F-D2E0-E74A-8946-26F806AF54A6}"/>
              </a:ext>
            </a:extLst>
          </p:cNvPr>
          <p:cNvSpPr/>
          <p:nvPr/>
        </p:nvSpPr>
        <p:spPr>
          <a:xfrm>
            <a:off x="212839" y="1335198"/>
            <a:ext cx="11845356" cy="2050048"/>
          </a:xfrm>
          <a:prstGeom prst="rect">
            <a:avLst/>
          </a:prstGeom>
        </p:spPr>
        <p:txBody>
          <a:bodyPr wrap="square" lIns="91440" tIns="45720" rIns="91440" bIns="45720" anchor="t">
            <a:spAutoFit/>
          </a:bodyPr>
          <a:lstStyle/>
          <a:p>
            <a:pPr>
              <a:lnSpc>
                <a:spcPct val="113999"/>
              </a:lnSpc>
              <a:spcBef>
                <a:spcPts val="300"/>
              </a:spcBef>
              <a:defRPr/>
            </a:pPr>
            <a:r>
              <a:rPr lang="en-GB" sz="1400" dirty="0">
                <a:latin typeface="Arial"/>
                <a:cs typeface="Arial"/>
              </a:rPr>
              <a:t>If a cancer is diagnosed at an early stage, there is a </a:t>
            </a:r>
            <a:r>
              <a:rPr lang="en-GB" sz="1400" b="1" dirty="0">
                <a:latin typeface="Arial"/>
                <a:cs typeface="Arial"/>
              </a:rPr>
              <a:t>much greater chance of being able to treat the disease successfully</a:t>
            </a:r>
            <a:r>
              <a:rPr lang="en-GB" sz="1400" dirty="0">
                <a:latin typeface="Arial"/>
                <a:cs typeface="Arial"/>
              </a:rPr>
              <a:t>, often with less invasive procedures and fewer long-term side effects. But too many people are being diagnosed with cancer at later stages.</a:t>
            </a:r>
            <a:endParaRPr lang="en-US" dirty="0">
              <a:latin typeface="Arial"/>
              <a:cs typeface="Arial"/>
            </a:endParaRPr>
          </a:p>
          <a:p>
            <a:pPr>
              <a:lnSpc>
                <a:spcPct val="113999"/>
              </a:lnSpc>
              <a:spcBef>
                <a:spcPts val="300"/>
              </a:spcBef>
              <a:defRPr/>
            </a:pPr>
            <a:endParaRPr lang="en-GB" sz="1000" dirty="0">
              <a:latin typeface="Arial" panose="020B0604020202020204" pitchFamily="34" charset="0"/>
              <a:cs typeface="Arial" panose="020B0604020202020204" pitchFamily="34" charset="0"/>
            </a:endParaRPr>
          </a:p>
          <a:p>
            <a:pPr>
              <a:lnSpc>
                <a:spcPct val="113999"/>
              </a:lnSpc>
              <a:spcBef>
                <a:spcPts val="300"/>
              </a:spcBef>
              <a:defRPr/>
            </a:pPr>
            <a:r>
              <a:rPr lang="en-GB" sz="1400" dirty="0">
                <a:latin typeface="Arial"/>
                <a:cs typeface="Arial"/>
              </a:rPr>
              <a:t>It is also important that we </a:t>
            </a:r>
            <a:r>
              <a:rPr lang="en-GB" sz="1400" b="1" dirty="0">
                <a:latin typeface="Arial"/>
                <a:cs typeface="Arial"/>
              </a:rPr>
              <a:t>diagnose cancers as fast as possible so that treatment can start quickly and as accurately as possible</a:t>
            </a:r>
            <a:r>
              <a:rPr lang="en-GB" sz="1400" dirty="0">
                <a:latin typeface="Arial"/>
                <a:cs typeface="Arial"/>
              </a:rPr>
              <a:t> - for example, identifying the genetic make-up of an individual’s tumour tells us how best to treat it.</a:t>
            </a:r>
          </a:p>
          <a:p>
            <a:pPr>
              <a:lnSpc>
                <a:spcPct val="113999"/>
              </a:lnSpc>
              <a:spcBef>
                <a:spcPts val="300"/>
              </a:spcBef>
              <a:defRPr/>
            </a:pPr>
            <a:endParaRPr lang="en-GB" sz="1000" dirty="0">
              <a:latin typeface="Arial" panose="020B0604020202020204" pitchFamily="34" charset="0"/>
              <a:cs typeface="Arial" panose="020B0604020202020204" pitchFamily="34" charset="0"/>
            </a:endParaRPr>
          </a:p>
          <a:p>
            <a:pPr>
              <a:lnSpc>
                <a:spcPct val="113999"/>
              </a:lnSpc>
              <a:spcBef>
                <a:spcPts val="300"/>
              </a:spcBef>
              <a:defRPr/>
            </a:pPr>
            <a:r>
              <a:rPr lang="en-GB" sz="1400" dirty="0">
                <a:latin typeface="Arial"/>
                <a:cs typeface="Arial"/>
              </a:rPr>
              <a:t>People diagnosed earlier with cancer are not only more likely to survive, but importantly also to have </a:t>
            </a:r>
            <a:r>
              <a:rPr lang="en-GB" sz="1400" b="1" dirty="0">
                <a:latin typeface="Arial"/>
                <a:cs typeface="Arial"/>
              </a:rPr>
              <a:t>better experiences of care, lower treatment morbidity, and improved quality of life</a:t>
            </a:r>
            <a:r>
              <a:rPr lang="en-GB" sz="1400" dirty="0">
                <a:latin typeface="Arial"/>
                <a:cs typeface="Arial"/>
              </a:rPr>
              <a:t> compared with those diagnosed late.</a:t>
            </a:r>
          </a:p>
        </p:txBody>
      </p:sp>
      <p:pic>
        <p:nvPicPr>
          <p:cNvPr id="10" name="Picture 9">
            <a:extLst>
              <a:ext uri="{FF2B5EF4-FFF2-40B4-BE49-F238E27FC236}">
                <a16:creationId xmlns:a16="http://schemas.microsoft.com/office/drawing/2014/main" id="{816AA2FB-DB7D-DE20-3602-49DDEAC5B31A}"/>
              </a:ext>
            </a:extLst>
          </p:cNvPr>
          <p:cNvPicPr>
            <a:picLocks noChangeAspect="1"/>
          </p:cNvPicPr>
          <p:nvPr/>
        </p:nvPicPr>
        <p:blipFill>
          <a:blip r:embed="rId3"/>
          <a:stretch>
            <a:fillRect/>
          </a:stretch>
        </p:blipFill>
        <p:spPr>
          <a:xfrm>
            <a:off x="1580639" y="3430768"/>
            <a:ext cx="9035849" cy="3186805"/>
          </a:xfrm>
          <a:prstGeom prst="rect">
            <a:avLst/>
          </a:prstGeom>
          <a:ln>
            <a:noFill/>
          </a:ln>
        </p:spPr>
      </p:pic>
      <p:sp>
        <p:nvSpPr>
          <p:cNvPr id="14" name="Slide Number Placeholder 13">
            <a:extLst>
              <a:ext uri="{FF2B5EF4-FFF2-40B4-BE49-F238E27FC236}">
                <a16:creationId xmlns:a16="http://schemas.microsoft.com/office/drawing/2014/main" id="{01FEDA73-79F5-782C-4407-B4F52130C9E3}"/>
              </a:ext>
            </a:extLst>
          </p:cNvPr>
          <p:cNvSpPr>
            <a:spLocks noGrp="1"/>
          </p:cNvSpPr>
          <p:nvPr>
            <p:ph type="sldNum" sz="quarter" idx="12"/>
          </p:nvPr>
        </p:nvSpPr>
        <p:spPr/>
        <p:txBody>
          <a:bodyPr/>
          <a:lstStyle/>
          <a:p>
            <a:fld id="{30916248-1575-4D68-B685-83B6B91252A1}" type="slidenum">
              <a:rPr lang="en-GB" smtClean="0"/>
              <a:t>3</a:t>
            </a:fld>
            <a:endParaRPr lang="en-GB" dirty="0"/>
          </a:p>
        </p:txBody>
      </p:sp>
    </p:spTree>
    <p:extLst>
      <p:ext uri="{BB962C8B-B14F-4D97-AF65-F5344CB8AC3E}">
        <p14:creationId xmlns:p14="http://schemas.microsoft.com/office/powerpoint/2010/main" val="594389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19791-F411-F360-1C18-424D12DD572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3391C4F-5C64-C4C9-0483-FAD1E21AEAD9}"/>
              </a:ext>
            </a:extLst>
          </p:cNvPr>
          <p:cNvSpPr txBox="1"/>
          <p:nvPr/>
        </p:nvSpPr>
        <p:spPr>
          <a:xfrm>
            <a:off x="339784" y="192155"/>
            <a:ext cx="9201150"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5EB8"/>
                </a:solidFill>
                <a:effectLst/>
                <a:uLnTx/>
                <a:uFillTx/>
                <a:latin typeface="Arial"/>
                <a:cs typeface="Arial"/>
              </a:rPr>
              <a:t>PCN Directed Enhanced Service </a:t>
            </a:r>
            <a:endParaRPr lang="en-GB" sz="3600" b="0" i="0" u="none" strike="noStrike" kern="1200" cap="none" spc="0" normalizeH="0" baseline="0" noProof="0" dirty="0">
              <a:ln>
                <a:noFill/>
              </a:ln>
              <a:solidFill>
                <a:srgbClr val="005EB8"/>
              </a:solidFill>
              <a:effectLst/>
              <a:uLnTx/>
              <a:uFillTx/>
              <a:latin typeface="Arial"/>
              <a:cs typeface="Arial"/>
            </a:endParaRPr>
          </a:p>
        </p:txBody>
      </p:sp>
      <p:sp>
        <p:nvSpPr>
          <p:cNvPr id="7" name="Rectangle 6">
            <a:extLst>
              <a:ext uri="{FF2B5EF4-FFF2-40B4-BE49-F238E27FC236}">
                <a16:creationId xmlns:a16="http://schemas.microsoft.com/office/drawing/2014/main" id="{30BEC3A8-99DB-D3A6-D0B8-3440EF3742BE}"/>
              </a:ext>
            </a:extLst>
          </p:cNvPr>
          <p:cNvSpPr/>
          <p:nvPr/>
        </p:nvSpPr>
        <p:spPr>
          <a:xfrm>
            <a:off x="96571" y="1392186"/>
            <a:ext cx="11817789" cy="1311641"/>
          </a:xfrm>
          <a:prstGeom prst="rect">
            <a:avLst/>
          </a:prstGeom>
        </p:spPr>
        <p:txBody>
          <a:bodyPr wrap="square" lIns="91440" tIns="45720" rIns="91440" bIns="45720" anchor="t">
            <a:spAutoFit/>
          </a:bodyPr>
          <a:lstStyle/>
          <a:p>
            <a:pPr>
              <a:lnSpc>
                <a:spcPct val="114000"/>
              </a:lnSpc>
              <a:spcBef>
                <a:spcPts val="300"/>
              </a:spcBef>
              <a:defRPr/>
            </a:pPr>
            <a:r>
              <a:rPr lang="en-GB" sz="1400" dirty="0">
                <a:solidFill>
                  <a:prstClr val="black"/>
                </a:solidFill>
                <a:latin typeface="Arial" panose="020B0604020202020204" pitchFamily="34" charset="0"/>
                <a:cs typeface="Arial" panose="020B0604020202020204" pitchFamily="34" charset="0"/>
              </a:rPr>
              <a:t>The Network Contract Direct Enhanced Service (DES) underpins the role of PCNs in empowering general practice within the wider NHS and improving the range and effectiveness of primary care services.</a:t>
            </a:r>
          </a:p>
          <a:p>
            <a:pPr>
              <a:lnSpc>
                <a:spcPct val="114000"/>
              </a:lnSpc>
              <a:spcBef>
                <a:spcPts val="300"/>
              </a:spcBef>
              <a:defRPr/>
            </a:pPr>
            <a:endParaRPr lang="en-GB" sz="1000" dirty="0">
              <a:solidFill>
                <a:prstClr val="black"/>
              </a:solidFill>
              <a:latin typeface="Arial" panose="020B0604020202020204" pitchFamily="34" charset="0"/>
              <a:cs typeface="Arial" panose="020B0604020202020204" pitchFamily="34" charset="0"/>
            </a:endParaRPr>
          </a:p>
          <a:p>
            <a:pPr>
              <a:lnSpc>
                <a:spcPct val="114000"/>
              </a:lnSpc>
              <a:spcBef>
                <a:spcPts val="300"/>
              </a:spcBef>
              <a:spcAft>
                <a:spcPts val="300"/>
              </a:spcAft>
              <a:defRPr/>
            </a:pPr>
            <a:r>
              <a:rPr lang="en-GB" sz="1400" dirty="0">
                <a:solidFill>
                  <a:prstClr val="black"/>
                </a:solidFill>
                <a:latin typeface="Arial" panose="020B0604020202020204" pitchFamily="34" charset="0"/>
                <a:cs typeface="Arial" panose="020B0604020202020204" pitchFamily="34" charset="0"/>
              </a:rPr>
              <a:t>At a PCN level, practices can discuss variation, build consensus, implement best practice and hold each other to account. They can potentially benefit from operational economies of scale and a shared primary care workforce.</a:t>
            </a:r>
            <a:endParaRPr lang="en-GB" sz="1400" dirty="0">
              <a:solidFill>
                <a:prstClr val="black"/>
              </a:solidFill>
              <a:latin typeface="Calibri" panose="020F0502020204030204"/>
            </a:endParaRPr>
          </a:p>
        </p:txBody>
      </p:sp>
      <p:pic>
        <p:nvPicPr>
          <p:cNvPr id="8" name="Picture 7">
            <a:extLst>
              <a:ext uri="{FF2B5EF4-FFF2-40B4-BE49-F238E27FC236}">
                <a16:creationId xmlns:a16="http://schemas.microsoft.com/office/drawing/2014/main" id="{96E4AD6B-A7FF-9717-F188-C6964FF8C373}"/>
              </a:ext>
            </a:extLst>
          </p:cNvPr>
          <p:cNvPicPr>
            <a:picLocks noChangeAspect="1"/>
          </p:cNvPicPr>
          <p:nvPr/>
        </p:nvPicPr>
        <p:blipFill>
          <a:blip r:embed="rId2"/>
          <a:stretch>
            <a:fillRect/>
          </a:stretch>
        </p:blipFill>
        <p:spPr>
          <a:xfrm>
            <a:off x="212841" y="2905813"/>
            <a:ext cx="2628366" cy="3673142"/>
          </a:xfrm>
          <a:prstGeom prst="rect">
            <a:avLst/>
          </a:prstGeom>
        </p:spPr>
      </p:pic>
      <p:pic>
        <p:nvPicPr>
          <p:cNvPr id="9" name="Picture 8">
            <a:extLst>
              <a:ext uri="{FF2B5EF4-FFF2-40B4-BE49-F238E27FC236}">
                <a16:creationId xmlns:a16="http://schemas.microsoft.com/office/drawing/2014/main" id="{756285D8-E0B9-3922-6B83-27696DBD97CE}"/>
              </a:ext>
            </a:extLst>
          </p:cNvPr>
          <p:cNvPicPr>
            <a:picLocks noChangeAspect="1"/>
          </p:cNvPicPr>
          <p:nvPr/>
        </p:nvPicPr>
        <p:blipFill>
          <a:blip r:embed="rId3"/>
          <a:stretch>
            <a:fillRect/>
          </a:stretch>
        </p:blipFill>
        <p:spPr>
          <a:xfrm>
            <a:off x="3046780" y="2904421"/>
            <a:ext cx="1328575" cy="1292909"/>
          </a:xfrm>
          <a:prstGeom prst="rect">
            <a:avLst/>
          </a:prstGeom>
          <a:ln>
            <a:solidFill>
              <a:schemeClr val="tx1"/>
            </a:solidFill>
          </a:ln>
        </p:spPr>
      </p:pic>
      <p:grpSp>
        <p:nvGrpSpPr>
          <p:cNvPr id="13" name="Group 12">
            <a:extLst>
              <a:ext uri="{FF2B5EF4-FFF2-40B4-BE49-F238E27FC236}">
                <a16:creationId xmlns:a16="http://schemas.microsoft.com/office/drawing/2014/main" id="{6FEEC60F-A4B9-7BEE-A37C-4F43DB81AF80}"/>
              </a:ext>
            </a:extLst>
          </p:cNvPr>
          <p:cNvGrpSpPr/>
          <p:nvPr/>
        </p:nvGrpSpPr>
        <p:grpSpPr>
          <a:xfrm>
            <a:off x="5049572" y="2792924"/>
            <a:ext cx="6782699" cy="3134336"/>
            <a:chOff x="6258388" y="2851352"/>
            <a:chExt cx="5527212" cy="3134336"/>
          </a:xfrm>
        </p:grpSpPr>
        <p:sp>
          <p:nvSpPr>
            <p:cNvPr id="10" name="Rectangle 9">
              <a:extLst>
                <a:ext uri="{FF2B5EF4-FFF2-40B4-BE49-F238E27FC236}">
                  <a16:creationId xmlns:a16="http://schemas.microsoft.com/office/drawing/2014/main" id="{B9BC6D79-1318-BA77-39BD-FD3C39A0EEBC}"/>
                </a:ext>
              </a:extLst>
            </p:cNvPr>
            <p:cNvSpPr/>
            <p:nvPr/>
          </p:nvSpPr>
          <p:spPr>
            <a:xfrm>
              <a:off x="6258388" y="2851352"/>
              <a:ext cx="3776188" cy="1607491"/>
            </a:xfrm>
            <a:prstGeom prst="rect">
              <a:avLst/>
            </a:prstGeom>
            <a:ln>
              <a:noFill/>
            </a:ln>
          </p:spPr>
          <p:txBody>
            <a:bodyPr wrap="square" lIns="91440" tIns="45720" rIns="91440" bIns="45720" anchor="t">
              <a:spAutoFit/>
            </a:bodyPr>
            <a:lstStyle/>
            <a:p>
              <a:pPr>
                <a:lnSpc>
                  <a:spcPct val="114000"/>
                </a:lnSpc>
                <a:spcBef>
                  <a:spcPts val="300"/>
                </a:spcBef>
                <a:spcAft>
                  <a:spcPts val="300"/>
                </a:spcAft>
                <a:defRPr/>
              </a:pPr>
              <a:r>
                <a:rPr lang="en-GB" sz="1400" b="1" dirty="0">
                  <a:solidFill>
                    <a:prstClr val="black"/>
                  </a:solidFill>
                  <a:latin typeface="Arial" panose="020B0604020202020204" pitchFamily="34" charset="0"/>
                  <a:cs typeface="Arial" panose="020B0604020202020204" pitchFamily="34" charset="0"/>
                </a:rPr>
                <a:t>Essential Resources:</a:t>
              </a:r>
            </a:p>
            <a:p>
              <a:pPr marL="285750" indent="-285750">
                <a:lnSpc>
                  <a:spcPct val="114000"/>
                </a:lnSpc>
                <a:spcBef>
                  <a:spcPts val="300"/>
                </a:spcBef>
                <a:spcAft>
                  <a:spcPts val="300"/>
                </a:spcAft>
                <a:buFont typeface="Arial"/>
                <a:buChar char="•"/>
                <a:defRPr/>
              </a:pPr>
              <a:r>
                <a:rPr lang="en-GB" sz="1400" b="1" dirty="0">
                  <a:solidFill>
                    <a:prstClr val="black"/>
                  </a:solidFill>
                  <a:latin typeface="Arial" panose="020B0604020202020204" pitchFamily="34" charset="0"/>
                  <a:cs typeface="Arial" panose="020B0604020202020204" pitchFamily="34" charset="0"/>
                  <a:hlinkClick r:id="rId4"/>
                </a:rPr>
                <a:t>PCN DES specifications for 2025-26</a:t>
              </a:r>
              <a:endParaRPr lang="en-GB" sz="1400" b="1" dirty="0">
                <a:solidFill>
                  <a:prstClr val="black"/>
                </a:solidFill>
                <a:latin typeface="Arial" panose="020B0604020202020204" pitchFamily="34" charset="0"/>
                <a:cs typeface="Arial" panose="020B0604020202020204" pitchFamily="34" charset="0"/>
              </a:endParaRPr>
            </a:p>
            <a:p>
              <a:pPr marL="285750" indent="-285750">
                <a:lnSpc>
                  <a:spcPct val="114000"/>
                </a:lnSpc>
                <a:spcBef>
                  <a:spcPts val="300"/>
                </a:spcBef>
                <a:spcAft>
                  <a:spcPts val="300"/>
                </a:spcAft>
                <a:buFont typeface="Arial"/>
                <a:buChar char="•"/>
                <a:defRPr/>
              </a:pPr>
              <a:r>
                <a:rPr lang="en-GB" sz="1400" b="1" dirty="0">
                  <a:solidFill>
                    <a:prstClr val="black"/>
                  </a:solidFill>
                  <a:latin typeface="Arial" pitchFamily="34" charset="0"/>
                  <a:cs typeface="Arial" pitchFamily="34" charset="0"/>
                  <a:hlinkClick r:id="rId5"/>
                </a:rPr>
                <a:t>PCN DES Video Mini-Series</a:t>
              </a:r>
              <a:r>
                <a:rPr lang="en-GB" sz="1400" b="1" dirty="0">
                  <a:solidFill>
                    <a:prstClr val="black"/>
                  </a:solidFill>
                  <a:latin typeface="Arial" pitchFamily="34" charset="0"/>
                  <a:cs typeface="Arial" pitchFamily="34" charset="0"/>
                </a:rPr>
                <a:t> 25/26</a:t>
              </a:r>
            </a:p>
            <a:p>
              <a:pPr marL="285750" indent="-285750">
                <a:lnSpc>
                  <a:spcPct val="114000"/>
                </a:lnSpc>
                <a:spcBef>
                  <a:spcPts val="300"/>
                </a:spcBef>
                <a:spcAft>
                  <a:spcPts val="300"/>
                </a:spcAft>
                <a:buFont typeface="Arial"/>
                <a:buChar char="•"/>
                <a:defRPr/>
              </a:pPr>
              <a:r>
                <a:rPr lang="en-GB" sz="1400" b="1" u="sng" dirty="0">
                  <a:solidFill>
                    <a:prstClr val="black"/>
                  </a:solidFill>
                  <a:latin typeface="Arial" pitchFamily="34" charset="0"/>
                  <a:ea typeface="Calibri"/>
                  <a:cs typeface="Arial" pitchFamily="34" charset="0"/>
                  <a:hlinkClick r:id="rId6"/>
                </a:rPr>
                <a:t>CRUK GP Contract Hub</a:t>
              </a:r>
              <a:r>
                <a:rPr lang="en-GB" sz="1400" b="1" u="sng" dirty="0">
                  <a:solidFill>
                    <a:prstClr val="black"/>
                  </a:solidFill>
                  <a:latin typeface="Arial" pitchFamily="34" charset="0"/>
                  <a:ea typeface="Calibri"/>
                  <a:cs typeface="Arial" pitchFamily="34" charset="0"/>
                </a:rPr>
                <a:t> 25/26</a:t>
              </a:r>
            </a:p>
            <a:p>
              <a:pPr marL="285750" indent="-285750">
                <a:lnSpc>
                  <a:spcPct val="114000"/>
                </a:lnSpc>
                <a:spcBef>
                  <a:spcPts val="300"/>
                </a:spcBef>
                <a:spcAft>
                  <a:spcPts val="300"/>
                </a:spcAft>
                <a:buFont typeface="Arial"/>
                <a:buChar char="•"/>
                <a:defRPr/>
              </a:pPr>
              <a:r>
                <a:rPr lang="en-GB" sz="1400" b="1" dirty="0">
                  <a:solidFill>
                    <a:prstClr val="black"/>
                  </a:solidFill>
                  <a:latin typeface="Arial" pitchFamily="34" charset="0"/>
                  <a:ea typeface="Calibri"/>
                  <a:cs typeface="Arial" pitchFamily="34" charset="0"/>
                  <a:hlinkClick r:id="rId7"/>
                </a:rPr>
                <a:t>CRUK PCN top tips </a:t>
              </a:r>
              <a:r>
                <a:rPr lang="en-GB" sz="1400" b="1" dirty="0">
                  <a:solidFill>
                    <a:prstClr val="black"/>
                  </a:solidFill>
                  <a:latin typeface="Arial" pitchFamily="34" charset="0"/>
                  <a:ea typeface="Calibri"/>
                  <a:cs typeface="Arial" pitchFamily="34" charset="0"/>
                </a:rPr>
                <a:t>(2022)</a:t>
              </a:r>
              <a:endParaRPr lang="en-GB" sz="1200" b="1" dirty="0">
                <a:solidFill>
                  <a:prstClr val="black"/>
                </a:solidFill>
                <a:latin typeface="Arial" pitchFamily="34" charset="0"/>
                <a:ea typeface="Calibri"/>
                <a:cs typeface="Arial" pitchFamily="34" charset="0"/>
              </a:endParaRPr>
            </a:p>
          </p:txBody>
        </p:sp>
        <p:sp>
          <p:nvSpPr>
            <p:cNvPr id="11" name="TextBox 10">
              <a:extLst>
                <a:ext uri="{FF2B5EF4-FFF2-40B4-BE49-F238E27FC236}">
                  <a16:creationId xmlns:a16="http://schemas.microsoft.com/office/drawing/2014/main" id="{39E7F431-273C-9407-9D37-A16D45840946}"/>
                </a:ext>
              </a:extLst>
            </p:cNvPr>
            <p:cNvSpPr txBox="1"/>
            <p:nvPr/>
          </p:nvSpPr>
          <p:spPr>
            <a:xfrm>
              <a:off x="6271216" y="4631471"/>
              <a:ext cx="5514384" cy="1354217"/>
            </a:xfrm>
            <a:prstGeom prst="rect">
              <a:avLst/>
            </a:prstGeom>
            <a:noFill/>
            <a:ln>
              <a:noFill/>
            </a:ln>
          </p:spPr>
          <p:txBody>
            <a:bodyPr wrap="square" lIns="91440" tIns="45720" rIns="91440" bIns="45720" rtlCol="0" anchor="t">
              <a:spAutoFit/>
            </a:bodyPr>
            <a:lstStyle/>
            <a:p>
              <a:pPr defTabSz="457200">
                <a:defRPr/>
              </a:pPr>
              <a:r>
                <a:rPr lang="en-GB" sz="1400" b="1" dirty="0">
                  <a:solidFill>
                    <a:prstClr val="black"/>
                  </a:solidFill>
                  <a:latin typeface="Arial"/>
                  <a:cs typeface="Arial"/>
                </a:rPr>
                <a:t>Note: </a:t>
              </a:r>
              <a:r>
                <a:rPr lang="en-GB" sz="1400" dirty="0">
                  <a:solidFill>
                    <a:prstClr val="black"/>
                  </a:solidFill>
                  <a:latin typeface="Arial"/>
                  <a:cs typeface="Arial"/>
                </a:rPr>
                <a:t>there are no national requirements for monitoring of the early cancer element of the PCN DES and the only monitoring and direct funding is for IIF element. However, we would encourage PCNs to feedback using the Des checklist at the end of this toolkit so we collate learning and exchange ideas.  </a:t>
              </a:r>
              <a:endParaRPr lang="en-US" dirty="0">
                <a:solidFill>
                  <a:prstClr val="black"/>
                </a:solidFill>
                <a:latin typeface="Arial"/>
                <a:cs typeface="Arial"/>
              </a:endParaRPr>
            </a:p>
            <a:p>
              <a:pPr defTabSz="457200">
                <a:defRPr/>
              </a:pPr>
              <a:r>
                <a:rPr lang="en-GB" sz="1400" dirty="0">
                  <a:solidFill>
                    <a:prstClr val="black"/>
                  </a:solidFill>
                  <a:latin typeface="Arial"/>
                  <a:cs typeface="Arial"/>
                </a:rPr>
                <a:t>Send to </a:t>
              </a:r>
              <a:r>
                <a:rPr lang="en-GB" sz="1400" dirty="0">
                  <a:solidFill>
                    <a:prstClr val="black"/>
                  </a:solidFill>
                  <a:latin typeface="Arial"/>
                  <a:cs typeface="Arial"/>
                  <a:hlinkClick r:id="rId8">
                    <a:extLst>
                      <a:ext uri="{A12FA001-AC4F-418D-AE19-62706E023703}">
                        <ahyp:hlinkClr xmlns:ahyp="http://schemas.microsoft.com/office/drawing/2018/hyperlinkcolor" val="tx"/>
                      </a:ext>
                    </a:extLst>
                  </a:hlinkClick>
                </a:rPr>
                <a:t>england.tvcaadmin@nhs.net</a:t>
              </a:r>
              <a:r>
                <a:rPr lang="en-GB" sz="1400" dirty="0">
                  <a:solidFill>
                    <a:prstClr val="black"/>
                  </a:solidFill>
                  <a:latin typeface="Arial"/>
                  <a:cs typeface="Arial"/>
                </a:rPr>
                <a:t> </a:t>
              </a:r>
              <a:endParaRPr lang="en-GB" dirty="0">
                <a:solidFill>
                  <a:prstClr val="black"/>
                </a:solidFill>
                <a:latin typeface="Arial"/>
                <a:cs typeface="Arial"/>
              </a:endParaRPr>
            </a:p>
            <a:p>
              <a:pPr defTabSz="457200">
                <a:defRPr/>
              </a:pPr>
              <a:endParaRPr lang="en-GB" sz="1200" dirty="0">
                <a:solidFill>
                  <a:prstClr val="black"/>
                </a:solidFill>
                <a:latin typeface="Arial" panose="020B0604020202020204" pitchFamily="34" charset="0"/>
                <a:cs typeface="Arial" panose="020B0604020202020204" pitchFamily="34" charset="0"/>
              </a:endParaRPr>
            </a:p>
          </p:txBody>
        </p:sp>
      </p:grpSp>
      <p:sp>
        <p:nvSpPr>
          <p:cNvPr id="17" name="Slide Number Placeholder 16">
            <a:extLst>
              <a:ext uri="{FF2B5EF4-FFF2-40B4-BE49-F238E27FC236}">
                <a16:creationId xmlns:a16="http://schemas.microsoft.com/office/drawing/2014/main" id="{61B12A40-AF0F-4B3E-8E19-4C02429106F4}"/>
              </a:ext>
            </a:extLst>
          </p:cNvPr>
          <p:cNvSpPr>
            <a:spLocks noGrp="1"/>
          </p:cNvSpPr>
          <p:nvPr>
            <p:ph type="sldNum" sz="quarter" idx="12"/>
          </p:nvPr>
        </p:nvSpPr>
        <p:spPr/>
        <p:txBody>
          <a:bodyPr/>
          <a:lstStyle/>
          <a:p>
            <a:fld id="{30916248-1575-4D68-B685-83B6B91252A1}" type="slidenum">
              <a:rPr lang="en-GB" smtClean="0"/>
              <a:t>4</a:t>
            </a:fld>
            <a:endParaRPr lang="en-GB" dirty="0"/>
          </a:p>
        </p:txBody>
      </p:sp>
      <p:pic>
        <p:nvPicPr>
          <p:cNvPr id="12" name="Picture 11" descr="A blue and white logo">
            <a:extLst>
              <a:ext uri="{FF2B5EF4-FFF2-40B4-BE49-F238E27FC236}">
                <a16:creationId xmlns:a16="http://schemas.microsoft.com/office/drawing/2014/main" id="{F305ED31-AD24-AC2A-7FCB-E1E29B1002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78430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766C-AB05-BFAE-A6AF-DBDE63E491F9}"/>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DDF3C7B2-D500-D5BC-092F-38DD86975E7A}"/>
              </a:ext>
            </a:extLst>
          </p:cNvPr>
          <p:cNvSpPr txBox="1">
            <a:spLocks/>
          </p:cNvSpPr>
          <p:nvPr/>
        </p:nvSpPr>
        <p:spPr>
          <a:xfrm>
            <a:off x="140414" y="695886"/>
            <a:ext cx="4925291"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GB" sz="2700" dirty="0">
              <a:solidFill>
                <a:srgbClr val="005EB8"/>
              </a:solidFill>
              <a:latin typeface="Arial"/>
              <a:cs typeface="Arial"/>
            </a:endParaRPr>
          </a:p>
        </p:txBody>
      </p:sp>
      <p:sp>
        <p:nvSpPr>
          <p:cNvPr id="4" name="TextBox 3">
            <a:extLst>
              <a:ext uri="{FF2B5EF4-FFF2-40B4-BE49-F238E27FC236}">
                <a16:creationId xmlns:a16="http://schemas.microsoft.com/office/drawing/2014/main" id="{63217246-7447-0E19-D668-FA52A01DEB59}"/>
              </a:ext>
            </a:extLst>
          </p:cNvPr>
          <p:cNvSpPr txBox="1"/>
          <p:nvPr/>
        </p:nvSpPr>
        <p:spPr>
          <a:xfrm>
            <a:off x="73166" y="240621"/>
            <a:ext cx="12045668" cy="1200329"/>
          </a:xfrm>
          <a:prstGeom prst="rect">
            <a:avLst/>
          </a:prstGeom>
          <a:noFill/>
        </p:spPr>
        <p:txBody>
          <a:bodyPr wrap="square" lIns="91440" tIns="45720" rIns="91440" bIns="45720" anchor="t">
            <a:spAutoFit/>
          </a:bodyPr>
          <a:lstStyle/>
          <a:p>
            <a:pPr>
              <a:defRPr/>
            </a:pPr>
            <a:r>
              <a:rPr kumimoji="0" lang="en-GB" sz="3600" b="0" i="0" u="none" strike="noStrike" kern="1200" cap="none" spc="0" normalizeH="0" baseline="0" noProof="0" dirty="0">
                <a:ln>
                  <a:noFill/>
                </a:ln>
                <a:solidFill>
                  <a:srgbClr val="005EB8"/>
                </a:solidFill>
                <a:effectLst/>
                <a:uLnTx/>
                <a:uFillTx/>
                <a:latin typeface="Arial"/>
                <a:cs typeface="Arial"/>
              </a:rPr>
              <a:t>PCN Directed Enhanced Service: Early cancer diagnosis 25/26</a:t>
            </a:r>
            <a:r>
              <a:rPr kumimoji="0" lang="en-GB" sz="2800" b="0" i="0" u="none" strike="noStrike" kern="1200" cap="none" spc="0" normalizeH="0" baseline="0" noProof="0" dirty="0">
                <a:ln>
                  <a:noFill/>
                </a:ln>
                <a:solidFill>
                  <a:srgbClr val="005EB8"/>
                </a:solidFill>
                <a:effectLst/>
                <a:uLnTx/>
                <a:uFillTx/>
                <a:latin typeface="Arial"/>
                <a:cs typeface="Arial"/>
              </a:rPr>
              <a:t> – </a:t>
            </a:r>
            <a:r>
              <a:rPr lang="en-GB" sz="3600" b="1" dirty="0">
                <a:solidFill>
                  <a:srgbClr val="005EB8"/>
                </a:solidFill>
                <a:latin typeface="Arial"/>
                <a:cs typeface="Arial"/>
              </a:rPr>
              <a:t>No change</a:t>
            </a:r>
            <a:endParaRPr lang="en-GB" b="1" i="0" u="none" strike="noStrike" kern="1200" cap="none" spc="0" normalizeH="0" baseline="0" noProof="0" dirty="0">
              <a:ln>
                <a:noFill/>
              </a:ln>
              <a:solidFill>
                <a:srgbClr val="000000"/>
              </a:solidFill>
              <a:effectLst/>
              <a:uLnTx/>
              <a:uFillTx/>
              <a:latin typeface="Aptos" panose="02110004020202020204"/>
              <a:cs typeface="Arial"/>
            </a:endParaRPr>
          </a:p>
        </p:txBody>
      </p:sp>
      <p:sp>
        <p:nvSpPr>
          <p:cNvPr id="7" name="Rectangle 6">
            <a:extLst>
              <a:ext uri="{FF2B5EF4-FFF2-40B4-BE49-F238E27FC236}">
                <a16:creationId xmlns:a16="http://schemas.microsoft.com/office/drawing/2014/main" id="{21607DFD-CF5D-3CD1-9DEE-4F7324799F66}"/>
              </a:ext>
            </a:extLst>
          </p:cNvPr>
          <p:cNvSpPr/>
          <p:nvPr/>
        </p:nvSpPr>
        <p:spPr>
          <a:xfrm>
            <a:off x="237585" y="2045176"/>
            <a:ext cx="11511974" cy="3856184"/>
          </a:xfrm>
          <a:prstGeom prst="rect">
            <a:avLst/>
          </a:prstGeom>
        </p:spPr>
        <p:txBody>
          <a:bodyPr wrap="square" lIns="91440" tIns="45720" rIns="91440" bIns="45720" anchor="t">
            <a:spAutoFit/>
          </a:bodyPr>
          <a:lstStyle/>
          <a:p>
            <a:pPr>
              <a:lnSpc>
                <a:spcPct val="114000"/>
              </a:lnSpc>
              <a:spcBef>
                <a:spcPts val="300"/>
              </a:spcBef>
              <a:defRPr/>
            </a:pPr>
            <a:r>
              <a:rPr lang="en-GB" sz="1400" dirty="0">
                <a:solidFill>
                  <a:prstClr val="black"/>
                </a:solidFill>
                <a:latin typeface="Arial" panose="020B0604020202020204" pitchFamily="34" charset="0"/>
                <a:cs typeface="Arial" panose="020B0604020202020204" pitchFamily="34" charset="0"/>
              </a:rPr>
              <a:t>The PCN Directed Enhanced Service ask for two things focused on cancer:</a:t>
            </a:r>
          </a:p>
          <a:p>
            <a:pPr>
              <a:lnSpc>
                <a:spcPct val="114000"/>
              </a:lnSpc>
              <a:spcBef>
                <a:spcPts val="300"/>
              </a:spcBef>
              <a:defRPr/>
            </a:pPr>
            <a:endParaRPr lang="en-GB" sz="1400" dirty="0">
              <a:solidFill>
                <a:prstClr val="black"/>
              </a:solidFill>
              <a:latin typeface="Arial" panose="020B0604020202020204" pitchFamily="34" charset="0"/>
              <a:cs typeface="Arial" panose="020B0604020202020204" pitchFamily="34" charset="0"/>
            </a:endParaRPr>
          </a:p>
          <a:p>
            <a:pPr>
              <a:lnSpc>
                <a:spcPct val="114000"/>
              </a:lnSpc>
              <a:spcBef>
                <a:spcPts val="300"/>
              </a:spcBef>
              <a:defRPr/>
            </a:pPr>
            <a:endParaRPr lang="en-GB" sz="1400" dirty="0">
              <a:solidFill>
                <a:prstClr val="black"/>
              </a:solidFill>
              <a:latin typeface="Arial" panose="020B0604020202020204" pitchFamily="34" charset="0"/>
              <a:cs typeface="Arial" panose="020B0604020202020204" pitchFamily="34" charset="0"/>
            </a:endParaRPr>
          </a:p>
          <a:p>
            <a:pPr>
              <a:lnSpc>
                <a:spcPct val="114000"/>
              </a:lnSpc>
              <a:spcBef>
                <a:spcPts val="300"/>
              </a:spcBef>
              <a:defRPr/>
            </a:pPr>
            <a:endParaRPr lang="en-GB" sz="1400" dirty="0">
              <a:solidFill>
                <a:prstClr val="black"/>
              </a:solidFill>
              <a:latin typeface="Arial" panose="020B0604020202020204" pitchFamily="34" charset="0"/>
              <a:cs typeface="Arial" panose="020B0604020202020204" pitchFamily="34" charset="0"/>
            </a:endParaRPr>
          </a:p>
          <a:p>
            <a:pPr>
              <a:lnSpc>
                <a:spcPct val="114000"/>
              </a:lnSpc>
              <a:spcBef>
                <a:spcPts val="300"/>
              </a:spcBef>
              <a:defRPr/>
            </a:pPr>
            <a:r>
              <a:rPr lang="en-GB" sz="1400" dirty="0">
                <a:solidFill>
                  <a:prstClr val="black"/>
                </a:solidFill>
                <a:latin typeface="Arial"/>
                <a:cs typeface="Arial"/>
              </a:rPr>
              <a:t>The Des also focuses on health inequalities:</a:t>
            </a:r>
          </a:p>
          <a:p>
            <a:pPr lvl="2">
              <a:lnSpc>
                <a:spcPct val="114000"/>
              </a:lnSpc>
              <a:spcBef>
                <a:spcPts val="300"/>
              </a:spcBef>
              <a:defRPr/>
            </a:pPr>
            <a:r>
              <a:rPr lang="en-GB" sz="1400" dirty="0">
                <a:solidFill>
                  <a:prstClr val="black"/>
                </a:solidFill>
                <a:latin typeface="Arial" panose="020B0604020202020204" pitchFamily="34" charset="0"/>
                <a:cs typeface="Arial" panose="020B0604020202020204" pitchFamily="34" charset="0"/>
              </a:rPr>
              <a:t>2.1.6 A PCN should </a:t>
            </a:r>
            <a:r>
              <a:rPr lang="en-GB" sz="1400" b="1" dirty="0">
                <a:solidFill>
                  <a:prstClr val="black"/>
                </a:solidFill>
                <a:latin typeface="Arial" panose="020B0604020202020204" pitchFamily="34" charset="0"/>
                <a:cs typeface="Arial" panose="020B0604020202020204" pitchFamily="34" charset="0"/>
              </a:rPr>
              <a:t>“actively seek to reduce health inequalities across its Core Network Practices in line with guidance and the CORE20PLUS5 approach.”</a:t>
            </a:r>
          </a:p>
          <a:p>
            <a:pPr lvl="2">
              <a:lnSpc>
                <a:spcPct val="114000"/>
              </a:lnSpc>
              <a:spcBef>
                <a:spcPts val="300"/>
              </a:spcBef>
              <a:defRPr/>
            </a:pPr>
            <a:endParaRPr lang="en-GB" sz="1000" b="1" dirty="0">
              <a:solidFill>
                <a:prstClr val="black"/>
              </a:solidFill>
              <a:latin typeface="Arial" panose="020B0604020202020204" pitchFamily="34" charset="0"/>
              <a:cs typeface="Arial" panose="020B0604020202020204" pitchFamily="34" charset="0"/>
            </a:endParaRPr>
          </a:p>
          <a:p>
            <a:pPr lvl="2">
              <a:lnSpc>
                <a:spcPct val="114000"/>
              </a:lnSpc>
              <a:spcBef>
                <a:spcPts val="300"/>
              </a:spcBef>
              <a:defRPr/>
            </a:pPr>
            <a:r>
              <a:rPr lang="en-GB" sz="1400" dirty="0">
                <a:solidFill>
                  <a:prstClr val="black"/>
                </a:solidFill>
                <a:latin typeface="Arial" panose="020B0604020202020204" pitchFamily="34" charset="0"/>
                <a:cs typeface="Arial" panose="020B0604020202020204" pitchFamily="34" charset="0"/>
              </a:rPr>
              <a:t>2.1.7 A PCN should </a:t>
            </a:r>
            <a:r>
              <a:rPr lang="en-GB" sz="1400" b="1" dirty="0">
                <a:solidFill>
                  <a:prstClr val="black"/>
                </a:solidFill>
                <a:latin typeface="Arial" panose="020B0604020202020204" pitchFamily="34" charset="0"/>
                <a:cs typeface="Arial" panose="020B0604020202020204" pitchFamily="34" charset="0"/>
              </a:rPr>
              <a:t>work in partnership within local communities to address health inequalities </a:t>
            </a:r>
            <a:r>
              <a:rPr lang="en-GB" sz="1400" dirty="0">
                <a:solidFill>
                  <a:prstClr val="black"/>
                </a:solidFill>
                <a:latin typeface="Arial" panose="020B0604020202020204" pitchFamily="34" charset="0"/>
                <a:cs typeface="Arial" panose="020B0604020202020204" pitchFamily="34" charset="0"/>
              </a:rPr>
              <a:t>that are amenable to primary care interventions. The CORE20PLUS5 approach provides a helpful focal point for galvanising action and guiding targeting and outreach regarding conditions which disproportionately affect people from areas of greater deprivation. </a:t>
            </a:r>
          </a:p>
          <a:p>
            <a:pPr lvl="2">
              <a:lnSpc>
                <a:spcPct val="114000"/>
              </a:lnSpc>
              <a:spcBef>
                <a:spcPts val="300"/>
              </a:spcBef>
              <a:defRPr/>
            </a:pPr>
            <a:endParaRPr lang="en-GB" sz="1000" dirty="0">
              <a:solidFill>
                <a:prstClr val="black"/>
              </a:solidFill>
              <a:latin typeface="Arial" panose="020B0604020202020204" pitchFamily="34" charset="0"/>
              <a:cs typeface="Arial" panose="020B0604020202020204" pitchFamily="34" charset="0"/>
            </a:endParaRPr>
          </a:p>
          <a:p>
            <a:pPr lvl="2">
              <a:lnSpc>
                <a:spcPct val="114000"/>
              </a:lnSpc>
              <a:spcBef>
                <a:spcPts val="300"/>
              </a:spcBef>
              <a:defRPr/>
            </a:pPr>
            <a:r>
              <a:rPr lang="en-GB" sz="1400" dirty="0">
                <a:solidFill>
                  <a:prstClr val="black"/>
                </a:solidFill>
                <a:latin typeface="Arial" panose="020B0604020202020204" pitchFamily="34" charset="0"/>
                <a:cs typeface="Arial" panose="020B0604020202020204" pitchFamily="34" charset="0"/>
              </a:rPr>
              <a:t>2.1.8 Two of the five clinical areas set out in the of CORE20PLUS5 approach for adults focus on improving cardiovascular disease (CVD) prevention and diagnosis, and </a:t>
            </a:r>
            <a:r>
              <a:rPr lang="en-GB" sz="1400" b="1" dirty="0">
                <a:solidFill>
                  <a:prstClr val="black"/>
                </a:solidFill>
                <a:latin typeface="Arial" panose="020B0604020202020204" pitchFamily="34" charset="0"/>
                <a:cs typeface="Arial" panose="020B0604020202020204" pitchFamily="34" charset="0"/>
              </a:rPr>
              <a:t>early cancer diagnosis</a:t>
            </a:r>
            <a:r>
              <a:rPr lang="en-GB" sz="1400" dirty="0">
                <a:solidFill>
                  <a:prstClr val="black"/>
                </a:solidFill>
                <a:latin typeface="Arial" panose="020B0604020202020204" pitchFamily="34" charset="0"/>
                <a:cs typeface="Arial" panose="020B0604020202020204" pitchFamily="34" charset="0"/>
              </a:rPr>
              <a:t>.</a:t>
            </a:r>
            <a:endParaRPr lang="en-GB" sz="1200" dirty="0">
              <a:solidFill>
                <a:prstClr val="black"/>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1DAD3DE-2F71-8E44-E9FE-70AB253CFD63}"/>
              </a:ext>
            </a:extLst>
          </p:cNvPr>
          <p:cNvSpPr/>
          <p:nvPr/>
        </p:nvSpPr>
        <p:spPr>
          <a:xfrm>
            <a:off x="237585" y="2395864"/>
            <a:ext cx="11305392" cy="738664"/>
          </a:xfrm>
          <a:prstGeom prst="rect">
            <a:avLst/>
          </a:prstGeom>
        </p:spPr>
        <p:txBody>
          <a:bodyPr wrap="square" lIns="91440" tIns="45720" rIns="91440" bIns="45720" anchor="t">
            <a:spAutoFit/>
          </a:bodyPr>
          <a:lstStyle/>
          <a:p>
            <a:pPr defTabSz="457200"/>
            <a:r>
              <a:rPr lang="en-GB" sz="1400" dirty="0">
                <a:solidFill>
                  <a:prstClr val="black"/>
                </a:solidFill>
                <a:latin typeface="Arial"/>
                <a:cs typeface="Arial"/>
              </a:rPr>
              <a:t>1. Review referral practice to improve early detection with clear actions and milestones </a:t>
            </a:r>
          </a:p>
          <a:p>
            <a:pPr defTabSz="457200"/>
            <a:r>
              <a:rPr lang="en-GB" sz="1400" dirty="0">
                <a:solidFill>
                  <a:prstClr val="black"/>
                </a:solidFill>
                <a:latin typeface="Arial"/>
                <a:cs typeface="Arial"/>
              </a:rPr>
              <a:t>2. </a:t>
            </a:r>
            <a:r>
              <a:rPr lang="en-GB" sz="1400" b="1" dirty="0">
                <a:solidFill>
                  <a:schemeClr val="accent1"/>
                </a:solidFill>
                <a:latin typeface="Arial"/>
                <a:cs typeface="Arial"/>
              </a:rPr>
              <a:t>Work with partners to improve screening uptake (this toolkit)</a:t>
            </a:r>
          </a:p>
          <a:p>
            <a:pPr defTabSz="457200"/>
            <a:endParaRPr lang="en-GB" sz="1400" b="1" dirty="0">
              <a:solidFill>
                <a:prstClr val="black"/>
              </a:solidFill>
              <a:latin typeface="Arial"/>
              <a:cs typeface="Arial"/>
            </a:endParaRPr>
          </a:p>
        </p:txBody>
      </p:sp>
      <p:pic>
        <p:nvPicPr>
          <p:cNvPr id="16" name="Picture 15">
            <a:extLst>
              <a:ext uri="{FF2B5EF4-FFF2-40B4-BE49-F238E27FC236}">
                <a16:creationId xmlns:a16="http://schemas.microsoft.com/office/drawing/2014/main" id="{A2A93510-DFCE-615C-579F-96470594208F}"/>
              </a:ext>
            </a:extLst>
          </p:cNvPr>
          <p:cNvPicPr>
            <a:picLocks noChangeAspect="1"/>
          </p:cNvPicPr>
          <p:nvPr/>
        </p:nvPicPr>
        <p:blipFill>
          <a:blip r:embed="rId2"/>
          <a:stretch>
            <a:fillRect/>
          </a:stretch>
        </p:blipFill>
        <p:spPr>
          <a:xfrm>
            <a:off x="236559" y="3694641"/>
            <a:ext cx="848860" cy="829785"/>
          </a:xfrm>
          <a:prstGeom prst="rect">
            <a:avLst/>
          </a:prstGeom>
        </p:spPr>
      </p:pic>
      <p:sp>
        <p:nvSpPr>
          <p:cNvPr id="20" name="Slide Number Placeholder 19">
            <a:extLst>
              <a:ext uri="{FF2B5EF4-FFF2-40B4-BE49-F238E27FC236}">
                <a16:creationId xmlns:a16="http://schemas.microsoft.com/office/drawing/2014/main" id="{2A018FC3-FE65-5615-851A-C5353984B903}"/>
              </a:ext>
            </a:extLst>
          </p:cNvPr>
          <p:cNvSpPr>
            <a:spLocks noGrp="1"/>
          </p:cNvSpPr>
          <p:nvPr>
            <p:ph type="sldNum" sz="quarter" idx="12"/>
          </p:nvPr>
        </p:nvSpPr>
        <p:spPr/>
        <p:txBody>
          <a:bodyPr/>
          <a:lstStyle/>
          <a:p>
            <a:fld id="{30916248-1575-4D68-B685-83B6B91252A1}" type="slidenum">
              <a:rPr lang="en-GB" smtClean="0"/>
              <a:t>5</a:t>
            </a:fld>
            <a:endParaRPr lang="en-GB" dirty="0"/>
          </a:p>
        </p:txBody>
      </p:sp>
      <p:pic>
        <p:nvPicPr>
          <p:cNvPr id="15" name="Picture 14" descr="A blue and white logo">
            <a:extLst>
              <a:ext uri="{FF2B5EF4-FFF2-40B4-BE49-F238E27FC236}">
                <a16:creationId xmlns:a16="http://schemas.microsoft.com/office/drawing/2014/main" id="{386460DF-425A-403A-CCF2-C48885B62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2444579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94DDC-A862-F925-8B7B-F8FFD6F4040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5E374B1-5A7B-B55F-D813-2FF80A8BC7DB}"/>
              </a:ext>
            </a:extLst>
          </p:cNvPr>
          <p:cNvSpPr txBox="1"/>
          <p:nvPr/>
        </p:nvSpPr>
        <p:spPr>
          <a:xfrm>
            <a:off x="219659" y="214085"/>
            <a:ext cx="10752796" cy="626701"/>
          </a:xfrm>
          <a:prstGeom prst="rect">
            <a:avLst/>
          </a:prstGeom>
          <a:noFill/>
        </p:spPr>
        <p:txBody>
          <a:bodyPr wrap="square" lIns="72000" tIns="36000" rIns="72000" bIns="36000" rtlCol="0" anchor="t">
            <a:spAutoFit/>
          </a:bodyPr>
          <a:lstStyle/>
          <a:p>
            <a:pPr>
              <a:defRPr/>
            </a:pPr>
            <a:r>
              <a:rPr lang="en-GB" sz="3600" dirty="0">
                <a:solidFill>
                  <a:srgbClr val="005EB8"/>
                </a:solidFill>
                <a:latin typeface="Arial"/>
                <a:cs typeface="Arial"/>
              </a:rPr>
              <a:t>Quality Outcomes Framework 25/26</a:t>
            </a:r>
          </a:p>
        </p:txBody>
      </p:sp>
      <p:pic>
        <p:nvPicPr>
          <p:cNvPr id="7" name="Picture 6">
            <a:extLst>
              <a:ext uri="{FF2B5EF4-FFF2-40B4-BE49-F238E27FC236}">
                <a16:creationId xmlns:a16="http://schemas.microsoft.com/office/drawing/2014/main" id="{5F12F650-FA86-AF70-802C-9FB80F4340B2}"/>
              </a:ext>
            </a:extLst>
          </p:cNvPr>
          <p:cNvPicPr>
            <a:picLocks noChangeAspect="1"/>
          </p:cNvPicPr>
          <p:nvPr/>
        </p:nvPicPr>
        <p:blipFill>
          <a:blip r:embed="rId2"/>
          <a:stretch>
            <a:fillRect/>
          </a:stretch>
        </p:blipFill>
        <p:spPr>
          <a:xfrm>
            <a:off x="174712" y="1485115"/>
            <a:ext cx="5037234" cy="2152273"/>
          </a:xfrm>
          <a:prstGeom prst="rect">
            <a:avLst/>
          </a:prstGeom>
        </p:spPr>
      </p:pic>
      <p:pic>
        <p:nvPicPr>
          <p:cNvPr id="8" name="Picture 7">
            <a:extLst>
              <a:ext uri="{FF2B5EF4-FFF2-40B4-BE49-F238E27FC236}">
                <a16:creationId xmlns:a16="http://schemas.microsoft.com/office/drawing/2014/main" id="{B7D99F77-5672-6557-AF27-5C8DD47A8B5B}"/>
              </a:ext>
            </a:extLst>
          </p:cNvPr>
          <p:cNvPicPr>
            <a:picLocks noChangeAspect="1"/>
          </p:cNvPicPr>
          <p:nvPr/>
        </p:nvPicPr>
        <p:blipFill>
          <a:blip r:embed="rId3"/>
          <a:stretch>
            <a:fillRect/>
          </a:stretch>
        </p:blipFill>
        <p:spPr>
          <a:xfrm>
            <a:off x="219659" y="3797344"/>
            <a:ext cx="4857166" cy="3048940"/>
          </a:xfrm>
          <a:prstGeom prst="rect">
            <a:avLst/>
          </a:prstGeom>
        </p:spPr>
      </p:pic>
      <p:sp>
        <p:nvSpPr>
          <p:cNvPr id="9" name="Rectangle 8">
            <a:extLst>
              <a:ext uri="{FF2B5EF4-FFF2-40B4-BE49-F238E27FC236}">
                <a16:creationId xmlns:a16="http://schemas.microsoft.com/office/drawing/2014/main" id="{7D03C222-6C4D-B43F-CBE8-2734B436E1DC}"/>
              </a:ext>
            </a:extLst>
          </p:cNvPr>
          <p:cNvSpPr/>
          <p:nvPr/>
        </p:nvSpPr>
        <p:spPr>
          <a:xfrm>
            <a:off x="5211945" y="2299641"/>
            <a:ext cx="5389379" cy="307777"/>
          </a:xfrm>
          <a:prstGeom prst="rect">
            <a:avLst/>
          </a:prstGeom>
        </p:spPr>
        <p:txBody>
          <a:bodyPr wrap="square">
            <a:spAutoFit/>
          </a:bodyPr>
          <a:lstStyle/>
          <a:p>
            <a:pPr defTabSz="457200"/>
            <a:r>
              <a:rPr lang="en-GB" sz="1400" dirty="0">
                <a:solidFill>
                  <a:prstClr val="black"/>
                </a:solidFill>
                <a:latin typeface="Arial" panose="020B0604020202020204" pitchFamily="34" charset="0"/>
                <a:cs typeface="Arial" panose="020B0604020202020204" pitchFamily="34" charset="0"/>
              </a:rPr>
              <a:t>QOF CS005 CS006 – Cervical Screening: </a:t>
            </a:r>
            <a:r>
              <a:rPr lang="en-GB" sz="1400" dirty="0">
                <a:solidFill>
                  <a:srgbClr val="FF0000"/>
                </a:solidFill>
                <a:latin typeface="Arial" panose="020B0604020202020204" pitchFamily="34" charset="0"/>
                <a:cs typeface="Arial" panose="020B0604020202020204" pitchFamily="34" charset="0"/>
              </a:rPr>
              <a:t>NO CHANGE</a:t>
            </a:r>
          </a:p>
        </p:txBody>
      </p:sp>
      <p:sp>
        <p:nvSpPr>
          <p:cNvPr id="10" name="Rectangle 9">
            <a:extLst>
              <a:ext uri="{FF2B5EF4-FFF2-40B4-BE49-F238E27FC236}">
                <a16:creationId xmlns:a16="http://schemas.microsoft.com/office/drawing/2014/main" id="{2BA8D907-3452-87DF-C0CE-810C8813229F}"/>
              </a:ext>
            </a:extLst>
          </p:cNvPr>
          <p:cNvSpPr/>
          <p:nvPr/>
        </p:nvSpPr>
        <p:spPr>
          <a:xfrm>
            <a:off x="5211945" y="5004419"/>
            <a:ext cx="3206327" cy="317395"/>
          </a:xfrm>
          <a:prstGeom prst="rect">
            <a:avLst/>
          </a:prstGeom>
        </p:spPr>
        <p:txBody>
          <a:bodyPr wrap="none">
            <a:spAutoFit/>
          </a:bodyPr>
          <a:lstStyle/>
          <a:p>
            <a:pPr>
              <a:lnSpc>
                <a:spcPct val="114000"/>
              </a:lnSpc>
              <a:spcBef>
                <a:spcPts val="300"/>
              </a:spcBef>
              <a:defRPr/>
            </a:pPr>
            <a:r>
              <a:rPr lang="en-GB" sz="1400" dirty="0">
                <a:solidFill>
                  <a:prstClr val="black"/>
                </a:solidFill>
                <a:latin typeface="Arial" panose="020B0604020202020204" pitchFamily="34" charset="0"/>
                <a:cs typeface="Arial" panose="020B0604020202020204" pitchFamily="34" charset="0"/>
              </a:rPr>
              <a:t>CAN001,CAN004,CAN005: </a:t>
            </a:r>
            <a:r>
              <a:rPr lang="en-GB" sz="1400" dirty="0">
                <a:solidFill>
                  <a:srgbClr val="FF0000"/>
                </a:solidFill>
                <a:latin typeface="Arial" panose="020B0604020202020204" pitchFamily="34" charset="0"/>
                <a:cs typeface="Arial" panose="020B0604020202020204" pitchFamily="34" charset="0"/>
              </a:rPr>
              <a:t>RETIRED</a:t>
            </a:r>
          </a:p>
        </p:txBody>
      </p:sp>
      <p:sp>
        <p:nvSpPr>
          <p:cNvPr id="12" name="Slide Number Placeholder 11">
            <a:extLst>
              <a:ext uri="{FF2B5EF4-FFF2-40B4-BE49-F238E27FC236}">
                <a16:creationId xmlns:a16="http://schemas.microsoft.com/office/drawing/2014/main" id="{9603C95E-C995-5F9C-D650-EF168EEFE8A1}"/>
              </a:ext>
            </a:extLst>
          </p:cNvPr>
          <p:cNvSpPr>
            <a:spLocks noGrp="1"/>
          </p:cNvSpPr>
          <p:nvPr>
            <p:ph type="sldNum" sz="quarter" idx="12"/>
          </p:nvPr>
        </p:nvSpPr>
        <p:spPr/>
        <p:txBody>
          <a:bodyPr/>
          <a:lstStyle/>
          <a:p>
            <a:fld id="{30916248-1575-4D68-B685-83B6B91252A1}" type="slidenum">
              <a:rPr lang="en-GB" smtClean="0"/>
              <a:t>6</a:t>
            </a:fld>
            <a:endParaRPr lang="en-GB" dirty="0"/>
          </a:p>
        </p:txBody>
      </p:sp>
      <p:pic>
        <p:nvPicPr>
          <p:cNvPr id="11" name="Picture 10" descr="A blue and white logo">
            <a:extLst>
              <a:ext uri="{FF2B5EF4-FFF2-40B4-BE49-F238E27FC236}">
                <a16:creationId xmlns:a16="http://schemas.microsoft.com/office/drawing/2014/main" id="{C8F2CC41-F1E1-048D-EC87-896C8C9558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135625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5A15A-B2F2-932E-0261-A2B3CBFCB46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B4A9883-CE1E-B258-684E-8465F66C3D34}"/>
              </a:ext>
            </a:extLst>
          </p:cNvPr>
          <p:cNvPicPr>
            <a:picLocks noChangeAspect="1"/>
          </p:cNvPicPr>
          <p:nvPr/>
        </p:nvPicPr>
        <p:blipFill>
          <a:blip r:embed="rId2"/>
          <a:stretch>
            <a:fillRect/>
          </a:stretch>
        </p:blipFill>
        <p:spPr>
          <a:xfrm>
            <a:off x="29426" y="5650887"/>
            <a:ext cx="12162574" cy="1207113"/>
          </a:xfrm>
          <a:prstGeom prst="rect">
            <a:avLst/>
          </a:prstGeom>
        </p:spPr>
      </p:pic>
      <p:sp>
        <p:nvSpPr>
          <p:cNvPr id="7" name="Title 1">
            <a:extLst>
              <a:ext uri="{FF2B5EF4-FFF2-40B4-BE49-F238E27FC236}">
                <a16:creationId xmlns:a16="http://schemas.microsoft.com/office/drawing/2014/main" id="{D87F7041-1FD1-07B8-2107-E83C48A05EC5}"/>
              </a:ext>
            </a:extLst>
          </p:cNvPr>
          <p:cNvSpPr txBox="1">
            <a:spLocks/>
          </p:cNvSpPr>
          <p:nvPr/>
        </p:nvSpPr>
        <p:spPr>
          <a:xfrm>
            <a:off x="545779" y="2040392"/>
            <a:ext cx="11646221" cy="1388608"/>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005EB8"/>
                </a:solidFill>
                <a:latin typeface="Arial"/>
                <a:cs typeface="Arial"/>
              </a:rPr>
              <a:t>   Improving cervical cancer screening uptake </a:t>
            </a:r>
            <a:endParaRPr lang="en-GB" sz="4000"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3B80222E-9529-DCF8-FC12-6F805C152A01}"/>
              </a:ext>
            </a:extLst>
          </p:cNvPr>
          <p:cNvSpPr>
            <a:spLocks noGrp="1"/>
          </p:cNvSpPr>
          <p:nvPr>
            <p:ph type="sldNum" sz="quarter" idx="12"/>
          </p:nvPr>
        </p:nvSpPr>
        <p:spPr/>
        <p:txBody>
          <a:bodyPr/>
          <a:lstStyle/>
          <a:p>
            <a:fld id="{30916248-1575-4D68-B685-83B6B91252A1}" type="slidenum">
              <a:rPr lang="en-GB" smtClean="0"/>
              <a:t>7</a:t>
            </a:fld>
            <a:endParaRPr lang="en-GB" dirty="0"/>
          </a:p>
        </p:txBody>
      </p:sp>
      <p:pic>
        <p:nvPicPr>
          <p:cNvPr id="8" name="Picture 7" descr="A blue and white logo">
            <a:extLst>
              <a:ext uri="{FF2B5EF4-FFF2-40B4-BE49-F238E27FC236}">
                <a16:creationId xmlns:a16="http://schemas.microsoft.com/office/drawing/2014/main" id="{F3E76B48-D401-CD37-A356-6A9AA8267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pic>
        <p:nvPicPr>
          <p:cNvPr id="3" name="Picture 2">
            <a:extLst>
              <a:ext uri="{FF2B5EF4-FFF2-40B4-BE49-F238E27FC236}">
                <a16:creationId xmlns:a16="http://schemas.microsoft.com/office/drawing/2014/main" id="{53B127A3-9E09-CEF7-0D42-2D3D71230E48}"/>
              </a:ext>
            </a:extLst>
          </p:cNvPr>
          <p:cNvPicPr>
            <a:picLocks noChangeAspect="1"/>
          </p:cNvPicPr>
          <p:nvPr/>
        </p:nvPicPr>
        <p:blipFill>
          <a:blip r:embed="rId4"/>
          <a:stretch>
            <a:fillRect/>
          </a:stretch>
        </p:blipFill>
        <p:spPr>
          <a:xfrm>
            <a:off x="372914" y="1759379"/>
            <a:ext cx="700930" cy="1303136"/>
          </a:xfrm>
          <a:prstGeom prst="rect">
            <a:avLst/>
          </a:prstGeom>
        </p:spPr>
      </p:pic>
    </p:spTree>
    <p:extLst>
      <p:ext uri="{BB962C8B-B14F-4D97-AF65-F5344CB8AC3E}">
        <p14:creationId xmlns:p14="http://schemas.microsoft.com/office/powerpoint/2010/main" val="103528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7E01F-EF5C-C730-B0F5-A8C1EC4B2D2A}"/>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DD8EB4A-DF9D-3C4E-53BD-B563692DD5E8}"/>
              </a:ext>
            </a:extLst>
          </p:cNvPr>
          <p:cNvSpPr txBox="1">
            <a:spLocks/>
          </p:cNvSpPr>
          <p:nvPr/>
        </p:nvSpPr>
        <p:spPr>
          <a:xfrm>
            <a:off x="208229" y="136525"/>
            <a:ext cx="10135921"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5EB8"/>
                </a:solidFill>
                <a:effectLst/>
                <a:uLnTx/>
                <a:uFillTx/>
                <a:latin typeface="Arial"/>
                <a:ea typeface="+mn-ea"/>
                <a:cs typeface="Arial"/>
              </a:rPr>
              <a:t>NHS Cervical Cancer Screening Programme: Overview</a:t>
            </a:r>
          </a:p>
        </p:txBody>
      </p:sp>
      <p:sp>
        <p:nvSpPr>
          <p:cNvPr id="10" name="Slide Number Placeholder 9">
            <a:extLst>
              <a:ext uri="{FF2B5EF4-FFF2-40B4-BE49-F238E27FC236}">
                <a16:creationId xmlns:a16="http://schemas.microsoft.com/office/drawing/2014/main" id="{502D3EC4-BA53-F0CC-EDB5-65E5018DE426}"/>
              </a:ext>
            </a:extLst>
          </p:cNvPr>
          <p:cNvSpPr>
            <a:spLocks noGrp="1"/>
          </p:cNvSpPr>
          <p:nvPr>
            <p:ph type="sldNum" sz="quarter" idx="12"/>
          </p:nvPr>
        </p:nvSpPr>
        <p:spPr/>
        <p:txBody>
          <a:bodyPr/>
          <a:lstStyle/>
          <a:p>
            <a:fld id="{30916248-1575-4D68-B685-83B6B91252A1}" type="slidenum">
              <a:rPr lang="en-GB" smtClean="0"/>
              <a:t>8</a:t>
            </a:fld>
            <a:endParaRPr lang="en-GB" dirty="0"/>
          </a:p>
        </p:txBody>
      </p:sp>
      <p:pic>
        <p:nvPicPr>
          <p:cNvPr id="11" name="Picture 10" descr="A blue and white logo">
            <a:extLst>
              <a:ext uri="{FF2B5EF4-FFF2-40B4-BE49-F238E27FC236}">
                <a16:creationId xmlns:a16="http://schemas.microsoft.com/office/drawing/2014/main" id="{90872AF3-978C-F713-B190-6EE7A5AE1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4" name="TextBox 3">
            <a:extLst>
              <a:ext uri="{FF2B5EF4-FFF2-40B4-BE49-F238E27FC236}">
                <a16:creationId xmlns:a16="http://schemas.microsoft.com/office/drawing/2014/main" id="{DDFDF52C-402D-6A41-83FE-DCF04C13C909}"/>
              </a:ext>
            </a:extLst>
          </p:cNvPr>
          <p:cNvSpPr txBox="1"/>
          <p:nvPr/>
        </p:nvSpPr>
        <p:spPr>
          <a:xfrm>
            <a:off x="224160" y="1274869"/>
            <a:ext cx="11643987" cy="5583131"/>
          </a:xfrm>
          <a:prstGeom prst="rect">
            <a:avLst/>
          </a:prstGeom>
          <a:noFill/>
        </p:spPr>
        <p:txBody>
          <a:bodyPr wrap="square">
            <a:spAutoFit/>
          </a:bodyPr>
          <a:lstStyle/>
          <a:p>
            <a:pPr marR="0" lvl="0" algn="l" defTabSz="457200" rtl="0" eaLnBrk="1" fontAlgn="base" latinLnBrk="0" hangingPunct="1">
              <a:lnSpc>
                <a:spcPct val="110000"/>
              </a:lnSpc>
              <a:spcBef>
                <a:spcPts val="300"/>
              </a:spcBef>
              <a:spcAft>
                <a:spcPts val="300"/>
              </a:spcAft>
              <a:buClrTx/>
              <a:buSzTx/>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Eligibility:</a:t>
            </a:r>
          </a:p>
          <a:p>
            <a:pPr marL="285750" marR="0" lvl="0" indent="-285750" algn="l" defTabSz="457200" rtl="0" eaLnBrk="1" fontAlgn="base" latinLnBrk="0" hangingPunct="1">
              <a:lnSpc>
                <a:spcPct val="110000"/>
              </a:lnSpc>
              <a:spcBef>
                <a:spcPts val="300"/>
              </a:spcBef>
              <a:spcAft>
                <a:spcPts val="30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Cervical screening is available to women and people with a cervix aged 25 to 64 in England.  </a:t>
            </a:r>
            <a:r>
              <a:rPr lang="en-US" altLang="en-US" sz="1400" dirty="0">
                <a:solidFill>
                  <a:prstClr val="black"/>
                </a:solidFill>
                <a:latin typeface="Arial" panose="020B0604020202020204" pitchFamily="34" charset="0"/>
                <a:ea typeface="Calibri" panose="020F0502020204030204" pitchFamily="34" charset="0"/>
                <a:cs typeface="Arial" panose="020B0604020202020204" pitchFamily="34" charset="0"/>
              </a:rPr>
              <a:t>Screening</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is recommended regardless </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sexual orientation or sexual history. Individuals who have had the human papillomavirus (HPV) vaccination should still attend for cervical screening. </a:t>
            </a:r>
          </a:p>
          <a:p>
            <a:pPr marL="285750" indent="-285750" defTabSz="457200" fontAlgn="base">
              <a:lnSpc>
                <a:spcPct val="110000"/>
              </a:lnSpc>
              <a:spcBef>
                <a:spcPts val="300"/>
              </a:spcBef>
              <a:spcAft>
                <a:spcPts val="300"/>
              </a:spcAft>
              <a:buFont typeface="Arial" panose="020B0604020202020204" pitchFamily="34" charset="0"/>
              <a:buChar char="•"/>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Eligible people registered with a GP (as female) will automatically receive an invitation by mail.  Trans men (assigned female at birth) do not receive invitations if registered as male with their GP but are still entitled to screening if they have a cervix - </a:t>
            </a:r>
            <a:r>
              <a:rPr lang="en-GB" sz="1400" dirty="0">
                <a:solidFill>
                  <a:srgbClr val="000000"/>
                </a:solidFill>
                <a:effectLst/>
                <a:latin typeface="Arial" panose="020B0604020202020204" pitchFamily="34" charset="0"/>
                <a:ea typeface="Aptos" panose="020B0004020202020204" pitchFamily="34" charset="0"/>
              </a:rPr>
              <a:t>CSAS screening opt in form </a:t>
            </a:r>
            <a:r>
              <a:rPr lang="en-GB" sz="1400" u="sng" dirty="0">
                <a:solidFill>
                  <a:srgbClr val="0000FF"/>
                </a:solidFill>
                <a:effectLst/>
                <a:latin typeface="Arial" panose="020B0604020202020204" pitchFamily="34" charset="0"/>
                <a:ea typeface="Aptos" panose="020B0004020202020204" pitchFamily="34" charset="0"/>
                <a:hlinkClick r:id="rId3"/>
              </a:rPr>
              <a:t>Forms – NHS Cervical Screening Administration Service</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 Pregnant women will not usually need to have cervical screening until at least 12 weeks after they’ve given birth.</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457200" rtl="0" eaLnBrk="1" fontAlgn="base"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4"/>
              </a:rPr>
              <a:t>screening interval has changed from three to five years in the younger age group (25 - 49)</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because the screening test has changed to HPV primary testing. If no high-risk HPV is detected, the risk of developing cervical cancer over the next 10 years is very low. If high-risk HPV is detected, patients will be followed up more closely.</a:t>
            </a:r>
          </a:p>
          <a:p>
            <a:pPr marL="285750" marR="0" lvl="0" indent="-285750" algn="l" defTabSz="457200" rtl="0" eaLnBrk="1" fontAlgn="base" latinLnBrk="0" hangingPunct="1">
              <a:lnSpc>
                <a:spcPct val="110000"/>
              </a:lnSpc>
              <a:spcBef>
                <a:spcPts val="300"/>
              </a:spcBef>
              <a:spcAft>
                <a:spcPts val="300"/>
              </a:spcAft>
              <a:buClrTx/>
              <a:buSzTx/>
              <a:buFont typeface="Arial" panose="020B0604020202020204" pitchFamily="34" charset="0"/>
              <a:buChar char="•"/>
              <a:tabLst/>
              <a:defRPr/>
            </a:pPr>
            <a:r>
              <a:rPr lang="en-GB" altLang="en-US" sz="1400" dirty="0">
                <a:solidFill>
                  <a:prstClr val="black"/>
                </a:solidFill>
                <a:latin typeface="Arial" panose="020B0604020202020204" pitchFamily="34" charset="0"/>
                <a:ea typeface="Calibri" panose="020F0502020204030204" pitchFamily="34" charset="0"/>
                <a:cs typeface="Arial" panose="020B0604020202020204" pitchFamily="34" charset="0"/>
              </a:rPr>
              <a:t>From September 2025, the NHS Cervical Screening Programme will send normal results digitally via the NHS App.  Patients will receive an app message and notification. If unread within 72 hours, or if the patient does not have the app, a letter will be sent.  Abnormal results will continue to be sent by post.</a:t>
            </a:r>
          </a:p>
          <a:p>
            <a:pPr marR="0" lvl="0" algn="l" defTabSz="457200" rtl="0" eaLnBrk="1" fontAlgn="base" latinLnBrk="0" hangingPunct="1">
              <a:lnSpc>
                <a:spcPct val="110000"/>
              </a:lnSpc>
              <a:spcBef>
                <a:spcPts val="300"/>
              </a:spcBef>
              <a:spcAft>
                <a:spcPts val="300"/>
              </a:spcAft>
              <a:buClrTx/>
              <a:buSzTx/>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Why is cervical cancer screening so important?</a:t>
            </a:r>
          </a:p>
          <a:p>
            <a:pPr marL="285750" marR="0" lvl="0" indent="-285750" algn="l" defTabSz="457200" rtl="0" eaLnBrk="1" fontAlgn="base"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Cervical screening finds abnormal cells before they turn into cancer, allowing early treatment.</a:t>
            </a:r>
          </a:p>
          <a:p>
            <a:pPr marL="285750" marR="0" lvl="0" indent="-285750" algn="l" defTabSz="457200" rtl="0" eaLnBrk="1" fontAlgn="base"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It checks for high-risk HPV, the virus that causes most cervical cancers. Treating cell changes early can prevent cancer from developing.</a:t>
            </a:r>
          </a:p>
          <a:p>
            <a:pPr marL="285750" marR="0" lvl="0" indent="-285750" algn="l" defTabSz="457200" rtl="0" eaLnBrk="1" fontAlgn="base"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 England cervical screening currently prevents 70% of cervical cancer deaths. If everyone attended screening regularly, 83% could be prevented.</a:t>
            </a:r>
          </a:p>
          <a:p>
            <a:pPr marL="285750" marR="0" lvl="0" indent="-285750" algn="l" defTabSz="457200" rtl="0" eaLnBrk="1" fontAlgn="base"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Screening appointments encourage conversations about cervical health and HPV prevention.</a:t>
            </a:r>
          </a:p>
          <a:p>
            <a:pPr marL="285750" marR="0" lvl="0" indent="-285750" algn="l" defTabSz="457200" rtl="0" eaLnBrk="1" fontAlgn="base"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Will help achieve the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5"/>
              </a:rPr>
              <a:t>cervical cancer elimination plan for England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06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47A8D-11DE-C225-89FC-BB85D86B0268}"/>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AF031FD-8686-C69B-F27C-6C95CCD9E81E}"/>
              </a:ext>
            </a:extLst>
          </p:cNvPr>
          <p:cNvSpPr txBox="1">
            <a:spLocks/>
          </p:cNvSpPr>
          <p:nvPr/>
        </p:nvSpPr>
        <p:spPr>
          <a:xfrm>
            <a:off x="0" y="310188"/>
            <a:ext cx="10344149"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3600" dirty="0">
                <a:solidFill>
                  <a:srgbClr val="005EB8"/>
                </a:solidFill>
                <a:latin typeface="Arial"/>
                <a:ea typeface="+mn-ea"/>
                <a:cs typeface="Arial"/>
              </a:rPr>
              <a:t>D</a:t>
            </a:r>
            <a:r>
              <a:rPr kumimoji="0" lang="en-GB" sz="3600" b="0" i="0" u="none" strike="noStrike" kern="1200" cap="none" spc="0" normalizeH="0" baseline="0" noProof="0" dirty="0">
                <a:ln>
                  <a:noFill/>
                </a:ln>
                <a:solidFill>
                  <a:srgbClr val="005EB8"/>
                </a:solidFill>
                <a:effectLst/>
                <a:uLnTx/>
                <a:uFillTx/>
                <a:latin typeface="Arial"/>
                <a:ea typeface="+mn-ea"/>
                <a:cs typeface="Arial"/>
              </a:rPr>
              <a:t>eveloping a plan</a:t>
            </a:r>
          </a:p>
        </p:txBody>
      </p:sp>
      <p:sp>
        <p:nvSpPr>
          <p:cNvPr id="10" name="Slide Number Placeholder 9">
            <a:extLst>
              <a:ext uri="{FF2B5EF4-FFF2-40B4-BE49-F238E27FC236}">
                <a16:creationId xmlns:a16="http://schemas.microsoft.com/office/drawing/2014/main" id="{AFCE88BA-A4F5-04E0-9330-56290E3FA415}"/>
              </a:ext>
            </a:extLst>
          </p:cNvPr>
          <p:cNvSpPr>
            <a:spLocks noGrp="1"/>
          </p:cNvSpPr>
          <p:nvPr>
            <p:ph type="sldNum" sz="quarter" idx="12"/>
          </p:nvPr>
        </p:nvSpPr>
        <p:spPr/>
        <p:txBody>
          <a:bodyPr/>
          <a:lstStyle/>
          <a:p>
            <a:fld id="{30916248-1575-4D68-B685-83B6B91252A1}" type="slidenum">
              <a:rPr lang="en-GB" smtClean="0"/>
              <a:t>9</a:t>
            </a:fld>
            <a:endParaRPr lang="en-GB" dirty="0"/>
          </a:p>
        </p:txBody>
      </p:sp>
      <p:pic>
        <p:nvPicPr>
          <p:cNvPr id="11" name="Picture 10" descr="A blue and white logo">
            <a:extLst>
              <a:ext uri="{FF2B5EF4-FFF2-40B4-BE49-F238E27FC236}">
                <a16:creationId xmlns:a16="http://schemas.microsoft.com/office/drawing/2014/main" id="{218BBE45-34C3-F990-6E44-20251B3F8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16" name="TextBox 15">
            <a:extLst>
              <a:ext uri="{FF2B5EF4-FFF2-40B4-BE49-F238E27FC236}">
                <a16:creationId xmlns:a16="http://schemas.microsoft.com/office/drawing/2014/main" id="{A0A001E2-1E0C-6C64-A7AB-86E7494C0959}"/>
              </a:ext>
            </a:extLst>
          </p:cNvPr>
          <p:cNvSpPr txBox="1"/>
          <p:nvPr/>
        </p:nvSpPr>
        <p:spPr>
          <a:xfrm>
            <a:off x="194147" y="1015109"/>
            <a:ext cx="11662618"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It only takes small steps to improve - </a:t>
            </a:r>
            <a:r>
              <a:rPr lang="en-GB" sz="1400" i="1" dirty="0">
                <a:latin typeface="Arial" panose="020B0604020202020204" pitchFamily="34" charset="0"/>
                <a:cs typeface="Arial" panose="020B0604020202020204" pitchFamily="34" charset="0"/>
              </a:rPr>
              <a:t>example</a:t>
            </a:r>
          </a:p>
        </p:txBody>
      </p:sp>
      <p:graphicFrame>
        <p:nvGraphicFramePr>
          <p:cNvPr id="18" name="Table 17">
            <a:extLst>
              <a:ext uri="{FF2B5EF4-FFF2-40B4-BE49-F238E27FC236}">
                <a16:creationId xmlns:a16="http://schemas.microsoft.com/office/drawing/2014/main" id="{0D842B48-19A3-E770-8C6D-5820F3A86D93}"/>
              </a:ext>
            </a:extLst>
          </p:cNvPr>
          <p:cNvGraphicFramePr>
            <a:graphicFrameLocks noGrp="1"/>
          </p:cNvGraphicFramePr>
          <p:nvPr>
            <p:extLst>
              <p:ext uri="{D42A27DB-BD31-4B8C-83A1-F6EECF244321}">
                <p14:modId xmlns:p14="http://schemas.microsoft.com/office/powerpoint/2010/main" val="2887963186"/>
              </p:ext>
            </p:extLst>
          </p:nvPr>
        </p:nvGraphicFramePr>
        <p:xfrm>
          <a:off x="298383" y="1425837"/>
          <a:ext cx="11482939" cy="2225040"/>
        </p:xfrm>
        <a:graphic>
          <a:graphicData uri="http://schemas.openxmlformats.org/drawingml/2006/table">
            <a:tbl>
              <a:tblPr firstRow="1" bandRow="1">
                <a:tableStyleId>{5C22544A-7EE6-4342-B048-85BDC9FD1C3A}</a:tableStyleId>
              </a:tblPr>
              <a:tblGrid>
                <a:gridCol w="1763866">
                  <a:extLst>
                    <a:ext uri="{9D8B030D-6E8A-4147-A177-3AD203B41FA5}">
                      <a16:colId xmlns:a16="http://schemas.microsoft.com/office/drawing/2014/main" val="4221062557"/>
                    </a:ext>
                  </a:extLst>
                </a:gridCol>
                <a:gridCol w="9719073">
                  <a:extLst>
                    <a:ext uri="{9D8B030D-6E8A-4147-A177-3AD203B41FA5}">
                      <a16:colId xmlns:a16="http://schemas.microsoft.com/office/drawing/2014/main" val="3232244812"/>
                    </a:ext>
                  </a:extLst>
                </a:gridCol>
              </a:tblGrid>
              <a:tr h="370840">
                <a:tc>
                  <a:txBody>
                    <a:bodyPr/>
                    <a:lstStyle/>
                    <a:p>
                      <a:r>
                        <a:rPr lang="en-GB" sz="1400" b="1" dirty="0">
                          <a:solidFill>
                            <a:schemeClr val="bg1"/>
                          </a:solidFill>
                          <a:latin typeface="Arial" panose="020B0604020202020204" pitchFamily="34" charset="0"/>
                          <a:cs typeface="Arial" panose="020B0604020202020204" pitchFamily="34" charset="0"/>
                        </a:rPr>
                        <a:t>STEP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Baseline analysis identifies x% of people eligible for cancer screening have not responded to invites.</a:t>
                      </a:r>
                      <a:endParaRPr lang="en-US"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7066835"/>
                  </a:ext>
                </a:extLst>
              </a:tr>
              <a:tr h="370840">
                <a:tc>
                  <a:txBody>
                    <a:bodyPr/>
                    <a:lstStyle/>
                    <a:p>
                      <a:r>
                        <a:rPr lang="en-GB" sz="1400" b="1" dirty="0">
                          <a:solidFill>
                            <a:schemeClr val="bg1"/>
                          </a:solidFill>
                          <a:latin typeface="Arial" panose="020B0604020202020204" pitchFamily="34" charset="0"/>
                          <a:cs typeface="Arial" panose="020B0604020202020204" pitchFamily="34" charset="0"/>
                        </a:rPr>
                        <a:t>STEP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Conduct a review or engagement to understand the reasons behind non-attendance </a:t>
                      </a: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3508369"/>
                  </a:ext>
                </a:extLst>
              </a:tr>
              <a:tr h="370840">
                <a:tc>
                  <a:txBody>
                    <a:bodyPr/>
                    <a:lstStyle/>
                    <a:p>
                      <a:r>
                        <a:rPr lang="en-GB" sz="1400" b="1" dirty="0">
                          <a:solidFill>
                            <a:schemeClr val="bg1"/>
                          </a:solidFill>
                          <a:latin typeface="Arial" panose="020B0604020202020204" pitchFamily="34" charset="0"/>
                          <a:cs typeface="Arial" panose="020B0604020202020204" pitchFamily="34" charset="0"/>
                        </a:rPr>
                        <a:t>STEP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GB" sz="1400" dirty="0">
                          <a:solidFill>
                            <a:schemeClr val="tx1"/>
                          </a:solidFill>
                          <a:latin typeface="Arial" panose="020B0604020202020204" pitchFamily="34" charset="0"/>
                          <a:cs typeface="Arial" panose="020B0604020202020204" pitchFamily="34" charset="0"/>
                        </a:rPr>
                        <a:t>SMART aim: The PCN/ Practice aims to contact x% of non-responders over the next six months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6332600"/>
                  </a:ext>
                </a:extLst>
              </a:tr>
              <a:tr h="370840">
                <a:tc>
                  <a:txBody>
                    <a:bodyPr/>
                    <a:lstStyle/>
                    <a:p>
                      <a:r>
                        <a:rPr lang="en-GB" sz="1400" b="1" dirty="0">
                          <a:solidFill>
                            <a:schemeClr val="bg1"/>
                          </a:solidFill>
                          <a:latin typeface="Arial" panose="020B0604020202020204" pitchFamily="34" charset="0"/>
                          <a:cs typeface="Arial" panose="020B0604020202020204" pitchFamily="34" charset="0"/>
                        </a:rPr>
                        <a:t>STEP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GB" sz="1400" dirty="0">
                          <a:solidFill>
                            <a:schemeClr val="tx1"/>
                          </a:solidFill>
                          <a:latin typeface="Arial" panose="020B0604020202020204" pitchFamily="34" charset="0"/>
                          <a:cs typeface="Arial" panose="020B0604020202020204" pitchFamily="34" charset="0"/>
                        </a:rPr>
                        <a:t>Think about how you will do this e.g. phone call/AccuRx/text message/NHS App/ care coordinator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0906897"/>
                  </a:ext>
                </a:extLst>
              </a:tr>
              <a:tr h="370840">
                <a:tc>
                  <a:txBody>
                    <a:bodyPr/>
                    <a:lstStyle/>
                    <a:p>
                      <a:r>
                        <a:rPr lang="en-GB" sz="1400" b="1" dirty="0">
                          <a:solidFill>
                            <a:schemeClr val="bg1"/>
                          </a:solidFill>
                          <a:latin typeface="Arial" panose="020B0604020202020204" pitchFamily="34" charset="0"/>
                          <a:cs typeface="Arial" panose="020B0604020202020204" pitchFamily="34" charset="0"/>
                        </a:rPr>
                        <a:t>STEP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GB" sz="1400" dirty="0">
                          <a:solidFill>
                            <a:schemeClr val="tx1"/>
                          </a:solidFill>
                          <a:latin typeface="Arial" panose="020B0604020202020204" pitchFamily="34" charset="0"/>
                          <a:cs typeface="Arial" panose="020B0604020202020204" pitchFamily="34" charset="0"/>
                        </a:rPr>
                        <a:t>How will you change practice e.g. with videos/ leaflet, myth busting etc/ clinic times/ use of extended 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3881303"/>
                  </a:ext>
                </a:extLst>
              </a:tr>
              <a:tr h="370840">
                <a:tc>
                  <a:txBody>
                    <a:bodyPr/>
                    <a:lstStyle/>
                    <a:p>
                      <a:r>
                        <a:rPr lang="en-GB" sz="1400" b="1" dirty="0">
                          <a:solidFill>
                            <a:schemeClr val="bg1"/>
                          </a:solidFill>
                          <a:latin typeface="Arial" panose="020B0604020202020204" pitchFamily="34" charset="0"/>
                          <a:cs typeface="Arial" panose="020B0604020202020204" pitchFamily="34" charset="0"/>
                        </a:rPr>
                        <a:t>STEP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Repeat analysis to evaluate impact of changes and share learning</a:t>
                      </a: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0505966"/>
                  </a:ext>
                </a:extLst>
              </a:tr>
            </a:tbl>
          </a:graphicData>
        </a:graphic>
      </p:graphicFrame>
      <p:sp>
        <p:nvSpPr>
          <p:cNvPr id="19" name="TextBox 18">
            <a:extLst>
              <a:ext uri="{FF2B5EF4-FFF2-40B4-BE49-F238E27FC236}">
                <a16:creationId xmlns:a16="http://schemas.microsoft.com/office/drawing/2014/main" id="{AAC947CC-E636-05C6-3D81-021738998F70}"/>
              </a:ext>
            </a:extLst>
          </p:cNvPr>
          <p:cNvSpPr txBox="1"/>
          <p:nvPr/>
        </p:nvSpPr>
        <p:spPr>
          <a:xfrm>
            <a:off x="298383" y="4024299"/>
            <a:ext cx="11165059" cy="2305246"/>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Resources and tools for health professional:</a:t>
            </a: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lang="en-GB" sz="1400" b="1" dirty="0">
                <a:latin typeface="Arial" panose="020B0604020202020204" pitchFamily="34" charset="0"/>
                <a:cs typeface="Arial" panose="020B0604020202020204" pitchFamily="34" charset="0"/>
              </a:rPr>
              <a:t>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CRUK Primary Care Good Practice Guide: Cervical Screening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CRUK Health Professional Resources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Macmillan Cancer Screening Quality Improvement Toolkit</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Help Us Help You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cervical cancer screening resources</a:t>
            </a: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Screening Saves Lives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which can be delivered locally</a:t>
            </a: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National Screening Programmes: Cervical Screening - GatewayC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sz="14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57B0CAB-04BA-A702-751A-F91EF0BCF6AB}"/>
              </a:ext>
            </a:extLst>
          </p:cNvPr>
          <p:cNvSpPr txBox="1"/>
          <p:nvPr/>
        </p:nvSpPr>
        <p:spPr>
          <a:xfrm>
            <a:off x="8451339" y="4024299"/>
            <a:ext cx="3319272" cy="1299715"/>
          </a:xfrm>
          <a:prstGeom prst="rect">
            <a:avLst/>
          </a:prstGeom>
          <a:noFill/>
          <a:ln w="28575">
            <a:solidFill>
              <a:schemeClr val="accent1"/>
            </a:solidFill>
          </a:ln>
        </p:spPr>
        <p:txBody>
          <a:bodyPr wrap="square" rtlCol="0">
            <a:spAutoFit/>
          </a:bodyPr>
          <a:lstStyle/>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It’s important to review and </a:t>
            </a:r>
            <a:r>
              <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understand your screening data </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use PCN level reports from </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9"/>
              </a:rPr>
              <a:t>OHID Fingertips</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10"/>
              </a:rPr>
              <a:t> Power Bi Cervical Screening dashboard</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and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1"/>
              </a:rPr>
              <a:t>Gov.uk</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43216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5d51f2a1-df1b-4c68-bc66-5a87d057fe01">
      <Terms xmlns="http://schemas.microsoft.com/office/infopath/2007/PartnerControls"/>
    </lcf76f155ced4ddcb4097134ff3c332f>
    <TaxCatchAll xmlns="33905c23-1906-4c9e-bfef-75f978e5dda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04F4D31D1DD7459826A56FBCF0B2A6" ma:contentTypeVersion="18" ma:contentTypeDescription="Create a new document." ma:contentTypeScope="" ma:versionID="12308b507e924f5c4a80a9018231d1a7">
  <xsd:schema xmlns:xsd="http://www.w3.org/2001/XMLSchema" xmlns:xs="http://www.w3.org/2001/XMLSchema" xmlns:p="http://schemas.microsoft.com/office/2006/metadata/properties" xmlns:ns1="http://schemas.microsoft.com/sharepoint/v3" xmlns:ns2="5d51f2a1-df1b-4c68-bc66-5a87d057fe01" xmlns:ns3="33905c23-1906-4c9e-bfef-75f978e5dda6" targetNamespace="http://schemas.microsoft.com/office/2006/metadata/properties" ma:root="true" ma:fieldsID="1bafe00a759bea86be8083d4e15bd18d" ns1:_="" ns2:_="" ns3:_="">
    <xsd:import namespace="http://schemas.microsoft.com/sharepoint/v3"/>
    <xsd:import namespace="5d51f2a1-df1b-4c68-bc66-5a87d057fe01"/>
    <xsd:import namespace="33905c23-1906-4c9e-bfef-75f978e5dda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51f2a1-df1b-4c68-bc66-5a87d057f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905c23-1906-4c9e-bfef-75f978e5dda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0112651-25b8-4f65-a32e-b24ca3aab005}" ma:internalName="TaxCatchAll" ma:showField="CatchAllData" ma:web="33905c23-1906-4c9e-bfef-75f978e5dd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A3449A-76B4-435B-9BDD-8E765BC0E923}">
  <ds:schemaRefs>
    <ds:schemaRef ds:uri="33905c23-1906-4c9e-bfef-75f978e5dda6"/>
    <ds:schemaRef ds:uri="5d51f2a1-df1b-4c68-bc66-5a87d057fe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6128FBA-25BE-4134-95C8-DA159AF37065}">
  <ds:schemaRefs>
    <ds:schemaRef ds:uri="http://schemas.microsoft.com/sharepoint/v3/contenttype/forms"/>
  </ds:schemaRefs>
</ds:datastoreItem>
</file>

<file path=customXml/itemProps3.xml><?xml version="1.0" encoding="utf-8"?>
<ds:datastoreItem xmlns:ds="http://schemas.openxmlformats.org/officeDocument/2006/customXml" ds:itemID="{96685B74-9A00-4EA0-AC01-47F62E4DED1F}">
  <ds:schemaRefs>
    <ds:schemaRef ds:uri="33905c23-1906-4c9e-bfef-75f978e5dda6"/>
    <ds:schemaRef ds:uri="5d51f2a1-df1b-4c68-bc66-5a87d057fe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983</TotalTime>
  <Words>3277</Words>
  <Application>Microsoft Office PowerPoint</Application>
  <PresentationFormat>Widescreen</PresentationFormat>
  <Paragraphs>284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Aptos Display</vt:lpstr>
      <vt:lpstr>Arial</vt:lpstr>
      <vt:lpstr>Calibri</vt:lpstr>
      <vt:lpstr>Poppins</vt:lpstr>
      <vt:lpstr>Symbol</vt:lpstr>
      <vt:lpstr>Office Theme</vt:lpstr>
      <vt:lpstr>Primary Care Cervical Cancer Screening Improvement Toolkit:  An information and resource pack to support with cervical cancer screening awareness and uptake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BELL, Stephanie (NHS BUCKINGHAMSHIRE, OXFORDSHIRE AND BERKSHIRE WEST INTEGRATED CARE BOARD)</dc:creator>
  <cp:lastModifiedBy>BELL, Stephanie (NHS BUCKINGHAMSHIRE, OXFORDSHIRE AND BERKSHIRE WEST INTEGRATED CARE BOARD)</cp:lastModifiedBy>
  <cp:revision>49</cp:revision>
  <dcterms:created xsi:type="dcterms:W3CDTF">2025-07-14T10:35:45Z</dcterms:created>
  <dcterms:modified xsi:type="dcterms:W3CDTF">2025-12-12T12:05:57Z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0x010100DE04F4D31D1DD7459826A56FBCF0B2A6</vt:lpwstr>
  </property>
  <property fmtid="{D5CDD505-2E9C-101B-9397-08002B2CF9AE}" pid="3" name="MediaServiceImageTags">
    <vt:lpwstr/>
  </property>
</Properties>
</file>