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Clear Sans" panose="020B0604020202020204" charset="0"/>
      <p:regular r:id="rId17"/>
    </p:embeddedFont>
    <p:embeddedFont>
      <p:font typeface="Clear Sans Bold" panose="020B0604020202020204" charset="0"/>
      <p:regular r:id="rId18"/>
    </p:embeddedFont>
    <p:embeddedFont>
      <p:font typeface="Clear Sans Medium" panose="020B0604020202020204" charset="0"/>
      <p:regular r:id="rId19"/>
    </p:embeddedFont>
    <p:embeddedFont>
      <p:font typeface="Glacial Indifference" panose="020B0604020202020204" charset="0"/>
      <p:regular r:id="rId20"/>
    </p:embeddedFont>
    <p:embeddedFont>
      <p:font typeface="Open Sauce" panose="020B0604020202020204" charset="0"/>
      <p:regular r:id="rId21"/>
    </p:embeddedFont>
    <p:embeddedFont>
      <p:font typeface="Open Sauce Medium"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80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9" d="100"/>
          <a:sy n="59" d="100"/>
        </p:scale>
        <p:origin x="82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0.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jpeg"/><Relationship Id="rId5" Type="http://schemas.openxmlformats.org/officeDocument/2006/relationships/slideLayout" Target="../slideLayouts/slideLayout7.xml"/><Relationship Id="rId4" Type="http://schemas.openxmlformats.org/officeDocument/2006/relationships/video" Target="../media/media4.mp4"/></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thamesvalleycanceralliance.nhs.uk/our-work/patient-engagement-patient-experience/campaigns/lung-cancer-screening/"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4.xml"/><Relationship Id="rId7" Type="http://schemas.openxmlformats.org/officeDocument/2006/relationships/slide" Target="slide10.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slide" Target="slide7.xml"/><Relationship Id="rId10" Type="http://schemas.openxmlformats.org/officeDocument/2006/relationships/slide" Target="slide13.xml"/><Relationship Id="rId4" Type="http://schemas.openxmlformats.org/officeDocument/2006/relationships/slide" Target="slide5.xml"/><Relationship Id="rId9" Type="http://schemas.openxmlformats.org/officeDocument/2006/relationships/slide" Target="slide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jpeg"/><Relationship Id="rId5" Type="http://schemas.openxmlformats.org/officeDocument/2006/relationships/slideLayout" Target="../slideLayouts/slideLayout7.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400" y="2781300"/>
            <a:ext cx="16230600" cy="6317782"/>
            <a:chOff x="0" y="0"/>
            <a:chExt cx="4274726" cy="1663943"/>
          </a:xfrm>
        </p:grpSpPr>
        <p:sp>
          <p:nvSpPr>
            <p:cNvPr id="3" name="Freeform 3"/>
            <p:cNvSpPr/>
            <p:nvPr/>
          </p:nvSpPr>
          <p:spPr>
            <a:xfrm>
              <a:off x="0" y="0"/>
              <a:ext cx="4274726" cy="1663943"/>
            </a:xfrm>
            <a:custGeom>
              <a:avLst/>
              <a:gdLst/>
              <a:ahLst/>
              <a:cxnLst/>
              <a:rect l="l" t="t" r="r" b="b"/>
              <a:pathLst>
                <a:path w="4274726" h="1663943">
                  <a:moveTo>
                    <a:pt x="24327" y="0"/>
                  </a:moveTo>
                  <a:lnTo>
                    <a:pt x="4250399" y="0"/>
                  </a:lnTo>
                  <a:cubicBezTo>
                    <a:pt x="4263834" y="0"/>
                    <a:pt x="4274726" y="10891"/>
                    <a:pt x="4274726" y="24327"/>
                  </a:cubicBezTo>
                  <a:lnTo>
                    <a:pt x="4274726" y="1639616"/>
                  </a:lnTo>
                  <a:cubicBezTo>
                    <a:pt x="4274726" y="1653051"/>
                    <a:pt x="4263834" y="1663943"/>
                    <a:pt x="4250399" y="1663943"/>
                  </a:cubicBezTo>
                  <a:lnTo>
                    <a:pt x="24327" y="1663943"/>
                  </a:lnTo>
                  <a:cubicBezTo>
                    <a:pt x="10891" y="1663943"/>
                    <a:pt x="0" y="1653051"/>
                    <a:pt x="0" y="1639616"/>
                  </a:cubicBezTo>
                  <a:lnTo>
                    <a:pt x="0" y="24327"/>
                  </a:lnTo>
                  <a:cubicBezTo>
                    <a:pt x="0" y="10891"/>
                    <a:pt x="10891" y="0"/>
                    <a:pt x="24327" y="0"/>
                  </a:cubicBezTo>
                  <a:close/>
                </a:path>
              </a:pathLst>
            </a:custGeom>
            <a:solidFill>
              <a:srgbClr val="3A80B1"/>
            </a:solidFill>
          </p:spPr>
          <p:txBody>
            <a:bodyPr/>
            <a:lstStyle/>
            <a:p>
              <a:endParaRPr lang="en-GB"/>
            </a:p>
          </p:txBody>
        </p:sp>
        <p:sp>
          <p:nvSpPr>
            <p:cNvPr id="4" name="TextBox 4"/>
            <p:cNvSpPr txBox="1"/>
            <p:nvPr/>
          </p:nvSpPr>
          <p:spPr>
            <a:xfrm>
              <a:off x="0" y="-47625"/>
              <a:ext cx="4274726" cy="1711568"/>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2069444" y="3664915"/>
            <a:ext cx="15189856" cy="3317157"/>
            <a:chOff x="160160" y="-962953"/>
            <a:chExt cx="20253142" cy="4422875"/>
          </a:xfrm>
        </p:grpSpPr>
        <p:sp>
          <p:nvSpPr>
            <p:cNvPr id="6" name="TextBox 6"/>
            <p:cNvSpPr txBox="1"/>
            <p:nvPr/>
          </p:nvSpPr>
          <p:spPr>
            <a:xfrm>
              <a:off x="160160" y="-962953"/>
              <a:ext cx="20253142" cy="3624923"/>
            </a:xfrm>
            <a:prstGeom prst="rect">
              <a:avLst/>
            </a:prstGeom>
          </p:spPr>
          <p:txBody>
            <a:bodyPr wrap="square" lIns="0" tIns="0" rIns="0" bIns="0" rtlCol="0" anchor="t">
              <a:spAutoFit/>
            </a:bodyPr>
            <a:lstStyle/>
            <a:p>
              <a:pPr algn="l">
                <a:lnSpc>
                  <a:spcPts val="10600"/>
                </a:lnSpc>
              </a:pPr>
              <a:r>
                <a:rPr lang="en-US" sz="10600" b="1" spc="-318" dirty="0">
                  <a:solidFill>
                    <a:srgbClr val="FFFFFF"/>
                  </a:solidFill>
                  <a:latin typeface="Open Sauce Medium"/>
                  <a:ea typeface="Open Sauce Medium"/>
                  <a:cs typeface="Open Sauce Medium"/>
                  <a:sym typeface="Open Sauce Medium"/>
                </a:rPr>
                <a:t>Lung Cancer Screening</a:t>
              </a:r>
            </a:p>
          </p:txBody>
        </p:sp>
        <p:sp>
          <p:nvSpPr>
            <p:cNvPr id="7" name="TextBox 7"/>
            <p:cNvSpPr txBox="1"/>
            <p:nvPr/>
          </p:nvSpPr>
          <p:spPr>
            <a:xfrm>
              <a:off x="160160" y="2503824"/>
              <a:ext cx="16895943" cy="956098"/>
            </a:xfrm>
            <a:prstGeom prst="rect">
              <a:avLst/>
            </a:prstGeom>
          </p:spPr>
          <p:txBody>
            <a:bodyPr lIns="0" tIns="0" rIns="0" bIns="0" rtlCol="0" anchor="t">
              <a:spAutoFit/>
            </a:bodyPr>
            <a:lstStyle/>
            <a:p>
              <a:pPr algn="l">
                <a:lnSpc>
                  <a:spcPts val="6019"/>
                </a:lnSpc>
                <a:spcBef>
                  <a:spcPct val="0"/>
                </a:spcBef>
              </a:pPr>
              <a:r>
                <a:rPr lang="en-US" sz="4299" spc="-85">
                  <a:solidFill>
                    <a:srgbClr val="FFFFFF"/>
                  </a:solidFill>
                  <a:latin typeface="Clear Sans"/>
                  <a:ea typeface="Clear Sans"/>
                  <a:cs typeface="Clear Sans"/>
                  <a:sym typeface="Clear Sans"/>
                </a:rPr>
                <a:t>Comms toolkit Oct 2025</a:t>
              </a:r>
            </a:p>
          </p:txBody>
        </p:sp>
      </p:grpSp>
      <p:sp>
        <p:nvSpPr>
          <p:cNvPr id="8" name="Freeform 8"/>
          <p:cNvSpPr/>
          <p:nvPr/>
        </p:nvSpPr>
        <p:spPr>
          <a:xfrm>
            <a:off x="13292163" y="317029"/>
            <a:ext cx="3967137" cy="1741670"/>
          </a:xfrm>
          <a:custGeom>
            <a:avLst/>
            <a:gdLst/>
            <a:ahLst/>
            <a:cxnLst/>
            <a:rect l="l" t="t" r="r" b="b"/>
            <a:pathLst>
              <a:path w="3967137" h="1741670">
                <a:moveTo>
                  <a:pt x="0" y="0"/>
                </a:moveTo>
                <a:lnTo>
                  <a:pt x="3967137" y="0"/>
                </a:lnTo>
                <a:lnTo>
                  <a:pt x="3967137" y="1741669"/>
                </a:lnTo>
                <a:lnTo>
                  <a:pt x="0" y="1741669"/>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373645" y="2763854"/>
            <a:ext cx="8666429" cy="4874866"/>
          </a:xfrm>
          <a:prstGeom prst="rect">
            <a:avLst/>
          </a:prstGeom>
        </p:spPr>
      </p:pic>
      <p:pic>
        <p:nvPicPr>
          <p:cNvPr id="3" name="Picture 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rcRect/>
          <a:stretch>
            <a:fillRect/>
          </a:stretch>
        </p:blipFill>
        <p:spPr>
          <a:xfrm>
            <a:off x="9296390" y="2763854"/>
            <a:ext cx="8666429" cy="4874866"/>
          </a:xfrm>
          <a:prstGeom prst="rect">
            <a:avLst/>
          </a:prstGeom>
        </p:spPr>
      </p:pic>
      <p:sp>
        <p:nvSpPr>
          <p:cNvPr id="4" name="TextBox 4"/>
          <p:cNvSpPr txBox="1"/>
          <p:nvPr/>
        </p:nvSpPr>
        <p:spPr>
          <a:xfrm>
            <a:off x="1028700" y="8852535"/>
            <a:ext cx="681559" cy="405765"/>
          </a:xfrm>
          <a:prstGeom prst="rect">
            <a:avLst/>
          </a:prstGeom>
        </p:spPr>
        <p:txBody>
          <a:bodyPr lIns="0" tIns="0" rIns="0" bIns="0" rtlCol="0" anchor="t">
            <a:spAutoFit/>
          </a:bodyPr>
          <a:lstStyle/>
          <a:p>
            <a:pPr algn="l">
              <a:lnSpc>
                <a:spcPts val="3359"/>
              </a:lnSpc>
              <a:spcBef>
                <a:spcPct val="0"/>
              </a:spcBef>
            </a:pPr>
            <a:r>
              <a:rPr lang="en-US" sz="2400" b="1">
                <a:solidFill>
                  <a:srgbClr val="6F8090"/>
                </a:solidFill>
                <a:latin typeface="Clear Sans Medium"/>
                <a:ea typeface="Clear Sans Medium"/>
                <a:cs typeface="Clear Sans Medium"/>
                <a:sym typeface="Clear Sans Medium"/>
              </a:rPr>
              <a:t>6.</a:t>
            </a:r>
          </a:p>
        </p:txBody>
      </p:sp>
      <p:sp>
        <p:nvSpPr>
          <p:cNvPr id="5" name="TextBox 5"/>
          <p:cNvSpPr txBox="1"/>
          <p:nvPr/>
        </p:nvSpPr>
        <p:spPr>
          <a:xfrm>
            <a:off x="1044883"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Social media</a:t>
            </a:r>
          </a:p>
        </p:txBody>
      </p:sp>
      <p:sp>
        <p:nvSpPr>
          <p:cNvPr id="6" name="TextBox 6"/>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video>
              <p:cMediaNode vol="100000">
                <p:cTn id="3"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grpSp>
        <p:nvGrpSpPr>
          <p:cNvPr id="2" name="Group 2"/>
          <p:cNvGrpSpPr/>
          <p:nvPr/>
        </p:nvGrpSpPr>
        <p:grpSpPr>
          <a:xfrm>
            <a:off x="1710259" y="2961522"/>
            <a:ext cx="7266305" cy="6815965"/>
            <a:chOff x="0" y="0"/>
            <a:chExt cx="1667880" cy="1564511"/>
          </a:xfrm>
        </p:grpSpPr>
        <p:sp>
          <p:nvSpPr>
            <p:cNvPr id="3" name="Freeform 3"/>
            <p:cNvSpPr/>
            <p:nvPr/>
          </p:nvSpPr>
          <p:spPr>
            <a:xfrm>
              <a:off x="0" y="0"/>
              <a:ext cx="1667881" cy="1564511"/>
            </a:xfrm>
            <a:custGeom>
              <a:avLst/>
              <a:gdLst/>
              <a:ahLst/>
              <a:cxnLst/>
              <a:rect l="l" t="t" r="r" b="b"/>
              <a:pathLst>
                <a:path w="1667881" h="1564511">
                  <a:moveTo>
                    <a:pt x="1543420" y="1564511"/>
                  </a:moveTo>
                  <a:lnTo>
                    <a:pt x="124460" y="1564511"/>
                  </a:lnTo>
                  <a:cubicBezTo>
                    <a:pt x="55880" y="1564511"/>
                    <a:pt x="0" y="1508631"/>
                    <a:pt x="0" y="1440051"/>
                  </a:cubicBezTo>
                  <a:lnTo>
                    <a:pt x="0" y="124460"/>
                  </a:lnTo>
                  <a:cubicBezTo>
                    <a:pt x="0" y="55880"/>
                    <a:pt x="55880" y="0"/>
                    <a:pt x="124460" y="0"/>
                  </a:cubicBezTo>
                  <a:lnTo>
                    <a:pt x="1543421" y="0"/>
                  </a:lnTo>
                  <a:cubicBezTo>
                    <a:pt x="1612001" y="0"/>
                    <a:pt x="1667881" y="55880"/>
                    <a:pt x="1667881" y="124460"/>
                  </a:cubicBezTo>
                  <a:lnTo>
                    <a:pt x="1667881" y="1440051"/>
                  </a:lnTo>
                  <a:cubicBezTo>
                    <a:pt x="1667881" y="1508631"/>
                    <a:pt x="1612001" y="1564511"/>
                    <a:pt x="1543421" y="1564511"/>
                  </a:cubicBezTo>
                  <a:close/>
                </a:path>
              </a:pathLst>
            </a:custGeom>
            <a:solidFill>
              <a:srgbClr val="9BC5AD"/>
            </a:solidFill>
          </p:spPr>
          <p:txBody>
            <a:bodyPr/>
            <a:lstStyle/>
            <a:p>
              <a:endParaRPr lang="en-GB"/>
            </a:p>
          </p:txBody>
        </p:sp>
      </p:grpSp>
      <p:grpSp>
        <p:nvGrpSpPr>
          <p:cNvPr id="4" name="Group 4"/>
          <p:cNvGrpSpPr/>
          <p:nvPr/>
        </p:nvGrpSpPr>
        <p:grpSpPr>
          <a:xfrm>
            <a:off x="10097995" y="2961522"/>
            <a:ext cx="7266305" cy="6815965"/>
            <a:chOff x="0" y="0"/>
            <a:chExt cx="1667880" cy="1564511"/>
          </a:xfrm>
        </p:grpSpPr>
        <p:sp>
          <p:nvSpPr>
            <p:cNvPr id="5" name="Freeform 5"/>
            <p:cNvSpPr/>
            <p:nvPr/>
          </p:nvSpPr>
          <p:spPr>
            <a:xfrm>
              <a:off x="0" y="0"/>
              <a:ext cx="1667881" cy="1564511"/>
            </a:xfrm>
            <a:custGeom>
              <a:avLst/>
              <a:gdLst/>
              <a:ahLst/>
              <a:cxnLst/>
              <a:rect l="l" t="t" r="r" b="b"/>
              <a:pathLst>
                <a:path w="1667881" h="1564511">
                  <a:moveTo>
                    <a:pt x="1543420" y="1564511"/>
                  </a:moveTo>
                  <a:lnTo>
                    <a:pt x="124460" y="1564511"/>
                  </a:lnTo>
                  <a:cubicBezTo>
                    <a:pt x="55880" y="1564511"/>
                    <a:pt x="0" y="1508631"/>
                    <a:pt x="0" y="1440051"/>
                  </a:cubicBezTo>
                  <a:lnTo>
                    <a:pt x="0" y="124460"/>
                  </a:lnTo>
                  <a:cubicBezTo>
                    <a:pt x="0" y="55880"/>
                    <a:pt x="55880" y="0"/>
                    <a:pt x="124460" y="0"/>
                  </a:cubicBezTo>
                  <a:lnTo>
                    <a:pt x="1543421" y="0"/>
                  </a:lnTo>
                  <a:cubicBezTo>
                    <a:pt x="1612001" y="0"/>
                    <a:pt x="1667881" y="55880"/>
                    <a:pt x="1667881" y="124460"/>
                  </a:cubicBezTo>
                  <a:lnTo>
                    <a:pt x="1667881" y="1440051"/>
                  </a:lnTo>
                  <a:cubicBezTo>
                    <a:pt x="1667881" y="1508631"/>
                    <a:pt x="1612001" y="1564511"/>
                    <a:pt x="1543421" y="1564511"/>
                  </a:cubicBezTo>
                  <a:close/>
                </a:path>
              </a:pathLst>
            </a:custGeom>
            <a:solidFill>
              <a:srgbClr val="9BC5AD"/>
            </a:solidFill>
          </p:spPr>
          <p:txBody>
            <a:bodyPr/>
            <a:lstStyle/>
            <a:p>
              <a:endParaRPr lang="en-GB"/>
            </a:p>
          </p:txBody>
        </p:sp>
      </p:grpSp>
      <p:sp>
        <p:nvSpPr>
          <p:cNvPr id="6" name="Freeform 6"/>
          <p:cNvSpPr/>
          <p:nvPr/>
        </p:nvSpPr>
        <p:spPr>
          <a:xfrm flipH="1">
            <a:off x="1710259" y="2682875"/>
            <a:ext cx="3221068" cy="7094611"/>
          </a:xfrm>
          <a:custGeom>
            <a:avLst/>
            <a:gdLst/>
            <a:ahLst/>
            <a:cxnLst/>
            <a:rect l="l" t="t" r="r" b="b"/>
            <a:pathLst>
              <a:path w="3221068" h="7094611">
                <a:moveTo>
                  <a:pt x="3221068" y="0"/>
                </a:moveTo>
                <a:lnTo>
                  <a:pt x="0" y="0"/>
                </a:lnTo>
                <a:lnTo>
                  <a:pt x="0" y="7094611"/>
                </a:lnTo>
                <a:lnTo>
                  <a:pt x="3221068" y="7094611"/>
                </a:lnTo>
                <a:lnTo>
                  <a:pt x="3221068" y="0"/>
                </a:lnTo>
                <a:close/>
              </a:path>
            </a:pathLst>
          </a:custGeom>
          <a:blipFill>
            <a:blip r:embed="rId2"/>
            <a:stretch>
              <a:fillRect l="-190275" r="-38465"/>
            </a:stretch>
          </a:blipFill>
        </p:spPr>
        <p:txBody>
          <a:bodyPr/>
          <a:lstStyle/>
          <a:p>
            <a:endParaRPr lang="en-GB"/>
          </a:p>
        </p:txBody>
      </p:sp>
      <p:sp>
        <p:nvSpPr>
          <p:cNvPr id="7" name="Freeform 7"/>
          <p:cNvSpPr/>
          <p:nvPr/>
        </p:nvSpPr>
        <p:spPr>
          <a:xfrm>
            <a:off x="10097995" y="2961522"/>
            <a:ext cx="4466152" cy="6825490"/>
          </a:xfrm>
          <a:custGeom>
            <a:avLst/>
            <a:gdLst/>
            <a:ahLst/>
            <a:cxnLst/>
            <a:rect l="l" t="t" r="r" b="b"/>
            <a:pathLst>
              <a:path w="4466152" h="6825490">
                <a:moveTo>
                  <a:pt x="0" y="0"/>
                </a:moveTo>
                <a:lnTo>
                  <a:pt x="4466152" y="0"/>
                </a:lnTo>
                <a:lnTo>
                  <a:pt x="4466152" y="6825489"/>
                </a:lnTo>
                <a:lnTo>
                  <a:pt x="0" y="6825489"/>
                </a:lnTo>
                <a:lnTo>
                  <a:pt x="0" y="0"/>
                </a:lnTo>
                <a:close/>
              </a:path>
            </a:pathLst>
          </a:custGeom>
          <a:blipFill>
            <a:blip r:embed="rId3"/>
            <a:stretch>
              <a:fillRect l="-26136" t="-17295" b="-6584"/>
            </a:stretch>
          </a:blipFill>
        </p:spPr>
        <p:txBody>
          <a:bodyPr/>
          <a:lstStyle/>
          <a:p>
            <a:endParaRPr lang="en-GB"/>
          </a:p>
        </p:txBody>
      </p:sp>
      <p:sp>
        <p:nvSpPr>
          <p:cNvPr id="8" name="TextBox 8"/>
          <p:cNvSpPr txBox="1"/>
          <p:nvPr/>
        </p:nvSpPr>
        <p:spPr>
          <a:xfrm>
            <a:off x="4756971" y="3303437"/>
            <a:ext cx="3832135" cy="4780915"/>
          </a:xfrm>
          <a:prstGeom prst="rect">
            <a:avLst/>
          </a:prstGeom>
        </p:spPr>
        <p:txBody>
          <a:bodyPr lIns="0" tIns="0" rIns="0" bIns="0" rtlCol="0" anchor="t">
            <a:spAutoFit/>
          </a:bodyPr>
          <a:lstStyle/>
          <a:p>
            <a:pPr algn="l">
              <a:lnSpc>
                <a:spcPts val="4759"/>
              </a:lnSpc>
              <a:spcBef>
                <a:spcPct val="0"/>
              </a:spcBef>
            </a:pPr>
            <a:r>
              <a:rPr lang="en-US" sz="3399" spc="-33">
                <a:solidFill>
                  <a:srgbClr val="000000"/>
                </a:solidFill>
                <a:latin typeface="Glacial Indifference"/>
                <a:ea typeface="Glacial Indifference"/>
                <a:cs typeface="Glacial Indifference"/>
                <a:sym typeface="Glacial Indifference"/>
              </a:rPr>
              <a:t>“I know from experience that screening changes outcomes. </a:t>
            </a:r>
          </a:p>
          <a:p>
            <a:pPr algn="l">
              <a:lnSpc>
                <a:spcPts val="4759"/>
              </a:lnSpc>
              <a:spcBef>
                <a:spcPct val="0"/>
              </a:spcBef>
            </a:pPr>
            <a:r>
              <a:rPr lang="en-US" sz="3399" spc="-33">
                <a:solidFill>
                  <a:srgbClr val="000000"/>
                </a:solidFill>
                <a:latin typeface="Glacial Indifference"/>
                <a:ea typeface="Glacial Indifference"/>
                <a:cs typeface="Glacial Indifference"/>
                <a:sym typeface="Glacial Indifference"/>
              </a:rPr>
              <a:t>Finding cancer early means treatment is more effective and could save your life”</a:t>
            </a:r>
          </a:p>
        </p:txBody>
      </p:sp>
      <p:sp>
        <p:nvSpPr>
          <p:cNvPr id="9" name="TextBox 9"/>
          <p:cNvSpPr txBox="1"/>
          <p:nvPr/>
        </p:nvSpPr>
        <p:spPr>
          <a:xfrm>
            <a:off x="1028700" y="8852535"/>
            <a:ext cx="681559" cy="405765"/>
          </a:xfrm>
          <a:prstGeom prst="rect">
            <a:avLst/>
          </a:prstGeom>
        </p:spPr>
        <p:txBody>
          <a:bodyPr lIns="0" tIns="0" rIns="0" bIns="0" rtlCol="0" anchor="t">
            <a:spAutoFit/>
          </a:bodyPr>
          <a:lstStyle/>
          <a:p>
            <a:pPr algn="l">
              <a:lnSpc>
                <a:spcPts val="3359"/>
              </a:lnSpc>
              <a:spcBef>
                <a:spcPct val="0"/>
              </a:spcBef>
            </a:pPr>
            <a:r>
              <a:rPr lang="en-US" sz="2400" b="1">
                <a:solidFill>
                  <a:srgbClr val="6F8090"/>
                </a:solidFill>
                <a:latin typeface="Clear Sans Medium"/>
                <a:ea typeface="Clear Sans Medium"/>
                <a:cs typeface="Clear Sans Medium"/>
                <a:sym typeface="Clear Sans Medium"/>
              </a:rPr>
              <a:t>7.</a:t>
            </a:r>
          </a:p>
        </p:txBody>
      </p:sp>
      <p:grpSp>
        <p:nvGrpSpPr>
          <p:cNvPr id="10" name="Group 10"/>
          <p:cNvGrpSpPr/>
          <p:nvPr/>
        </p:nvGrpSpPr>
        <p:grpSpPr>
          <a:xfrm>
            <a:off x="2128287" y="8189175"/>
            <a:ext cx="5606081" cy="1252005"/>
            <a:chOff x="0" y="0"/>
            <a:chExt cx="7474774" cy="1669340"/>
          </a:xfrm>
        </p:grpSpPr>
        <p:sp>
          <p:nvSpPr>
            <p:cNvPr id="11" name="TextBox 11"/>
            <p:cNvSpPr txBox="1"/>
            <p:nvPr/>
          </p:nvSpPr>
          <p:spPr>
            <a:xfrm>
              <a:off x="0" y="-57150"/>
              <a:ext cx="7474774" cy="622723"/>
            </a:xfrm>
            <a:prstGeom prst="rect">
              <a:avLst/>
            </a:prstGeom>
          </p:spPr>
          <p:txBody>
            <a:bodyPr lIns="0" tIns="0" rIns="0" bIns="0" rtlCol="0" anchor="t">
              <a:spAutoFit/>
            </a:bodyPr>
            <a:lstStyle/>
            <a:p>
              <a:pPr marL="0" lvl="0" indent="0" algn="l">
                <a:lnSpc>
                  <a:spcPts val="3919"/>
                </a:lnSpc>
                <a:spcBef>
                  <a:spcPct val="0"/>
                </a:spcBef>
              </a:pPr>
              <a:r>
                <a:rPr lang="en-US" sz="2800" b="1">
                  <a:solidFill>
                    <a:srgbClr val="FFFFFF"/>
                  </a:solidFill>
                  <a:latin typeface="Clear Sans Bold"/>
                  <a:ea typeface="Clear Sans Bold"/>
                  <a:cs typeface="Clear Sans Bold"/>
                  <a:sym typeface="Clear Sans Bold"/>
                </a:rPr>
                <a:t>Name tbc</a:t>
              </a:r>
            </a:p>
          </p:txBody>
        </p:sp>
        <p:sp>
          <p:nvSpPr>
            <p:cNvPr id="12" name="TextBox 12"/>
            <p:cNvSpPr txBox="1"/>
            <p:nvPr/>
          </p:nvSpPr>
          <p:spPr>
            <a:xfrm>
              <a:off x="0" y="759385"/>
              <a:ext cx="7474774" cy="909955"/>
            </a:xfrm>
            <a:prstGeom prst="rect">
              <a:avLst/>
            </a:prstGeom>
          </p:spPr>
          <p:txBody>
            <a:bodyPr lIns="0" tIns="0" rIns="0" bIns="0" rtlCol="0" anchor="t">
              <a:spAutoFit/>
            </a:bodyPr>
            <a:lstStyle/>
            <a:p>
              <a:pPr algn="l">
                <a:lnSpc>
                  <a:spcPts val="2880"/>
                </a:lnSpc>
              </a:pPr>
              <a:r>
                <a:rPr lang="en-US" sz="1800" spc="36">
                  <a:solidFill>
                    <a:srgbClr val="FFFFFF"/>
                  </a:solidFill>
                  <a:latin typeface="Clear Sans"/>
                  <a:ea typeface="Clear Sans"/>
                  <a:cs typeface="Clear Sans"/>
                  <a:sym typeface="Clear Sans"/>
                </a:rPr>
                <a:t>Responsible Lung Cancer Screening Assessor at Great Western Hospital</a:t>
              </a:r>
            </a:p>
          </p:txBody>
        </p:sp>
      </p:grpSp>
      <p:sp>
        <p:nvSpPr>
          <p:cNvPr id="13" name="TextBox 13"/>
          <p:cNvSpPr txBox="1"/>
          <p:nvPr/>
        </p:nvSpPr>
        <p:spPr>
          <a:xfrm>
            <a:off x="1044883"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In their words</a:t>
            </a:r>
          </a:p>
        </p:txBody>
      </p:sp>
      <p:sp>
        <p:nvSpPr>
          <p:cNvPr id="14" name="TextBox 14"/>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grpSp>
        <p:nvGrpSpPr>
          <p:cNvPr id="15" name="Group 15"/>
          <p:cNvGrpSpPr/>
          <p:nvPr/>
        </p:nvGrpSpPr>
        <p:grpSpPr>
          <a:xfrm>
            <a:off x="10562755" y="8455132"/>
            <a:ext cx="5606081" cy="890055"/>
            <a:chOff x="0" y="0"/>
            <a:chExt cx="7474774" cy="1186740"/>
          </a:xfrm>
        </p:grpSpPr>
        <p:sp>
          <p:nvSpPr>
            <p:cNvPr id="16" name="TextBox 16"/>
            <p:cNvSpPr txBox="1"/>
            <p:nvPr/>
          </p:nvSpPr>
          <p:spPr>
            <a:xfrm>
              <a:off x="0" y="-57150"/>
              <a:ext cx="7474774" cy="622723"/>
            </a:xfrm>
            <a:prstGeom prst="rect">
              <a:avLst/>
            </a:prstGeom>
          </p:spPr>
          <p:txBody>
            <a:bodyPr lIns="0" tIns="0" rIns="0" bIns="0" rtlCol="0" anchor="t">
              <a:spAutoFit/>
            </a:bodyPr>
            <a:lstStyle/>
            <a:p>
              <a:pPr marL="0" lvl="0" indent="0" algn="l">
                <a:lnSpc>
                  <a:spcPts val="3919"/>
                </a:lnSpc>
                <a:spcBef>
                  <a:spcPct val="0"/>
                </a:spcBef>
              </a:pPr>
              <a:r>
                <a:rPr lang="en-US" sz="2800" b="1">
                  <a:solidFill>
                    <a:srgbClr val="FFFFFF"/>
                  </a:solidFill>
                  <a:latin typeface="Clear Sans Bold"/>
                  <a:ea typeface="Clear Sans Bold"/>
                  <a:cs typeface="Clear Sans Bold"/>
                  <a:sym typeface="Clear Sans Bold"/>
                </a:rPr>
                <a:t>Name tbc</a:t>
              </a:r>
            </a:p>
          </p:txBody>
        </p:sp>
        <p:sp>
          <p:nvSpPr>
            <p:cNvPr id="17" name="TextBox 17"/>
            <p:cNvSpPr txBox="1"/>
            <p:nvPr/>
          </p:nvSpPr>
          <p:spPr>
            <a:xfrm>
              <a:off x="0" y="759385"/>
              <a:ext cx="7474774" cy="427355"/>
            </a:xfrm>
            <a:prstGeom prst="rect">
              <a:avLst/>
            </a:prstGeom>
          </p:spPr>
          <p:txBody>
            <a:bodyPr lIns="0" tIns="0" rIns="0" bIns="0" rtlCol="0" anchor="t">
              <a:spAutoFit/>
            </a:bodyPr>
            <a:lstStyle/>
            <a:p>
              <a:pPr algn="l">
                <a:lnSpc>
                  <a:spcPts val="2880"/>
                </a:lnSpc>
              </a:pPr>
              <a:r>
                <a:rPr lang="en-US" sz="1800" spc="36">
                  <a:solidFill>
                    <a:srgbClr val="F7F6F4"/>
                  </a:solidFill>
                  <a:latin typeface="Clear Sans"/>
                  <a:ea typeface="Clear Sans"/>
                  <a:cs typeface="Clear Sans"/>
                  <a:sym typeface="Clear Sans"/>
                </a:rPr>
                <a:t>Recently had a lung cancer screening</a:t>
              </a:r>
            </a:p>
          </p:txBody>
        </p:sp>
      </p:grpSp>
      <p:sp>
        <p:nvSpPr>
          <p:cNvPr id="18" name="TextBox 18"/>
          <p:cNvSpPr txBox="1"/>
          <p:nvPr/>
        </p:nvSpPr>
        <p:spPr>
          <a:xfrm>
            <a:off x="13365795" y="3543302"/>
            <a:ext cx="3832135" cy="4780915"/>
          </a:xfrm>
          <a:prstGeom prst="rect">
            <a:avLst/>
          </a:prstGeom>
        </p:spPr>
        <p:txBody>
          <a:bodyPr lIns="0" tIns="0" rIns="0" bIns="0" rtlCol="0" anchor="t">
            <a:spAutoFit/>
          </a:bodyPr>
          <a:lstStyle/>
          <a:p>
            <a:pPr algn="l">
              <a:lnSpc>
                <a:spcPts val="4759"/>
              </a:lnSpc>
              <a:spcBef>
                <a:spcPct val="0"/>
              </a:spcBef>
            </a:pPr>
            <a:r>
              <a:rPr lang="en-US" sz="3399" spc="-33">
                <a:solidFill>
                  <a:srgbClr val="000000"/>
                </a:solidFill>
                <a:latin typeface="Glacial Indifference"/>
                <a:ea typeface="Glacial Indifference"/>
                <a:cs typeface="Glacial Indifference"/>
                <a:sym typeface="Glacial Indifference"/>
              </a:rPr>
              <a:t>“"Getting diagnosed early made such a difference for me. </a:t>
            </a:r>
          </a:p>
          <a:p>
            <a:pPr algn="l">
              <a:lnSpc>
                <a:spcPts val="4759"/>
              </a:lnSpc>
              <a:spcBef>
                <a:spcPct val="0"/>
              </a:spcBef>
            </a:pPr>
            <a:r>
              <a:rPr lang="en-US" sz="3399" spc="-33">
                <a:solidFill>
                  <a:srgbClr val="000000"/>
                </a:solidFill>
                <a:latin typeface="Glacial Indifference"/>
                <a:ea typeface="Glacial Indifference"/>
                <a:cs typeface="Glacial Indifference"/>
                <a:sym typeface="Glacial Indifference"/>
              </a:rPr>
              <a:t>If you’re invited for a lung screening, please go — getting checked could save your life”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TextBox 2"/>
          <p:cNvSpPr txBox="1"/>
          <p:nvPr/>
        </p:nvSpPr>
        <p:spPr>
          <a:xfrm>
            <a:off x="1028700" y="8852535"/>
            <a:ext cx="681559" cy="405765"/>
          </a:xfrm>
          <a:prstGeom prst="rect">
            <a:avLst/>
          </a:prstGeom>
        </p:spPr>
        <p:txBody>
          <a:bodyPr lIns="0" tIns="0" rIns="0" bIns="0" rtlCol="0" anchor="t">
            <a:spAutoFit/>
          </a:bodyPr>
          <a:lstStyle/>
          <a:p>
            <a:pPr algn="l">
              <a:lnSpc>
                <a:spcPts val="3359"/>
              </a:lnSpc>
              <a:spcBef>
                <a:spcPct val="0"/>
              </a:spcBef>
            </a:pPr>
            <a:r>
              <a:rPr lang="en-US" sz="2400" b="1">
                <a:solidFill>
                  <a:srgbClr val="6F8090"/>
                </a:solidFill>
                <a:latin typeface="Clear Sans Medium"/>
                <a:ea typeface="Clear Sans Medium"/>
                <a:cs typeface="Clear Sans Medium"/>
                <a:sym typeface="Clear Sans Medium"/>
              </a:rPr>
              <a:t>8.</a:t>
            </a:r>
          </a:p>
        </p:txBody>
      </p:sp>
      <p:sp>
        <p:nvSpPr>
          <p:cNvPr id="3" name="TextBox 3"/>
          <p:cNvSpPr txBox="1"/>
          <p:nvPr/>
        </p:nvSpPr>
        <p:spPr>
          <a:xfrm>
            <a:off x="1044883"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Press release</a:t>
            </a:r>
          </a:p>
        </p:txBody>
      </p:sp>
      <p:sp>
        <p:nvSpPr>
          <p:cNvPr id="4" name="TextBox 4"/>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grpSp>
        <p:nvGrpSpPr>
          <p:cNvPr id="5" name="Group 5"/>
          <p:cNvGrpSpPr/>
          <p:nvPr/>
        </p:nvGrpSpPr>
        <p:grpSpPr>
          <a:xfrm>
            <a:off x="9876295" y="208904"/>
            <a:ext cx="8297405" cy="9869192"/>
            <a:chOff x="0" y="0"/>
            <a:chExt cx="2185325" cy="2599293"/>
          </a:xfrm>
        </p:grpSpPr>
        <p:sp>
          <p:nvSpPr>
            <p:cNvPr id="6" name="Freeform 6"/>
            <p:cNvSpPr/>
            <p:nvPr/>
          </p:nvSpPr>
          <p:spPr>
            <a:xfrm>
              <a:off x="0" y="0"/>
              <a:ext cx="2185325" cy="2599293"/>
            </a:xfrm>
            <a:custGeom>
              <a:avLst/>
              <a:gdLst/>
              <a:ahLst/>
              <a:cxnLst/>
              <a:rect l="l" t="t" r="r" b="b"/>
              <a:pathLst>
                <a:path w="2185325" h="2599293">
                  <a:moveTo>
                    <a:pt x="47586" y="0"/>
                  </a:moveTo>
                  <a:lnTo>
                    <a:pt x="2137739" y="0"/>
                  </a:lnTo>
                  <a:cubicBezTo>
                    <a:pt x="2150360" y="0"/>
                    <a:pt x="2162463" y="5013"/>
                    <a:pt x="2171387" y="13938"/>
                  </a:cubicBezTo>
                  <a:cubicBezTo>
                    <a:pt x="2180311" y="22862"/>
                    <a:pt x="2185325" y="34965"/>
                    <a:pt x="2185325" y="47586"/>
                  </a:cubicBezTo>
                  <a:lnTo>
                    <a:pt x="2185325" y="2551708"/>
                  </a:lnTo>
                  <a:cubicBezTo>
                    <a:pt x="2185325" y="2564328"/>
                    <a:pt x="2180311" y="2576432"/>
                    <a:pt x="2171387" y="2585356"/>
                  </a:cubicBezTo>
                  <a:cubicBezTo>
                    <a:pt x="2162463" y="2594280"/>
                    <a:pt x="2150360" y="2599293"/>
                    <a:pt x="2137739" y="2599293"/>
                  </a:cubicBezTo>
                  <a:lnTo>
                    <a:pt x="47586" y="2599293"/>
                  </a:lnTo>
                  <a:cubicBezTo>
                    <a:pt x="34965" y="2599293"/>
                    <a:pt x="22862" y="2594280"/>
                    <a:pt x="13938" y="2585356"/>
                  </a:cubicBezTo>
                  <a:cubicBezTo>
                    <a:pt x="5013" y="2576432"/>
                    <a:pt x="0" y="2564328"/>
                    <a:pt x="0" y="2551708"/>
                  </a:cubicBezTo>
                  <a:lnTo>
                    <a:pt x="0" y="47586"/>
                  </a:lnTo>
                  <a:cubicBezTo>
                    <a:pt x="0" y="34965"/>
                    <a:pt x="5013" y="22862"/>
                    <a:pt x="13938" y="13938"/>
                  </a:cubicBezTo>
                  <a:cubicBezTo>
                    <a:pt x="22862" y="5013"/>
                    <a:pt x="34965" y="0"/>
                    <a:pt x="47586" y="0"/>
                  </a:cubicBezTo>
                  <a:close/>
                </a:path>
              </a:pathLst>
            </a:custGeom>
            <a:solidFill>
              <a:srgbClr val="FFFFFF"/>
            </a:solidFill>
          </p:spPr>
          <p:txBody>
            <a:bodyPr/>
            <a:lstStyle/>
            <a:p>
              <a:endParaRPr lang="en-GB"/>
            </a:p>
          </p:txBody>
        </p:sp>
        <p:sp>
          <p:nvSpPr>
            <p:cNvPr id="7" name="TextBox 7"/>
            <p:cNvSpPr txBox="1"/>
            <p:nvPr/>
          </p:nvSpPr>
          <p:spPr>
            <a:xfrm>
              <a:off x="0" y="-47625"/>
              <a:ext cx="2185325" cy="2646918"/>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369479" y="2557145"/>
            <a:ext cx="8297405" cy="7001001"/>
            <a:chOff x="0" y="0"/>
            <a:chExt cx="2185325" cy="1843885"/>
          </a:xfrm>
        </p:grpSpPr>
        <p:sp>
          <p:nvSpPr>
            <p:cNvPr id="9" name="Freeform 9"/>
            <p:cNvSpPr/>
            <p:nvPr/>
          </p:nvSpPr>
          <p:spPr>
            <a:xfrm>
              <a:off x="0" y="0"/>
              <a:ext cx="2185325" cy="1843885"/>
            </a:xfrm>
            <a:custGeom>
              <a:avLst/>
              <a:gdLst/>
              <a:ahLst/>
              <a:cxnLst/>
              <a:rect l="l" t="t" r="r" b="b"/>
              <a:pathLst>
                <a:path w="2185325" h="1843885">
                  <a:moveTo>
                    <a:pt x="47586" y="0"/>
                  </a:moveTo>
                  <a:lnTo>
                    <a:pt x="2137739" y="0"/>
                  </a:lnTo>
                  <a:cubicBezTo>
                    <a:pt x="2150360" y="0"/>
                    <a:pt x="2162463" y="5013"/>
                    <a:pt x="2171387" y="13938"/>
                  </a:cubicBezTo>
                  <a:cubicBezTo>
                    <a:pt x="2180311" y="22862"/>
                    <a:pt x="2185325" y="34965"/>
                    <a:pt x="2185325" y="47586"/>
                  </a:cubicBezTo>
                  <a:lnTo>
                    <a:pt x="2185325" y="1796299"/>
                  </a:lnTo>
                  <a:cubicBezTo>
                    <a:pt x="2185325" y="1808920"/>
                    <a:pt x="2180311" y="1821023"/>
                    <a:pt x="2171387" y="1829947"/>
                  </a:cubicBezTo>
                  <a:cubicBezTo>
                    <a:pt x="2162463" y="1838871"/>
                    <a:pt x="2150360" y="1843885"/>
                    <a:pt x="2137739" y="1843885"/>
                  </a:cubicBezTo>
                  <a:lnTo>
                    <a:pt x="47586" y="1843885"/>
                  </a:lnTo>
                  <a:cubicBezTo>
                    <a:pt x="34965" y="1843885"/>
                    <a:pt x="22862" y="1838871"/>
                    <a:pt x="13938" y="1829947"/>
                  </a:cubicBezTo>
                  <a:cubicBezTo>
                    <a:pt x="5013" y="1821023"/>
                    <a:pt x="0" y="1808920"/>
                    <a:pt x="0" y="1796299"/>
                  </a:cubicBezTo>
                  <a:lnTo>
                    <a:pt x="0" y="47586"/>
                  </a:lnTo>
                  <a:cubicBezTo>
                    <a:pt x="0" y="34965"/>
                    <a:pt x="5013" y="22862"/>
                    <a:pt x="13938" y="13938"/>
                  </a:cubicBezTo>
                  <a:cubicBezTo>
                    <a:pt x="22862" y="5013"/>
                    <a:pt x="34965" y="0"/>
                    <a:pt x="47586" y="0"/>
                  </a:cubicBezTo>
                  <a:close/>
                </a:path>
              </a:pathLst>
            </a:custGeom>
            <a:solidFill>
              <a:srgbClr val="FFFFFF"/>
            </a:solidFill>
          </p:spPr>
          <p:txBody>
            <a:bodyPr/>
            <a:lstStyle/>
            <a:p>
              <a:endParaRPr lang="en-GB"/>
            </a:p>
          </p:txBody>
        </p:sp>
        <p:sp>
          <p:nvSpPr>
            <p:cNvPr id="10" name="TextBox 10"/>
            <p:cNvSpPr txBox="1"/>
            <p:nvPr/>
          </p:nvSpPr>
          <p:spPr>
            <a:xfrm>
              <a:off x="0" y="-47625"/>
              <a:ext cx="2185325" cy="1891510"/>
            </a:xfrm>
            <a:prstGeom prst="rect">
              <a:avLst/>
            </a:prstGeom>
          </p:spPr>
          <p:txBody>
            <a:bodyPr lIns="50800" tIns="50800" rIns="50800" bIns="50800" rtlCol="0" anchor="ctr"/>
            <a:lstStyle/>
            <a:p>
              <a:pPr algn="ctr">
                <a:lnSpc>
                  <a:spcPts val="3359"/>
                </a:lnSpc>
              </a:pPr>
              <a:endParaRPr/>
            </a:p>
          </p:txBody>
        </p:sp>
      </p:grpSp>
      <p:sp>
        <p:nvSpPr>
          <p:cNvPr id="11" name="TextBox 11"/>
          <p:cNvSpPr txBox="1"/>
          <p:nvPr/>
        </p:nvSpPr>
        <p:spPr>
          <a:xfrm>
            <a:off x="1519841" y="2753360"/>
            <a:ext cx="7939531" cy="6544945"/>
          </a:xfrm>
          <a:prstGeom prst="rect">
            <a:avLst/>
          </a:prstGeom>
        </p:spPr>
        <p:txBody>
          <a:bodyPr lIns="0" tIns="0" rIns="0" bIns="0" rtlCol="0" anchor="t">
            <a:spAutoFit/>
          </a:bodyPr>
          <a:lstStyle/>
          <a:p>
            <a:pPr algn="just">
              <a:lnSpc>
                <a:spcPts val="3359"/>
              </a:lnSpc>
              <a:spcBef>
                <a:spcPct val="0"/>
              </a:spcBef>
            </a:pPr>
            <a:r>
              <a:rPr lang="en-US" sz="2400">
                <a:solidFill>
                  <a:srgbClr val="3D4248"/>
                </a:solidFill>
                <a:latin typeface="Glacial Indifference"/>
                <a:ea typeface="Glacial Indifference"/>
                <a:cs typeface="Glacial Indifference"/>
                <a:sym typeface="Glacial Indifference"/>
              </a:rPr>
              <a:t>Say Yes to Your NHS Lung Health Check This Stoptober</a:t>
            </a:r>
          </a:p>
          <a:p>
            <a:pPr algn="just">
              <a:lnSpc>
                <a:spcPts val="1679"/>
              </a:lnSpc>
              <a:spcBef>
                <a:spcPct val="0"/>
              </a:spcBef>
            </a:pPr>
            <a:endParaRPr lang="en-US" sz="2400">
              <a:solidFill>
                <a:srgbClr val="3D4248"/>
              </a:solidFill>
              <a:latin typeface="Glacial Indifference"/>
              <a:ea typeface="Glacial Indifference"/>
              <a:cs typeface="Glacial Indifference"/>
              <a:sym typeface="Glacial Indifference"/>
            </a:endParaRPr>
          </a:p>
          <a:p>
            <a:pPr algn="just">
              <a:lnSpc>
                <a:spcPts val="2800"/>
              </a:lnSpc>
              <a:spcBef>
                <a:spcPct val="0"/>
              </a:spcBef>
            </a:pPr>
            <a:r>
              <a:rPr lang="en-US" sz="2000">
                <a:solidFill>
                  <a:srgbClr val="3D4248"/>
                </a:solidFill>
                <a:latin typeface="Glacial Indifference"/>
                <a:ea typeface="Glacial Indifference"/>
                <a:cs typeface="Glacial Indifference"/>
                <a:sym typeface="Glacial Indifference"/>
              </a:rPr>
              <a:t>Residents in Swindon, Oxford and Buckingham are being invited to take part in free NHS lung health checks.</a:t>
            </a:r>
          </a:p>
          <a:p>
            <a:pPr algn="just">
              <a:lnSpc>
                <a:spcPts val="2800"/>
              </a:lnSpc>
              <a:spcBef>
                <a:spcPct val="0"/>
              </a:spcBef>
            </a:pPr>
            <a:r>
              <a:rPr lang="en-US" sz="2000">
                <a:solidFill>
                  <a:srgbClr val="3D4248"/>
                </a:solidFill>
                <a:latin typeface="Glacial Indifference"/>
                <a:ea typeface="Glacial Indifference"/>
                <a:cs typeface="Glacial Indifference"/>
                <a:sym typeface="Glacial Indifference"/>
              </a:rPr>
              <a:t>The programme is aimed at those aged 55–74 who smoke or used to smoke, helping to spot lung cancer at an early stage when treatment works best. </a:t>
            </a:r>
          </a:p>
          <a:p>
            <a:pPr algn="just">
              <a:lnSpc>
                <a:spcPts val="1679"/>
              </a:lnSpc>
              <a:spcBef>
                <a:spcPct val="0"/>
              </a:spcBef>
            </a:pPr>
            <a:endParaRPr lang="en-US" sz="2000">
              <a:solidFill>
                <a:srgbClr val="3D4248"/>
              </a:solidFill>
              <a:latin typeface="Glacial Indifference"/>
              <a:ea typeface="Glacial Indifference"/>
              <a:cs typeface="Glacial Indifference"/>
              <a:sym typeface="Glacial Indifference"/>
            </a:endParaRPr>
          </a:p>
          <a:p>
            <a:pPr algn="just">
              <a:lnSpc>
                <a:spcPts val="2800"/>
              </a:lnSpc>
              <a:spcBef>
                <a:spcPct val="0"/>
              </a:spcBef>
            </a:pPr>
            <a:r>
              <a:rPr lang="en-US" sz="2000">
                <a:solidFill>
                  <a:srgbClr val="3D4248"/>
                </a:solidFill>
                <a:latin typeface="Glacial Indifference"/>
                <a:ea typeface="Glacial Indifference"/>
                <a:cs typeface="Glacial Indifference"/>
                <a:sym typeface="Glacial Indifference"/>
              </a:rPr>
              <a:t>Local NHS teams are encouraging everyone who receives an invitation to say YES to their lung health check as it could save their life.</a:t>
            </a:r>
          </a:p>
          <a:p>
            <a:pPr algn="just">
              <a:lnSpc>
                <a:spcPts val="1679"/>
              </a:lnSpc>
              <a:spcBef>
                <a:spcPct val="0"/>
              </a:spcBef>
            </a:pPr>
            <a:endParaRPr lang="en-US" sz="2000">
              <a:solidFill>
                <a:srgbClr val="3D4248"/>
              </a:solidFill>
              <a:latin typeface="Glacial Indifference"/>
              <a:ea typeface="Glacial Indifference"/>
              <a:cs typeface="Glacial Indifference"/>
              <a:sym typeface="Glacial Indifference"/>
            </a:endParaRPr>
          </a:p>
          <a:p>
            <a:pPr algn="just">
              <a:lnSpc>
                <a:spcPts val="2800"/>
              </a:lnSpc>
              <a:spcBef>
                <a:spcPct val="0"/>
              </a:spcBef>
            </a:pPr>
            <a:r>
              <a:rPr lang="en-US" sz="2000">
                <a:solidFill>
                  <a:srgbClr val="3D4248"/>
                </a:solidFill>
                <a:latin typeface="Glacial Indifference"/>
                <a:ea typeface="Glacial Indifference"/>
                <a:cs typeface="Glacial Indifference"/>
                <a:sym typeface="Glacial Indifference"/>
              </a:rPr>
              <a:t>Lung cancer is the leading cause of cancer deaths in the UK and often develops without symptoms in the early stages. Early detection makes treatment more effective, which is why the NHS is urging eligible residents to take up the offer of a lung health check.</a:t>
            </a:r>
          </a:p>
          <a:p>
            <a:pPr algn="just">
              <a:lnSpc>
                <a:spcPts val="1679"/>
              </a:lnSpc>
              <a:spcBef>
                <a:spcPct val="0"/>
              </a:spcBef>
            </a:pPr>
            <a:endParaRPr lang="en-US" sz="2000">
              <a:solidFill>
                <a:srgbClr val="3D4248"/>
              </a:solidFill>
              <a:latin typeface="Glacial Indifference"/>
              <a:ea typeface="Glacial Indifference"/>
              <a:cs typeface="Glacial Indifference"/>
              <a:sym typeface="Glacial Indifference"/>
            </a:endParaRPr>
          </a:p>
          <a:p>
            <a:pPr algn="just">
              <a:lnSpc>
                <a:spcPts val="2800"/>
              </a:lnSpc>
              <a:spcBef>
                <a:spcPct val="0"/>
              </a:spcBef>
            </a:pPr>
            <a:r>
              <a:rPr lang="en-US" sz="2000">
                <a:solidFill>
                  <a:srgbClr val="3D4248"/>
                </a:solidFill>
                <a:latin typeface="Glacial Indifference"/>
                <a:ea typeface="Glacial Indifference"/>
                <a:cs typeface="Glacial Indifference"/>
                <a:sym typeface="Glacial Indifference"/>
              </a:rPr>
              <a:t>The check begins with a conversation with a GP or NHS health professional and may lead to a CT scan. This quick and straightforward scan can detect lung cancer early, when treatment is most likely to be successful.</a:t>
            </a:r>
          </a:p>
        </p:txBody>
      </p:sp>
      <p:sp>
        <p:nvSpPr>
          <p:cNvPr id="12" name="TextBox 12"/>
          <p:cNvSpPr txBox="1"/>
          <p:nvPr/>
        </p:nvSpPr>
        <p:spPr>
          <a:xfrm>
            <a:off x="10054525" y="405438"/>
            <a:ext cx="7940944" cy="9385935"/>
          </a:xfrm>
          <a:prstGeom prst="rect">
            <a:avLst/>
          </a:prstGeom>
        </p:spPr>
        <p:txBody>
          <a:bodyPr lIns="0" tIns="0" rIns="0" bIns="0" rtlCol="0" anchor="t">
            <a:spAutoFit/>
          </a:bodyPr>
          <a:lstStyle/>
          <a:p>
            <a:pPr algn="l">
              <a:lnSpc>
                <a:spcPts val="2940"/>
              </a:lnSpc>
            </a:pPr>
            <a:r>
              <a:rPr lang="en-US" sz="2100">
                <a:solidFill>
                  <a:srgbClr val="3D4248"/>
                </a:solidFill>
                <a:latin typeface="Glacial Indifference"/>
                <a:ea typeface="Glacial Indifference"/>
                <a:cs typeface="Glacial Indifference"/>
                <a:sym typeface="Glacial Indifference"/>
              </a:rPr>
              <a:t>Most people who attend will not have lung cancer, but for those who do, finding it early gives the best chance of successful treatment. Lung health checks provide reassurance and, in some cases, life-saving early diagnosis.</a:t>
            </a:r>
          </a:p>
          <a:p>
            <a:pPr algn="l">
              <a:lnSpc>
                <a:spcPts val="1680"/>
              </a:lnSpc>
            </a:pPr>
            <a:endParaRPr lang="en-US" sz="2100">
              <a:solidFill>
                <a:srgbClr val="3D4248"/>
              </a:solidFill>
              <a:latin typeface="Glacial Indifference"/>
              <a:ea typeface="Glacial Indifference"/>
              <a:cs typeface="Glacial Indifference"/>
              <a:sym typeface="Glacial Indifference"/>
            </a:endParaRPr>
          </a:p>
          <a:p>
            <a:pPr algn="l">
              <a:lnSpc>
                <a:spcPts val="2940"/>
              </a:lnSpc>
              <a:spcBef>
                <a:spcPct val="0"/>
              </a:spcBef>
            </a:pPr>
            <a:r>
              <a:rPr lang="en-US" sz="2100">
                <a:solidFill>
                  <a:srgbClr val="3D4248"/>
                </a:solidFill>
                <a:latin typeface="Glacial Indifference"/>
                <a:ea typeface="Glacial Indifference"/>
                <a:cs typeface="Glacial Indifference"/>
                <a:sym typeface="Glacial Indifference"/>
              </a:rPr>
              <a:t>This October, NHS lung health checks align with Stoptober, the national stop smoking campaign. Together, they offer two powerful ways to protect your health: </a:t>
            </a:r>
          </a:p>
          <a:p>
            <a:pPr algn="l">
              <a:lnSpc>
                <a:spcPts val="1680"/>
              </a:lnSpc>
              <a:spcBef>
                <a:spcPct val="0"/>
              </a:spcBef>
            </a:pPr>
            <a:endParaRPr lang="en-US" sz="2100">
              <a:solidFill>
                <a:srgbClr val="3D4248"/>
              </a:solidFill>
              <a:latin typeface="Glacial Indifference"/>
              <a:ea typeface="Glacial Indifference"/>
              <a:cs typeface="Glacial Indifference"/>
              <a:sym typeface="Glacial Indifference"/>
            </a:endParaRPr>
          </a:p>
          <a:p>
            <a:pPr marL="453392" lvl="1" indent="-226696" algn="l">
              <a:lnSpc>
                <a:spcPts val="2940"/>
              </a:lnSpc>
              <a:buFont typeface="Arial"/>
              <a:buChar char="•"/>
            </a:pPr>
            <a:r>
              <a:rPr lang="en-US" sz="2100">
                <a:solidFill>
                  <a:srgbClr val="3D4248"/>
                </a:solidFill>
                <a:latin typeface="Glacial Indifference"/>
                <a:ea typeface="Glacial Indifference"/>
                <a:cs typeface="Glacial Indifference"/>
                <a:sym typeface="Glacial Indifference"/>
              </a:rPr>
              <a:t>Say yes to your lung check. If you get an NHS invitation, respond promptly – it could make all the difference.</a:t>
            </a:r>
          </a:p>
          <a:p>
            <a:pPr algn="l">
              <a:lnSpc>
                <a:spcPts val="1400"/>
              </a:lnSpc>
              <a:spcBef>
                <a:spcPct val="0"/>
              </a:spcBef>
            </a:pPr>
            <a:endParaRPr lang="en-US" sz="2100">
              <a:solidFill>
                <a:srgbClr val="3D4248"/>
              </a:solidFill>
              <a:latin typeface="Glacial Indifference"/>
              <a:ea typeface="Glacial Indifference"/>
              <a:cs typeface="Glacial Indifference"/>
              <a:sym typeface="Glacial Indifference"/>
            </a:endParaRPr>
          </a:p>
          <a:p>
            <a:pPr marL="453392" lvl="1" indent="-226696" algn="l">
              <a:lnSpc>
                <a:spcPts val="2940"/>
              </a:lnSpc>
              <a:buFont typeface="Arial"/>
              <a:buChar char="•"/>
            </a:pPr>
            <a:r>
              <a:rPr lang="en-US" sz="2100">
                <a:solidFill>
                  <a:srgbClr val="3D4248"/>
                </a:solidFill>
                <a:latin typeface="Glacial Indifference"/>
                <a:ea typeface="Glacial Indifference"/>
                <a:cs typeface="Glacial Indifference"/>
                <a:sym typeface="Glacial Indifference"/>
              </a:rPr>
              <a:t>Say no to smoking. Stopping smoking is the best thing you can do for your health. The benefits start almost immediately, and if you quit for 28 days you’re five times more likely to stop for good.</a:t>
            </a:r>
          </a:p>
          <a:p>
            <a:pPr algn="l">
              <a:lnSpc>
                <a:spcPts val="1680"/>
              </a:lnSpc>
            </a:pPr>
            <a:endParaRPr lang="en-US" sz="2100">
              <a:solidFill>
                <a:srgbClr val="3D4248"/>
              </a:solidFill>
              <a:latin typeface="Glacial Indifference"/>
              <a:ea typeface="Glacial Indifference"/>
              <a:cs typeface="Glacial Indifference"/>
              <a:sym typeface="Glacial Indifference"/>
            </a:endParaRPr>
          </a:p>
          <a:p>
            <a:pPr algn="l">
              <a:lnSpc>
                <a:spcPts val="2940"/>
              </a:lnSpc>
              <a:spcBef>
                <a:spcPct val="0"/>
              </a:spcBef>
            </a:pPr>
            <a:r>
              <a:rPr lang="en-US" sz="2100">
                <a:solidFill>
                  <a:srgbClr val="3D4248"/>
                </a:solidFill>
                <a:latin typeface="Glacial Indifference"/>
                <a:ea typeface="Glacial Indifference"/>
                <a:cs typeface="Glacial Indifference"/>
                <a:sym typeface="Glacial Indifference"/>
              </a:rPr>
              <a:t>Local GP/ Cancer Screening Assessor said:</a:t>
            </a:r>
          </a:p>
          <a:p>
            <a:pPr algn="l">
              <a:lnSpc>
                <a:spcPts val="2940"/>
              </a:lnSpc>
              <a:spcBef>
                <a:spcPct val="0"/>
              </a:spcBef>
            </a:pPr>
            <a:r>
              <a:rPr lang="en-US" sz="2100">
                <a:solidFill>
                  <a:srgbClr val="3D4248"/>
                </a:solidFill>
                <a:latin typeface="Glacial Indifference"/>
                <a:ea typeface="Glacial Indifference"/>
                <a:cs typeface="Glacial Indifference"/>
                <a:sym typeface="Glacial Indifference"/>
              </a:rPr>
              <a:t> "We know that finding lung cancer early can save lives. The NHS lung health check is a simple step that could lead to early diagnosis and more successful treatment. If you’re invited, please attend – it could make all the difference."</a:t>
            </a:r>
          </a:p>
          <a:p>
            <a:pPr algn="l">
              <a:lnSpc>
                <a:spcPts val="1680"/>
              </a:lnSpc>
              <a:spcBef>
                <a:spcPct val="0"/>
              </a:spcBef>
            </a:pPr>
            <a:endParaRPr lang="en-US" sz="2100">
              <a:solidFill>
                <a:srgbClr val="3D4248"/>
              </a:solidFill>
              <a:latin typeface="Glacial Indifference"/>
              <a:ea typeface="Glacial Indifference"/>
              <a:cs typeface="Glacial Indifference"/>
              <a:sym typeface="Glacial Indifference"/>
            </a:endParaRPr>
          </a:p>
          <a:p>
            <a:pPr algn="l">
              <a:lnSpc>
                <a:spcPts val="2940"/>
              </a:lnSpc>
              <a:spcBef>
                <a:spcPct val="0"/>
              </a:spcBef>
            </a:pPr>
            <a:r>
              <a:rPr lang="en-US" sz="2100">
                <a:solidFill>
                  <a:srgbClr val="3D4248"/>
                </a:solidFill>
                <a:latin typeface="Glacial Indifference"/>
                <a:ea typeface="Glacial Indifference"/>
                <a:cs typeface="Glacial Indifference"/>
                <a:sym typeface="Glacial Indifference"/>
              </a:rPr>
              <a:t>Eligible people will receive an invitation via letter or phone call from their GP or local NHS service.</a:t>
            </a:r>
          </a:p>
          <a:p>
            <a:pPr algn="l">
              <a:lnSpc>
                <a:spcPts val="1680"/>
              </a:lnSpc>
              <a:spcBef>
                <a:spcPct val="0"/>
              </a:spcBef>
            </a:pPr>
            <a:endParaRPr lang="en-US" sz="2100">
              <a:solidFill>
                <a:srgbClr val="3D4248"/>
              </a:solidFill>
              <a:latin typeface="Glacial Indifference"/>
              <a:ea typeface="Glacial Indifference"/>
              <a:cs typeface="Glacial Indifference"/>
              <a:sym typeface="Glacial Indifference"/>
            </a:endParaRPr>
          </a:p>
          <a:p>
            <a:pPr algn="l">
              <a:lnSpc>
                <a:spcPts val="2940"/>
              </a:lnSpc>
              <a:spcBef>
                <a:spcPct val="0"/>
              </a:spcBef>
            </a:pPr>
            <a:r>
              <a:rPr lang="en-US" sz="2100">
                <a:solidFill>
                  <a:srgbClr val="3D4248"/>
                </a:solidFill>
                <a:latin typeface="Glacial Indifference"/>
                <a:ea typeface="Glacial Indifference"/>
                <a:cs typeface="Glacial Indifference"/>
                <a:sym typeface="Glacial Indifference"/>
              </a:rPr>
              <a:t>To find out more about local Lung Cancer Screenings, visit: Lung cancer screening - </a:t>
            </a:r>
            <a:r>
              <a:rPr lang="en-US" sz="2100" u="sng">
                <a:solidFill>
                  <a:srgbClr val="296FC0"/>
                </a:solidFill>
                <a:latin typeface="Glacial Indifference"/>
                <a:ea typeface="Glacial Indifference"/>
                <a:cs typeface="Glacial Indifference"/>
                <a:sym typeface="Glacial Indifference"/>
                <a:hlinkClick r:id="rId2" tooltip="https://thamesvalleycanceralliance.nhs.uk/our-work/patient-engagement-patient-experience/campaigns/lung-cancer-screening/"/>
              </a:rPr>
              <a:t>thamesvalleycanceralliance.nhs.uk</a:t>
            </a:r>
          </a:p>
          <a:p>
            <a:pPr algn="l">
              <a:lnSpc>
                <a:spcPts val="2940"/>
              </a:lnSpc>
              <a:spcBef>
                <a:spcPct val="0"/>
              </a:spcBef>
            </a:pPr>
            <a:r>
              <a:rPr lang="en-US" sz="2100">
                <a:solidFill>
                  <a:srgbClr val="000000"/>
                </a:solidFill>
                <a:latin typeface="Glacial Indifference"/>
                <a:ea typeface="Glacial Indifference"/>
                <a:cs typeface="Glacial Indifference"/>
                <a:sym typeface="Glacial Indifference"/>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Freeform 2"/>
          <p:cNvSpPr/>
          <p:nvPr/>
        </p:nvSpPr>
        <p:spPr>
          <a:xfrm>
            <a:off x="511222" y="4696111"/>
            <a:ext cx="4291331" cy="5364164"/>
          </a:xfrm>
          <a:custGeom>
            <a:avLst/>
            <a:gdLst/>
            <a:ahLst/>
            <a:cxnLst/>
            <a:rect l="l" t="t" r="r" b="b"/>
            <a:pathLst>
              <a:path w="4291331" h="5364164">
                <a:moveTo>
                  <a:pt x="0" y="0"/>
                </a:moveTo>
                <a:lnTo>
                  <a:pt x="4291332" y="0"/>
                </a:lnTo>
                <a:lnTo>
                  <a:pt x="4291332" y="5364164"/>
                </a:lnTo>
                <a:lnTo>
                  <a:pt x="0" y="5364164"/>
                </a:lnTo>
                <a:lnTo>
                  <a:pt x="0" y="0"/>
                </a:lnTo>
                <a:close/>
              </a:path>
            </a:pathLst>
          </a:custGeom>
          <a:blipFill>
            <a:blip r:embed="rId2"/>
            <a:stretch>
              <a:fillRect/>
            </a:stretch>
          </a:blipFill>
        </p:spPr>
        <p:txBody>
          <a:bodyPr/>
          <a:lstStyle/>
          <a:p>
            <a:endParaRPr lang="en-GB"/>
          </a:p>
        </p:txBody>
      </p:sp>
      <p:sp>
        <p:nvSpPr>
          <p:cNvPr id="3" name="Freeform 3"/>
          <p:cNvSpPr/>
          <p:nvPr/>
        </p:nvSpPr>
        <p:spPr>
          <a:xfrm>
            <a:off x="5028884" y="3676966"/>
            <a:ext cx="4291331" cy="5364164"/>
          </a:xfrm>
          <a:custGeom>
            <a:avLst/>
            <a:gdLst/>
            <a:ahLst/>
            <a:cxnLst/>
            <a:rect l="l" t="t" r="r" b="b"/>
            <a:pathLst>
              <a:path w="4291331" h="5364164">
                <a:moveTo>
                  <a:pt x="0" y="0"/>
                </a:moveTo>
                <a:lnTo>
                  <a:pt x="4291331" y="0"/>
                </a:lnTo>
                <a:lnTo>
                  <a:pt x="4291331" y="5364164"/>
                </a:lnTo>
                <a:lnTo>
                  <a:pt x="0" y="5364164"/>
                </a:lnTo>
                <a:lnTo>
                  <a:pt x="0" y="0"/>
                </a:lnTo>
                <a:close/>
              </a:path>
            </a:pathLst>
          </a:custGeom>
          <a:blipFill>
            <a:blip r:embed="rId3"/>
            <a:stretch>
              <a:fillRect/>
            </a:stretch>
          </a:blipFill>
        </p:spPr>
        <p:txBody>
          <a:bodyPr/>
          <a:lstStyle/>
          <a:p>
            <a:endParaRPr lang="en-GB"/>
          </a:p>
        </p:txBody>
      </p:sp>
      <p:sp>
        <p:nvSpPr>
          <p:cNvPr id="4" name="Freeform 4"/>
          <p:cNvSpPr/>
          <p:nvPr/>
        </p:nvSpPr>
        <p:spPr>
          <a:xfrm>
            <a:off x="9520554" y="3080258"/>
            <a:ext cx="4137909" cy="5172387"/>
          </a:xfrm>
          <a:custGeom>
            <a:avLst/>
            <a:gdLst/>
            <a:ahLst/>
            <a:cxnLst/>
            <a:rect l="l" t="t" r="r" b="b"/>
            <a:pathLst>
              <a:path w="4137909" h="5172387">
                <a:moveTo>
                  <a:pt x="0" y="0"/>
                </a:moveTo>
                <a:lnTo>
                  <a:pt x="4137909" y="0"/>
                </a:lnTo>
                <a:lnTo>
                  <a:pt x="4137909" y="5172387"/>
                </a:lnTo>
                <a:lnTo>
                  <a:pt x="0" y="5172387"/>
                </a:lnTo>
                <a:lnTo>
                  <a:pt x="0" y="0"/>
                </a:lnTo>
                <a:close/>
              </a:path>
            </a:pathLst>
          </a:custGeom>
          <a:blipFill>
            <a:blip r:embed="rId4"/>
            <a:stretch>
              <a:fillRect/>
            </a:stretch>
          </a:blipFill>
        </p:spPr>
        <p:txBody>
          <a:bodyPr/>
          <a:lstStyle/>
          <a:p>
            <a:endParaRPr lang="en-GB"/>
          </a:p>
        </p:txBody>
      </p:sp>
      <p:sp>
        <p:nvSpPr>
          <p:cNvPr id="5" name="Freeform 5"/>
          <p:cNvSpPr/>
          <p:nvPr/>
        </p:nvSpPr>
        <p:spPr>
          <a:xfrm>
            <a:off x="13877538" y="2392345"/>
            <a:ext cx="4094569" cy="5118211"/>
          </a:xfrm>
          <a:custGeom>
            <a:avLst/>
            <a:gdLst/>
            <a:ahLst/>
            <a:cxnLst/>
            <a:rect l="l" t="t" r="r" b="b"/>
            <a:pathLst>
              <a:path w="4094569" h="5118211">
                <a:moveTo>
                  <a:pt x="0" y="0"/>
                </a:moveTo>
                <a:lnTo>
                  <a:pt x="4094569" y="0"/>
                </a:lnTo>
                <a:lnTo>
                  <a:pt x="4094569" y="5118211"/>
                </a:lnTo>
                <a:lnTo>
                  <a:pt x="0" y="5118211"/>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1028700" y="8852535"/>
            <a:ext cx="681559" cy="405765"/>
          </a:xfrm>
          <a:prstGeom prst="rect">
            <a:avLst/>
          </a:prstGeom>
        </p:spPr>
        <p:txBody>
          <a:bodyPr lIns="0" tIns="0" rIns="0" bIns="0" rtlCol="0" anchor="t">
            <a:spAutoFit/>
          </a:bodyPr>
          <a:lstStyle/>
          <a:p>
            <a:pPr algn="l">
              <a:lnSpc>
                <a:spcPts val="3359"/>
              </a:lnSpc>
              <a:spcBef>
                <a:spcPct val="0"/>
              </a:spcBef>
            </a:pPr>
            <a:r>
              <a:rPr lang="en-US" sz="2400" b="1">
                <a:solidFill>
                  <a:srgbClr val="6F8090"/>
                </a:solidFill>
                <a:latin typeface="Clear Sans Medium"/>
                <a:ea typeface="Clear Sans Medium"/>
                <a:cs typeface="Clear Sans Medium"/>
                <a:sym typeface="Clear Sans Medium"/>
              </a:rPr>
              <a:t>9.</a:t>
            </a:r>
          </a:p>
        </p:txBody>
      </p:sp>
      <p:sp>
        <p:nvSpPr>
          <p:cNvPr id="7" name="TextBox 7"/>
          <p:cNvSpPr txBox="1"/>
          <p:nvPr/>
        </p:nvSpPr>
        <p:spPr>
          <a:xfrm>
            <a:off x="1028700" y="1095375"/>
            <a:ext cx="11864903"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National materials </a:t>
            </a:r>
          </a:p>
        </p:txBody>
      </p:sp>
      <p:sp>
        <p:nvSpPr>
          <p:cNvPr id="8" name="TextBox 8"/>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
        <p:nvSpPr>
          <p:cNvPr id="9" name="TextBox 9"/>
          <p:cNvSpPr txBox="1"/>
          <p:nvPr/>
        </p:nvSpPr>
        <p:spPr>
          <a:xfrm>
            <a:off x="910878" y="2439970"/>
            <a:ext cx="3492020"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Social media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Freeform 2"/>
          <p:cNvSpPr/>
          <p:nvPr/>
        </p:nvSpPr>
        <p:spPr>
          <a:xfrm>
            <a:off x="477064" y="4212246"/>
            <a:ext cx="2856226" cy="3830060"/>
          </a:xfrm>
          <a:custGeom>
            <a:avLst/>
            <a:gdLst/>
            <a:ahLst/>
            <a:cxnLst/>
            <a:rect l="l" t="t" r="r" b="b"/>
            <a:pathLst>
              <a:path w="2856226" h="3830060">
                <a:moveTo>
                  <a:pt x="0" y="0"/>
                </a:moveTo>
                <a:lnTo>
                  <a:pt x="2856227" y="0"/>
                </a:lnTo>
                <a:lnTo>
                  <a:pt x="2856227" y="3830060"/>
                </a:lnTo>
                <a:lnTo>
                  <a:pt x="0" y="3830060"/>
                </a:lnTo>
                <a:lnTo>
                  <a:pt x="0" y="0"/>
                </a:lnTo>
                <a:close/>
              </a:path>
            </a:pathLst>
          </a:custGeom>
          <a:blipFill>
            <a:blip r:embed="rId2"/>
            <a:stretch>
              <a:fillRect b="-3216"/>
            </a:stretch>
          </a:blipFill>
        </p:spPr>
        <p:txBody>
          <a:bodyPr/>
          <a:lstStyle/>
          <a:p>
            <a:endParaRPr lang="en-GB"/>
          </a:p>
        </p:txBody>
      </p:sp>
      <p:sp>
        <p:nvSpPr>
          <p:cNvPr id="3" name="Freeform 3"/>
          <p:cNvSpPr/>
          <p:nvPr/>
        </p:nvSpPr>
        <p:spPr>
          <a:xfrm>
            <a:off x="3925095" y="3419140"/>
            <a:ext cx="3034136" cy="4185016"/>
          </a:xfrm>
          <a:custGeom>
            <a:avLst/>
            <a:gdLst/>
            <a:ahLst/>
            <a:cxnLst/>
            <a:rect l="l" t="t" r="r" b="b"/>
            <a:pathLst>
              <a:path w="3034136" h="4185016">
                <a:moveTo>
                  <a:pt x="0" y="0"/>
                </a:moveTo>
                <a:lnTo>
                  <a:pt x="3034136" y="0"/>
                </a:lnTo>
                <a:lnTo>
                  <a:pt x="3034136" y="4185016"/>
                </a:lnTo>
                <a:lnTo>
                  <a:pt x="0" y="4185016"/>
                </a:lnTo>
                <a:lnTo>
                  <a:pt x="0" y="0"/>
                </a:lnTo>
                <a:close/>
              </a:path>
            </a:pathLst>
          </a:custGeom>
          <a:blipFill>
            <a:blip r:embed="rId3"/>
            <a:stretch>
              <a:fillRect/>
            </a:stretch>
          </a:blipFill>
        </p:spPr>
        <p:txBody>
          <a:bodyPr/>
          <a:lstStyle/>
          <a:p>
            <a:endParaRPr lang="en-GB"/>
          </a:p>
        </p:txBody>
      </p:sp>
      <p:sp>
        <p:nvSpPr>
          <p:cNvPr id="4" name="Freeform 4"/>
          <p:cNvSpPr/>
          <p:nvPr/>
        </p:nvSpPr>
        <p:spPr>
          <a:xfrm>
            <a:off x="6078158" y="4628059"/>
            <a:ext cx="3008692" cy="4149920"/>
          </a:xfrm>
          <a:custGeom>
            <a:avLst/>
            <a:gdLst/>
            <a:ahLst/>
            <a:cxnLst/>
            <a:rect l="l" t="t" r="r" b="b"/>
            <a:pathLst>
              <a:path w="3008692" h="4149920">
                <a:moveTo>
                  <a:pt x="0" y="0"/>
                </a:moveTo>
                <a:lnTo>
                  <a:pt x="3008692" y="0"/>
                </a:lnTo>
                <a:lnTo>
                  <a:pt x="3008692" y="4149920"/>
                </a:lnTo>
                <a:lnTo>
                  <a:pt x="0" y="4149920"/>
                </a:lnTo>
                <a:lnTo>
                  <a:pt x="0" y="0"/>
                </a:lnTo>
                <a:close/>
              </a:path>
            </a:pathLst>
          </a:custGeom>
          <a:blipFill>
            <a:blip r:embed="rId4"/>
            <a:stretch>
              <a:fillRect/>
            </a:stretch>
          </a:blipFill>
        </p:spPr>
        <p:txBody>
          <a:bodyPr/>
          <a:lstStyle/>
          <a:p>
            <a:endParaRPr lang="en-GB"/>
          </a:p>
        </p:txBody>
      </p:sp>
      <p:sp>
        <p:nvSpPr>
          <p:cNvPr id="5" name="Freeform 5"/>
          <p:cNvSpPr/>
          <p:nvPr/>
        </p:nvSpPr>
        <p:spPr>
          <a:xfrm>
            <a:off x="8191368" y="6146565"/>
            <a:ext cx="2982755" cy="4149920"/>
          </a:xfrm>
          <a:custGeom>
            <a:avLst/>
            <a:gdLst/>
            <a:ahLst/>
            <a:cxnLst/>
            <a:rect l="l" t="t" r="r" b="b"/>
            <a:pathLst>
              <a:path w="2982755" h="4149920">
                <a:moveTo>
                  <a:pt x="0" y="0"/>
                </a:moveTo>
                <a:lnTo>
                  <a:pt x="2982755" y="0"/>
                </a:lnTo>
                <a:lnTo>
                  <a:pt x="2982755" y="4149920"/>
                </a:lnTo>
                <a:lnTo>
                  <a:pt x="0" y="4149920"/>
                </a:lnTo>
                <a:lnTo>
                  <a:pt x="0" y="0"/>
                </a:lnTo>
                <a:close/>
              </a:path>
            </a:pathLst>
          </a:custGeom>
          <a:blipFill>
            <a:blip r:embed="rId5"/>
            <a:stretch>
              <a:fillRect/>
            </a:stretch>
          </a:blipFill>
        </p:spPr>
        <p:txBody>
          <a:bodyPr/>
          <a:lstStyle/>
          <a:p>
            <a:endParaRPr lang="en-GB"/>
          </a:p>
        </p:txBody>
      </p:sp>
      <p:sp>
        <p:nvSpPr>
          <p:cNvPr id="6" name="Freeform 6"/>
          <p:cNvSpPr/>
          <p:nvPr/>
        </p:nvSpPr>
        <p:spPr>
          <a:xfrm>
            <a:off x="14751320" y="413706"/>
            <a:ext cx="3364066" cy="4729794"/>
          </a:xfrm>
          <a:custGeom>
            <a:avLst/>
            <a:gdLst/>
            <a:ahLst/>
            <a:cxnLst/>
            <a:rect l="l" t="t" r="r" b="b"/>
            <a:pathLst>
              <a:path w="3364066" h="4729794">
                <a:moveTo>
                  <a:pt x="0" y="0"/>
                </a:moveTo>
                <a:lnTo>
                  <a:pt x="3364066" y="0"/>
                </a:lnTo>
                <a:lnTo>
                  <a:pt x="3364066" y="4729794"/>
                </a:lnTo>
                <a:lnTo>
                  <a:pt x="0" y="4729794"/>
                </a:lnTo>
                <a:lnTo>
                  <a:pt x="0" y="0"/>
                </a:lnTo>
                <a:close/>
              </a:path>
            </a:pathLst>
          </a:custGeom>
          <a:blipFill>
            <a:blip r:embed="rId6"/>
            <a:stretch>
              <a:fillRect/>
            </a:stretch>
          </a:blipFill>
        </p:spPr>
        <p:txBody>
          <a:bodyPr/>
          <a:lstStyle/>
          <a:p>
            <a:endParaRPr lang="en-GB"/>
          </a:p>
        </p:txBody>
      </p:sp>
      <p:sp>
        <p:nvSpPr>
          <p:cNvPr id="7" name="Freeform 7"/>
          <p:cNvSpPr/>
          <p:nvPr/>
        </p:nvSpPr>
        <p:spPr>
          <a:xfrm>
            <a:off x="14760845" y="5328592"/>
            <a:ext cx="3376775" cy="4789751"/>
          </a:xfrm>
          <a:custGeom>
            <a:avLst/>
            <a:gdLst/>
            <a:ahLst/>
            <a:cxnLst/>
            <a:rect l="l" t="t" r="r" b="b"/>
            <a:pathLst>
              <a:path w="3376775" h="4789751">
                <a:moveTo>
                  <a:pt x="0" y="0"/>
                </a:moveTo>
                <a:lnTo>
                  <a:pt x="3376775" y="0"/>
                </a:lnTo>
                <a:lnTo>
                  <a:pt x="3376775" y="4789751"/>
                </a:lnTo>
                <a:lnTo>
                  <a:pt x="0" y="4789751"/>
                </a:lnTo>
                <a:lnTo>
                  <a:pt x="0" y="0"/>
                </a:lnTo>
                <a:close/>
              </a:path>
            </a:pathLst>
          </a:custGeom>
          <a:blipFill>
            <a:blip r:embed="rId7"/>
            <a:stretch>
              <a:fillRect/>
            </a:stretch>
          </a:blipFill>
        </p:spPr>
        <p:txBody>
          <a:bodyPr/>
          <a:lstStyle/>
          <a:p>
            <a:endParaRPr lang="en-GB"/>
          </a:p>
        </p:txBody>
      </p:sp>
      <p:sp>
        <p:nvSpPr>
          <p:cNvPr id="8" name="Freeform 8"/>
          <p:cNvSpPr/>
          <p:nvPr/>
        </p:nvSpPr>
        <p:spPr>
          <a:xfrm>
            <a:off x="11326523" y="2891455"/>
            <a:ext cx="3177277" cy="7098946"/>
          </a:xfrm>
          <a:custGeom>
            <a:avLst/>
            <a:gdLst/>
            <a:ahLst/>
            <a:cxnLst/>
            <a:rect l="l" t="t" r="r" b="b"/>
            <a:pathLst>
              <a:path w="3177277" h="7098946">
                <a:moveTo>
                  <a:pt x="0" y="0"/>
                </a:moveTo>
                <a:lnTo>
                  <a:pt x="3177277" y="0"/>
                </a:lnTo>
                <a:lnTo>
                  <a:pt x="3177277" y="7098946"/>
                </a:lnTo>
                <a:lnTo>
                  <a:pt x="0" y="7098946"/>
                </a:lnTo>
                <a:lnTo>
                  <a:pt x="0" y="0"/>
                </a:lnTo>
                <a:close/>
              </a:path>
            </a:pathLst>
          </a:custGeom>
          <a:blipFill>
            <a:blip r:embed="rId8"/>
            <a:stretch>
              <a:fillRect b="-4389"/>
            </a:stretch>
          </a:blipFill>
        </p:spPr>
        <p:txBody>
          <a:bodyPr/>
          <a:lstStyle/>
          <a:p>
            <a:endParaRPr lang="en-GB"/>
          </a:p>
        </p:txBody>
      </p:sp>
      <p:sp>
        <p:nvSpPr>
          <p:cNvPr id="9" name="TextBox 9"/>
          <p:cNvSpPr txBox="1"/>
          <p:nvPr/>
        </p:nvSpPr>
        <p:spPr>
          <a:xfrm>
            <a:off x="1028700" y="8852535"/>
            <a:ext cx="681559" cy="405765"/>
          </a:xfrm>
          <a:prstGeom prst="rect">
            <a:avLst/>
          </a:prstGeom>
        </p:spPr>
        <p:txBody>
          <a:bodyPr lIns="0" tIns="0" rIns="0" bIns="0" rtlCol="0" anchor="t">
            <a:spAutoFit/>
          </a:bodyPr>
          <a:lstStyle/>
          <a:p>
            <a:pPr algn="l">
              <a:lnSpc>
                <a:spcPts val="3359"/>
              </a:lnSpc>
              <a:spcBef>
                <a:spcPct val="0"/>
              </a:spcBef>
            </a:pPr>
            <a:r>
              <a:rPr lang="en-US" sz="2400" b="1">
                <a:solidFill>
                  <a:srgbClr val="6F8090"/>
                </a:solidFill>
                <a:latin typeface="Clear Sans Medium"/>
                <a:ea typeface="Clear Sans Medium"/>
                <a:cs typeface="Clear Sans Medium"/>
                <a:sym typeface="Clear Sans Medium"/>
              </a:rPr>
              <a:t>9.</a:t>
            </a:r>
          </a:p>
        </p:txBody>
      </p:sp>
      <p:sp>
        <p:nvSpPr>
          <p:cNvPr id="10" name="TextBox 10"/>
          <p:cNvSpPr txBox="1"/>
          <p:nvPr/>
        </p:nvSpPr>
        <p:spPr>
          <a:xfrm>
            <a:off x="910878" y="1095375"/>
            <a:ext cx="11864903"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National materials</a:t>
            </a:r>
          </a:p>
        </p:txBody>
      </p:sp>
      <p:sp>
        <p:nvSpPr>
          <p:cNvPr id="11" name="TextBox 11"/>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
        <p:nvSpPr>
          <p:cNvPr id="12" name="TextBox 12"/>
          <p:cNvSpPr txBox="1"/>
          <p:nvPr/>
        </p:nvSpPr>
        <p:spPr>
          <a:xfrm>
            <a:off x="910878" y="2439970"/>
            <a:ext cx="50162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Leaflet and posters</a:t>
            </a:r>
          </a:p>
        </p:txBody>
      </p:sp>
      <p:sp>
        <p:nvSpPr>
          <p:cNvPr id="13" name="TextBox 13"/>
          <p:cNvSpPr txBox="1"/>
          <p:nvPr/>
        </p:nvSpPr>
        <p:spPr>
          <a:xfrm>
            <a:off x="425888" y="7985156"/>
            <a:ext cx="5016276" cy="497839"/>
          </a:xfrm>
          <a:prstGeom prst="rect">
            <a:avLst/>
          </a:prstGeom>
        </p:spPr>
        <p:txBody>
          <a:bodyPr lIns="0" tIns="0" rIns="0" bIns="0" rtlCol="0" anchor="t">
            <a:spAutoFit/>
          </a:bodyPr>
          <a:lstStyle/>
          <a:p>
            <a:pPr algn="l">
              <a:lnSpc>
                <a:spcPts val="4060"/>
              </a:lnSpc>
              <a:spcBef>
                <a:spcPct val="0"/>
              </a:spcBef>
            </a:pPr>
            <a:r>
              <a:rPr lang="en-US" sz="2900" b="1" spc="-29">
                <a:solidFill>
                  <a:srgbClr val="3A80B1"/>
                </a:solidFill>
                <a:latin typeface="Clear Sans Medium"/>
                <a:ea typeface="Clear Sans Medium"/>
                <a:cs typeface="Clear Sans Medium"/>
                <a:sym typeface="Clear Sans Medium"/>
              </a:rPr>
              <a:t>Download leaflet here: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TextBox 2"/>
          <p:cNvSpPr txBox="1"/>
          <p:nvPr/>
        </p:nvSpPr>
        <p:spPr>
          <a:xfrm>
            <a:off x="2482768" y="2618779"/>
            <a:ext cx="13322463" cy="1149350"/>
          </a:xfrm>
          <a:prstGeom prst="rect">
            <a:avLst/>
          </a:prstGeom>
        </p:spPr>
        <p:txBody>
          <a:bodyPr lIns="0" tIns="0" rIns="0" bIns="0" rtlCol="0" anchor="t">
            <a:spAutoFit/>
          </a:bodyPr>
          <a:lstStyle/>
          <a:p>
            <a:pPr algn="l">
              <a:lnSpc>
                <a:spcPts val="8800"/>
              </a:lnSpc>
            </a:pPr>
            <a:r>
              <a:rPr lang="en-US" sz="8000" spc="-240">
                <a:solidFill>
                  <a:srgbClr val="3A80B1"/>
                </a:solidFill>
                <a:latin typeface="Clear Sans"/>
                <a:ea typeface="Clear Sans"/>
                <a:cs typeface="Clear Sans"/>
                <a:sym typeface="Clear Sans"/>
              </a:rPr>
              <a:t>Questions? Clarifications?</a:t>
            </a:r>
          </a:p>
        </p:txBody>
      </p:sp>
      <p:sp>
        <p:nvSpPr>
          <p:cNvPr id="3" name="TextBox 3"/>
          <p:cNvSpPr txBox="1"/>
          <p:nvPr/>
        </p:nvSpPr>
        <p:spPr>
          <a:xfrm>
            <a:off x="2604990" y="4392268"/>
            <a:ext cx="9048460" cy="481330"/>
          </a:xfrm>
          <a:prstGeom prst="rect">
            <a:avLst/>
          </a:prstGeom>
        </p:spPr>
        <p:txBody>
          <a:bodyPr lIns="0" tIns="0" rIns="0" bIns="0" rtlCol="0" anchor="t">
            <a:spAutoFit/>
          </a:bodyPr>
          <a:lstStyle/>
          <a:p>
            <a:pPr marL="0" lvl="0" indent="0" algn="l">
              <a:lnSpc>
                <a:spcPts val="3919"/>
              </a:lnSpc>
              <a:spcBef>
                <a:spcPct val="0"/>
              </a:spcBef>
            </a:pPr>
            <a:r>
              <a:rPr lang="en-US" sz="2799" spc="-27">
                <a:solidFill>
                  <a:srgbClr val="6F8090"/>
                </a:solidFill>
                <a:latin typeface="Clear Sans"/>
                <a:ea typeface="Clear Sans"/>
                <a:cs typeface="Clear Sans"/>
                <a:sym typeface="Clear Sans"/>
              </a:rPr>
              <a:t>email: becks.smith@nhs.net</a:t>
            </a:r>
          </a:p>
        </p:txBody>
      </p:sp>
      <p:sp>
        <p:nvSpPr>
          <p:cNvPr id="4" name="TextBox 4"/>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
        <p:nvSpPr>
          <p:cNvPr id="5" name="TextBox 5"/>
          <p:cNvSpPr txBox="1"/>
          <p:nvPr/>
        </p:nvSpPr>
        <p:spPr>
          <a:xfrm>
            <a:off x="1028700" y="8852535"/>
            <a:ext cx="4389816" cy="405765"/>
          </a:xfrm>
          <a:prstGeom prst="rect">
            <a:avLst/>
          </a:prstGeom>
        </p:spPr>
        <p:txBody>
          <a:bodyPr lIns="0" tIns="0" rIns="0" bIns="0" rtlCol="0" anchor="t">
            <a:spAutoFit/>
          </a:bodyPr>
          <a:lstStyle/>
          <a:p>
            <a:pPr algn="l">
              <a:lnSpc>
                <a:spcPts val="3359"/>
              </a:lnSpc>
              <a:spcBef>
                <a:spcPct val="0"/>
              </a:spcBef>
            </a:pPr>
            <a:r>
              <a:rPr lang="en-US" sz="2400" b="1">
                <a:solidFill>
                  <a:srgbClr val="6F8090"/>
                </a:solidFill>
                <a:latin typeface="Clear Sans Medium"/>
                <a:ea typeface="Clear Sans Medium"/>
                <a:cs typeface="Clear Sans Medium"/>
                <a:sym typeface="Clear Sans Medium"/>
              </a:rPr>
              <a:t>11.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TextBox 2"/>
          <p:cNvSpPr txBox="1"/>
          <p:nvPr/>
        </p:nvSpPr>
        <p:spPr>
          <a:xfrm>
            <a:off x="1028700" y="8852535"/>
            <a:ext cx="4389816" cy="405765"/>
          </a:xfrm>
          <a:prstGeom prst="rect">
            <a:avLst/>
          </a:prstGeom>
        </p:spPr>
        <p:txBody>
          <a:bodyPr lIns="0" tIns="0" rIns="0" bIns="0" rtlCol="0" anchor="t">
            <a:spAutoFit/>
          </a:bodyPr>
          <a:lstStyle/>
          <a:p>
            <a:pPr algn="l">
              <a:lnSpc>
                <a:spcPts val="3359"/>
              </a:lnSpc>
              <a:spcBef>
                <a:spcPct val="0"/>
              </a:spcBef>
            </a:pPr>
            <a:r>
              <a:rPr lang="en-US" sz="2400" b="1">
                <a:solidFill>
                  <a:srgbClr val="3A80B1"/>
                </a:solidFill>
                <a:latin typeface="Clear Sans Medium"/>
                <a:ea typeface="Clear Sans Medium"/>
                <a:cs typeface="Clear Sans Medium"/>
                <a:sym typeface="Clear Sans Medium"/>
              </a:rPr>
              <a:t>1.</a:t>
            </a:r>
          </a:p>
        </p:txBody>
      </p:sp>
      <p:sp>
        <p:nvSpPr>
          <p:cNvPr id="3" name="TextBox 3"/>
          <p:cNvSpPr txBox="1"/>
          <p:nvPr/>
        </p:nvSpPr>
        <p:spPr>
          <a:xfrm>
            <a:off x="1028700" y="1095375"/>
            <a:ext cx="13322463" cy="1149350"/>
          </a:xfrm>
          <a:prstGeom prst="rect">
            <a:avLst/>
          </a:prstGeom>
        </p:spPr>
        <p:txBody>
          <a:bodyPr lIns="0" tIns="0" rIns="0" bIns="0" rtlCol="0" anchor="t">
            <a:spAutoFit/>
          </a:bodyPr>
          <a:lstStyle/>
          <a:p>
            <a:pPr algn="l">
              <a:lnSpc>
                <a:spcPts val="8800"/>
              </a:lnSpc>
            </a:pPr>
            <a:r>
              <a:rPr lang="en-US" sz="8000" spc="-240" dirty="0">
                <a:solidFill>
                  <a:srgbClr val="3A80B1"/>
                </a:solidFill>
                <a:latin typeface="Clear Sans"/>
                <a:ea typeface="Clear Sans"/>
                <a:cs typeface="Clear Sans"/>
                <a:sym typeface="Clear Sans"/>
              </a:rPr>
              <a:t>Assets showcase</a:t>
            </a:r>
          </a:p>
        </p:txBody>
      </p:sp>
      <p:sp>
        <p:nvSpPr>
          <p:cNvPr id="4" name="TextBox 4"/>
          <p:cNvSpPr txBox="1"/>
          <p:nvPr/>
        </p:nvSpPr>
        <p:spPr>
          <a:xfrm>
            <a:off x="2208010" y="2364738"/>
            <a:ext cx="12605681" cy="6893562"/>
          </a:xfrm>
          <a:prstGeom prst="rect">
            <a:avLst/>
          </a:prstGeom>
        </p:spPr>
        <p:txBody>
          <a:bodyPr lIns="0" tIns="0" rIns="0" bIns="0" rtlCol="0" anchor="t">
            <a:spAutoFit/>
          </a:bodyPr>
          <a:lstStyle/>
          <a:p>
            <a:pPr marL="820412" lvl="1" indent="-410206" algn="l">
              <a:lnSpc>
                <a:spcPts val="6079"/>
              </a:lnSpc>
              <a:buFont typeface="Arial"/>
              <a:buChar char="•"/>
            </a:pPr>
            <a:r>
              <a:rPr lang="en-US" sz="3799" dirty="0">
                <a:solidFill>
                  <a:srgbClr val="3A80B1"/>
                </a:solidFill>
                <a:latin typeface="Open Sauce"/>
                <a:ea typeface="Open Sauce"/>
                <a:cs typeface="Open Sauce"/>
                <a:sym typeface="Open Sauce"/>
                <a:hlinkClick r:id="rId2" action="ppaction://hlinksldjump">
                  <a:extLst>
                    <a:ext uri="{A12FA001-AC4F-418D-AE19-62706E023703}">
                      <ahyp:hlinkClr xmlns:ahyp="http://schemas.microsoft.com/office/drawing/2018/hyperlinkcolor" val="tx"/>
                    </a:ext>
                  </a:extLst>
                </a:hlinkClick>
              </a:rPr>
              <a:t>Pull ups</a:t>
            </a:r>
            <a:endParaRPr lang="en-US" sz="3799" dirty="0">
              <a:solidFill>
                <a:srgbClr val="3A80B1"/>
              </a:solidFill>
              <a:latin typeface="Open Sauce"/>
              <a:ea typeface="Open Sauce"/>
              <a:cs typeface="Open Sauce"/>
              <a:sym typeface="Open Sauce"/>
            </a:endParaRPr>
          </a:p>
          <a:p>
            <a:pPr marL="820412" lvl="1" indent="-410206" algn="l">
              <a:lnSpc>
                <a:spcPts val="6079"/>
              </a:lnSpc>
              <a:buFont typeface="Arial"/>
              <a:buChar char="•"/>
            </a:pPr>
            <a:r>
              <a:rPr lang="en-US" sz="3799" dirty="0">
                <a:solidFill>
                  <a:srgbClr val="3A80B1"/>
                </a:solidFill>
                <a:latin typeface="Open Sauce"/>
                <a:ea typeface="Open Sauce"/>
                <a:cs typeface="Open Sauce"/>
                <a:sym typeface="Open Sauce"/>
                <a:hlinkClick r:id="rId3" action="ppaction://hlinksldjump">
                  <a:extLst>
                    <a:ext uri="{A12FA001-AC4F-418D-AE19-62706E023703}">
                      <ahyp:hlinkClr xmlns:ahyp="http://schemas.microsoft.com/office/drawing/2018/hyperlinkcolor" val="tx"/>
                    </a:ext>
                  </a:extLst>
                </a:hlinkClick>
              </a:rPr>
              <a:t>Banners</a:t>
            </a:r>
            <a:endParaRPr lang="en-US" sz="3799" dirty="0">
              <a:solidFill>
                <a:srgbClr val="3A80B1"/>
              </a:solidFill>
              <a:latin typeface="Open Sauce"/>
              <a:ea typeface="Open Sauce"/>
              <a:cs typeface="Open Sauce"/>
              <a:sym typeface="Open Sauce"/>
            </a:endParaRPr>
          </a:p>
          <a:p>
            <a:pPr marL="820412" lvl="1" indent="-410206" algn="l">
              <a:lnSpc>
                <a:spcPts val="6079"/>
              </a:lnSpc>
              <a:buFont typeface="Arial"/>
              <a:buChar char="•"/>
            </a:pPr>
            <a:r>
              <a:rPr lang="en-US" sz="3799" dirty="0">
                <a:solidFill>
                  <a:srgbClr val="3A80B1"/>
                </a:solidFill>
                <a:latin typeface="Open Sauce"/>
                <a:ea typeface="Open Sauce"/>
                <a:cs typeface="Open Sauce"/>
                <a:sym typeface="Open Sauce"/>
                <a:hlinkClick r:id="rId4" action="ppaction://hlinksldjump">
                  <a:extLst>
                    <a:ext uri="{A12FA001-AC4F-418D-AE19-62706E023703}">
                      <ahyp:hlinkClr xmlns:ahyp="http://schemas.microsoft.com/office/drawing/2018/hyperlinkcolor" val="tx"/>
                    </a:ext>
                  </a:extLst>
                </a:hlinkClick>
              </a:rPr>
              <a:t>Posters</a:t>
            </a:r>
            <a:endParaRPr lang="en-US" sz="3799" dirty="0">
              <a:solidFill>
                <a:srgbClr val="3A80B1"/>
              </a:solidFill>
              <a:latin typeface="Open Sauce"/>
              <a:ea typeface="Open Sauce"/>
              <a:cs typeface="Open Sauce"/>
              <a:sym typeface="Open Sauce"/>
            </a:endParaRPr>
          </a:p>
          <a:p>
            <a:pPr marL="820412" lvl="1" indent="-410206" algn="l">
              <a:lnSpc>
                <a:spcPts val="6079"/>
              </a:lnSpc>
              <a:buFont typeface="Arial"/>
              <a:buChar char="•"/>
            </a:pPr>
            <a:r>
              <a:rPr lang="en-US" sz="3799" dirty="0">
                <a:solidFill>
                  <a:srgbClr val="3A80B1"/>
                </a:solidFill>
                <a:latin typeface="Open Sauce"/>
                <a:ea typeface="Open Sauce"/>
                <a:cs typeface="Open Sauce"/>
                <a:sym typeface="Open Sauce"/>
                <a:hlinkClick r:id="rId5" action="ppaction://hlinksldjump">
                  <a:extLst>
                    <a:ext uri="{A12FA001-AC4F-418D-AE19-62706E023703}">
                      <ahyp:hlinkClr xmlns:ahyp="http://schemas.microsoft.com/office/drawing/2018/hyperlinkcolor" val="tx"/>
                    </a:ext>
                  </a:extLst>
                </a:hlinkClick>
              </a:rPr>
              <a:t>Flyers/ leaflets</a:t>
            </a:r>
            <a:endParaRPr lang="en-US" sz="3799" dirty="0">
              <a:solidFill>
                <a:srgbClr val="3A80B1"/>
              </a:solidFill>
              <a:latin typeface="Open Sauce"/>
              <a:ea typeface="Open Sauce"/>
              <a:cs typeface="Open Sauce"/>
              <a:sym typeface="Open Sauce"/>
            </a:endParaRPr>
          </a:p>
          <a:p>
            <a:pPr marL="820412" lvl="1" indent="-410206" algn="l">
              <a:lnSpc>
                <a:spcPts val="6079"/>
              </a:lnSpc>
              <a:buFont typeface="Arial"/>
              <a:buChar char="•"/>
            </a:pPr>
            <a:r>
              <a:rPr lang="en-US" sz="3799" dirty="0">
                <a:solidFill>
                  <a:srgbClr val="3A80B1"/>
                </a:solidFill>
                <a:latin typeface="Open Sauce"/>
                <a:ea typeface="Open Sauce"/>
                <a:cs typeface="Open Sauce"/>
                <a:sym typeface="Open Sauce"/>
                <a:hlinkClick r:id="rId6" action="ppaction://hlinksldjump">
                  <a:extLst>
                    <a:ext uri="{A12FA001-AC4F-418D-AE19-62706E023703}">
                      <ahyp:hlinkClr xmlns:ahyp="http://schemas.microsoft.com/office/drawing/2018/hyperlinkcolor" val="tx"/>
                    </a:ext>
                  </a:extLst>
                </a:hlinkClick>
              </a:rPr>
              <a:t>Digi screens</a:t>
            </a:r>
            <a:endParaRPr lang="en-US" sz="3799" dirty="0">
              <a:solidFill>
                <a:srgbClr val="3A80B1"/>
              </a:solidFill>
              <a:latin typeface="Open Sauce"/>
              <a:ea typeface="Open Sauce"/>
              <a:cs typeface="Open Sauce"/>
              <a:sym typeface="Open Sauce"/>
            </a:endParaRPr>
          </a:p>
          <a:p>
            <a:pPr marL="820412" lvl="1" indent="-410206" algn="l">
              <a:lnSpc>
                <a:spcPts val="6079"/>
              </a:lnSpc>
              <a:buFont typeface="Arial"/>
              <a:buChar char="•"/>
            </a:pPr>
            <a:r>
              <a:rPr lang="en-US" sz="3799" dirty="0">
                <a:solidFill>
                  <a:srgbClr val="3A80B1"/>
                </a:solidFill>
                <a:latin typeface="Open Sauce"/>
                <a:ea typeface="Open Sauce"/>
                <a:cs typeface="Open Sauce"/>
                <a:sym typeface="Open Sauce"/>
                <a:hlinkClick r:id="rId7" action="ppaction://hlinksldjump">
                  <a:extLst>
                    <a:ext uri="{A12FA001-AC4F-418D-AE19-62706E023703}">
                      <ahyp:hlinkClr xmlns:ahyp="http://schemas.microsoft.com/office/drawing/2018/hyperlinkcolor" val="tx"/>
                    </a:ext>
                  </a:extLst>
                </a:hlinkClick>
              </a:rPr>
              <a:t>Social media</a:t>
            </a:r>
            <a:endParaRPr lang="en-US" sz="3799" dirty="0">
              <a:solidFill>
                <a:srgbClr val="3A80B1"/>
              </a:solidFill>
              <a:latin typeface="Open Sauce"/>
              <a:ea typeface="Open Sauce"/>
              <a:cs typeface="Open Sauce"/>
              <a:sym typeface="Open Sauce"/>
            </a:endParaRPr>
          </a:p>
          <a:p>
            <a:pPr marL="820412" lvl="1" indent="-410206" algn="l">
              <a:lnSpc>
                <a:spcPts val="6079"/>
              </a:lnSpc>
              <a:buFont typeface="Arial"/>
              <a:buChar char="•"/>
            </a:pPr>
            <a:r>
              <a:rPr lang="en-US" sz="3799" dirty="0">
                <a:solidFill>
                  <a:srgbClr val="3A80B1"/>
                </a:solidFill>
                <a:latin typeface="Open Sauce"/>
                <a:ea typeface="Open Sauce"/>
                <a:cs typeface="Open Sauce"/>
                <a:sym typeface="Open Sauce"/>
                <a:hlinkClick r:id="rId8" action="ppaction://hlinksldjump">
                  <a:extLst>
                    <a:ext uri="{A12FA001-AC4F-418D-AE19-62706E023703}">
                      <ahyp:hlinkClr xmlns:ahyp="http://schemas.microsoft.com/office/drawing/2018/hyperlinkcolor" val="tx"/>
                    </a:ext>
                  </a:extLst>
                </a:hlinkClick>
              </a:rPr>
              <a:t>In their words</a:t>
            </a:r>
            <a:endParaRPr lang="en-US" sz="3799" dirty="0">
              <a:solidFill>
                <a:srgbClr val="3A80B1"/>
              </a:solidFill>
              <a:latin typeface="Open Sauce"/>
              <a:ea typeface="Open Sauce"/>
              <a:cs typeface="Open Sauce"/>
              <a:sym typeface="Open Sauce"/>
            </a:endParaRPr>
          </a:p>
          <a:p>
            <a:pPr marL="820412" lvl="1" indent="-410206" algn="l">
              <a:lnSpc>
                <a:spcPts val="6079"/>
              </a:lnSpc>
              <a:buFont typeface="Arial"/>
              <a:buChar char="•"/>
            </a:pPr>
            <a:r>
              <a:rPr lang="en-US" sz="3799" dirty="0">
                <a:solidFill>
                  <a:srgbClr val="3A80B1"/>
                </a:solidFill>
                <a:latin typeface="Open Sauce"/>
                <a:ea typeface="Open Sauce"/>
                <a:cs typeface="Open Sauce"/>
                <a:sym typeface="Open Sauce"/>
                <a:hlinkClick r:id="rId9" action="ppaction://hlinksldjump">
                  <a:extLst>
                    <a:ext uri="{A12FA001-AC4F-418D-AE19-62706E023703}">
                      <ahyp:hlinkClr xmlns:ahyp="http://schemas.microsoft.com/office/drawing/2018/hyperlinkcolor" val="tx"/>
                    </a:ext>
                  </a:extLst>
                </a:hlinkClick>
              </a:rPr>
              <a:t>Press release</a:t>
            </a:r>
            <a:endParaRPr lang="en-US" sz="3799" dirty="0">
              <a:solidFill>
                <a:srgbClr val="3A80B1"/>
              </a:solidFill>
              <a:latin typeface="Open Sauce"/>
              <a:ea typeface="Open Sauce"/>
              <a:cs typeface="Open Sauce"/>
              <a:sym typeface="Open Sauce"/>
            </a:endParaRPr>
          </a:p>
          <a:p>
            <a:pPr marL="820412" lvl="1" indent="-410206" algn="l">
              <a:lnSpc>
                <a:spcPts val="6079"/>
              </a:lnSpc>
              <a:buFont typeface="Arial"/>
              <a:buChar char="•"/>
            </a:pPr>
            <a:r>
              <a:rPr lang="en-US" sz="3799" dirty="0">
                <a:solidFill>
                  <a:srgbClr val="3A80B1"/>
                </a:solidFill>
                <a:latin typeface="Open Sauce"/>
                <a:ea typeface="Open Sauce"/>
                <a:cs typeface="Open Sauce"/>
                <a:sym typeface="Open Sauce"/>
                <a:hlinkClick r:id="rId10" action="ppaction://hlinksldjump">
                  <a:extLst>
                    <a:ext uri="{A12FA001-AC4F-418D-AE19-62706E023703}">
                      <ahyp:hlinkClr xmlns:ahyp="http://schemas.microsoft.com/office/drawing/2018/hyperlinkcolor" val="tx"/>
                    </a:ext>
                  </a:extLst>
                </a:hlinkClick>
              </a:rPr>
              <a:t>National materials </a:t>
            </a:r>
            <a:endParaRPr lang="en-US" sz="3799" dirty="0">
              <a:solidFill>
                <a:srgbClr val="3A80B1"/>
              </a:solidFill>
              <a:latin typeface="Open Sauce"/>
              <a:ea typeface="Open Sauce"/>
              <a:cs typeface="Open Sauce"/>
              <a:sym typeface="Open Sauce"/>
            </a:endParaRPr>
          </a:p>
        </p:txBody>
      </p:sp>
      <p:sp>
        <p:nvSpPr>
          <p:cNvPr id="5" name="TextBox 5"/>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TextBox 2"/>
          <p:cNvSpPr txBox="1"/>
          <p:nvPr/>
        </p:nvSpPr>
        <p:spPr>
          <a:xfrm>
            <a:off x="1002541"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Pull ups</a:t>
            </a:r>
          </a:p>
        </p:txBody>
      </p:sp>
      <p:sp>
        <p:nvSpPr>
          <p:cNvPr id="3" name="TextBox 3"/>
          <p:cNvSpPr txBox="1"/>
          <p:nvPr/>
        </p:nvSpPr>
        <p:spPr>
          <a:xfrm>
            <a:off x="8466480" y="9182100"/>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a:t>
            </a:r>
          </a:p>
        </p:txBody>
      </p:sp>
      <p:sp>
        <p:nvSpPr>
          <p:cNvPr id="4" name="Freeform 4"/>
          <p:cNvSpPr/>
          <p:nvPr/>
        </p:nvSpPr>
        <p:spPr>
          <a:xfrm>
            <a:off x="4711852" y="19050"/>
            <a:ext cx="3592703" cy="10287000"/>
          </a:xfrm>
          <a:custGeom>
            <a:avLst/>
            <a:gdLst/>
            <a:ahLst/>
            <a:cxnLst/>
            <a:rect l="l" t="t" r="r" b="b"/>
            <a:pathLst>
              <a:path w="3592703" h="10287000">
                <a:moveTo>
                  <a:pt x="0" y="0"/>
                </a:moveTo>
                <a:lnTo>
                  <a:pt x="3592703" y="0"/>
                </a:lnTo>
                <a:lnTo>
                  <a:pt x="3592703" y="10287000"/>
                </a:lnTo>
                <a:lnTo>
                  <a:pt x="0" y="10287000"/>
                </a:lnTo>
                <a:lnTo>
                  <a:pt x="0" y="0"/>
                </a:lnTo>
                <a:close/>
              </a:path>
            </a:pathLst>
          </a:custGeom>
          <a:blipFill>
            <a:blip r:embed="rId2"/>
            <a:stretch>
              <a:fillRect l="-398" t="-2219" b="-33950"/>
            </a:stretch>
          </a:blipFill>
        </p:spPr>
        <p:txBody>
          <a:bodyPr/>
          <a:lstStyle/>
          <a:p>
            <a:endParaRPr lang="en-GB"/>
          </a:p>
        </p:txBody>
      </p:sp>
      <p:sp>
        <p:nvSpPr>
          <p:cNvPr id="5" name="Freeform 5"/>
          <p:cNvSpPr/>
          <p:nvPr/>
        </p:nvSpPr>
        <p:spPr>
          <a:xfrm>
            <a:off x="9204943" y="0"/>
            <a:ext cx="3702715" cy="10287000"/>
          </a:xfrm>
          <a:custGeom>
            <a:avLst/>
            <a:gdLst/>
            <a:ahLst/>
            <a:cxnLst/>
            <a:rect l="l" t="t" r="r" b="b"/>
            <a:pathLst>
              <a:path w="3702715" h="10287000">
                <a:moveTo>
                  <a:pt x="0" y="0"/>
                </a:moveTo>
                <a:lnTo>
                  <a:pt x="3702715" y="0"/>
                </a:lnTo>
                <a:lnTo>
                  <a:pt x="3702715" y="10287000"/>
                </a:lnTo>
                <a:lnTo>
                  <a:pt x="0" y="10287000"/>
                </a:lnTo>
                <a:lnTo>
                  <a:pt x="0" y="0"/>
                </a:lnTo>
                <a:close/>
              </a:path>
            </a:pathLst>
          </a:custGeom>
          <a:blipFill>
            <a:blip r:embed="rId3"/>
            <a:stretch>
              <a:fillRect l="-3015" t="-280" r="-8425"/>
            </a:stretch>
          </a:blipFill>
        </p:spPr>
        <p:txBody>
          <a:bodyPr/>
          <a:lstStyle/>
          <a:p>
            <a:endParaRPr lang="en-GB"/>
          </a:p>
        </p:txBody>
      </p:sp>
      <p:sp>
        <p:nvSpPr>
          <p:cNvPr id="6" name="Freeform 6"/>
          <p:cNvSpPr/>
          <p:nvPr/>
        </p:nvSpPr>
        <p:spPr>
          <a:xfrm>
            <a:off x="13730899" y="159380"/>
            <a:ext cx="4261818" cy="9843271"/>
          </a:xfrm>
          <a:custGeom>
            <a:avLst/>
            <a:gdLst/>
            <a:ahLst/>
            <a:cxnLst/>
            <a:rect l="l" t="t" r="r" b="b"/>
            <a:pathLst>
              <a:path w="4261818" h="9843271">
                <a:moveTo>
                  <a:pt x="0" y="0"/>
                </a:moveTo>
                <a:lnTo>
                  <a:pt x="4261819" y="0"/>
                </a:lnTo>
                <a:lnTo>
                  <a:pt x="4261819" y="9843271"/>
                </a:lnTo>
                <a:lnTo>
                  <a:pt x="0" y="9843271"/>
                </a:lnTo>
                <a:lnTo>
                  <a:pt x="0" y="0"/>
                </a:lnTo>
                <a:close/>
              </a:path>
            </a:pathLst>
          </a:custGeom>
          <a:blipFill>
            <a:blip r:embed="rId4"/>
            <a:stretch>
              <a:fillRect l="-10201" r="-7041" b="-4312"/>
            </a:stretch>
          </a:blipFill>
        </p:spPr>
        <p:txBody>
          <a:bodyPr/>
          <a:lstStyle/>
          <a:p>
            <a:endParaRPr lang="en-GB"/>
          </a:p>
        </p:txBody>
      </p:sp>
      <p:sp>
        <p:nvSpPr>
          <p:cNvPr id="7" name="TextBox 7"/>
          <p:cNvSpPr txBox="1"/>
          <p:nvPr/>
        </p:nvSpPr>
        <p:spPr>
          <a:xfrm>
            <a:off x="1028700" y="8852535"/>
            <a:ext cx="4389816" cy="405765"/>
          </a:xfrm>
          <a:prstGeom prst="rect">
            <a:avLst/>
          </a:prstGeom>
        </p:spPr>
        <p:txBody>
          <a:bodyPr lIns="0" tIns="0" rIns="0" bIns="0" rtlCol="0" anchor="t">
            <a:spAutoFit/>
          </a:bodyPr>
          <a:lstStyle/>
          <a:p>
            <a:pPr algn="l">
              <a:lnSpc>
                <a:spcPts val="3359"/>
              </a:lnSpc>
              <a:spcBef>
                <a:spcPct val="0"/>
              </a:spcBef>
            </a:pPr>
            <a:r>
              <a:rPr lang="en-US" sz="2400" b="1">
                <a:solidFill>
                  <a:srgbClr val="3A80B1"/>
                </a:solidFill>
                <a:latin typeface="Clear Sans Medium"/>
                <a:ea typeface="Clear Sans Medium"/>
                <a:cs typeface="Clear Sans Medium"/>
                <a:sym typeface="Clear Sans Medium"/>
              </a:rPr>
              <a:t>2.</a:t>
            </a:r>
          </a:p>
        </p:txBody>
      </p:sp>
      <p:sp>
        <p:nvSpPr>
          <p:cNvPr id="8" name="TextBox 8"/>
          <p:cNvSpPr txBox="1"/>
          <p:nvPr/>
        </p:nvSpPr>
        <p:spPr>
          <a:xfrm>
            <a:off x="4026633" y="9182100"/>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V1</a:t>
            </a:r>
          </a:p>
        </p:txBody>
      </p:sp>
      <p:sp>
        <p:nvSpPr>
          <p:cNvPr id="9" name="TextBox 9"/>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
        <p:nvSpPr>
          <p:cNvPr id="10" name="TextBox 10"/>
          <p:cNvSpPr txBox="1"/>
          <p:nvPr/>
        </p:nvSpPr>
        <p:spPr>
          <a:xfrm>
            <a:off x="13073674" y="9172575"/>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Freeform 2"/>
          <p:cNvSpPr/>
          <p:nvPr/>
        </p:nvSpPr>
        <p:spPr>
          <a:xfrm>
            <a:off x="5271774" y="5948798"/>
            <a:ext cx="12625338" cy="4210550"/>
          </a:xfrm>
          <a:custGeom>
            <a:avLst/>
            <a:gdLst/>
            <a:ahLst/>
            <a:cxnLst/>
            <a:rect l="l" t="t" r="r" b="b"/>
            <a:pathLst>
              <a:path w="12625338" h="4210550">
                <a:moveTo>
                  <a:pt x="0" y="0"/>
                </a:moveTo>
                <a:lnTo>
                  <a:pt x="12625338" y="0"/>
                </a:lnTo>
                <a:lnTo>
                  <a:pt x="12625338" y="4210550"/>
                </a:lnTo>
                <a:lnTo>
                  <a:pt x="0" y="4210550"/>
                </a:lnTo>
                <a:lnTo>
                  <a:pt x="0" y="0"/>
                </a:lnTo>
                <a:close/>
              </a:path>
            </a:pathLst>
          </a:custGeom>
          <a:blipFill>
            <a:blip r:embed="rId2"/>
            <a:stretch>
              <a:fillRect/>
            </a:stretch>
          </a:blipFill>
        </p:spPr>
        <p:txBody>
          <a:bodyPr/>
          <a:lstStyle/>
          <a:p>
            <a:endParaRPr lang="en-GB"/>
          </a:p>
        </p:txBody>
      </p:sp>
      <p:sp>
        <p:nvSpPr>
          <p:cNvPr id="3" name="Freeform 3"/>
          <p:cNvSpPr/>
          <p:nvPr/>
        </p:nvSpPr>
        <p:spPr>
          <a:xfrm>
            <a:off x="5221332" y="1009650"/>
            <a:ext cx="12675780" cy="4060326"/>
          </a:xfrm>
          <a:custGeom>
            <a:avLst/>
            <a:gdLst/>
            <a:ahLst/>
            <a:cxnLst/>
            <a:rect l="l" t="t" r="r" b="b"/>
            <a:pathLst>
              <a:path w="12675780" h="4060326">
                <a:moveTo>
                  <a:pt x="0" y="0"/>
                </a:moveTo>
                <a:lnTo>
                  <a:pt x="12675780" y="0"/>
                </a:lnTo>
                <a:lnTo>
                  <a:pt x="12675780" y="4060326"/>
                </a:lnTo>
                <a:lnTo>
                  <a:pt x="0" y="4060326"/>
                </a:lnTo>
                <a:lnTo>
                  <a:pt x="0" y="0"/>
                </a:lnTo>
                <a:close/>
              </a:path>
            </a:pathLst>
          </a:custGeom>
          <a:blipFill>
            <a:blip r:embed="rId3"/>
            <a:stretch>
              <a:fillRect b="-4114"/>
            </a:stretch>
          </a:blipFill>
        </p:spPr>
        <p:txBody>
          <a:bodyPr/>
          <a:lstStyle/>
          <a:p>
            <a:endParaRPr lang="en-GB"/>
          </a:p>
        </p:txBody>
      </p:sp>
      <p:sp>
        <p:nvSpPr>
          <p:cNvPr id="4" name="TextBox 4"/>
          <p:cNvSpPr txBox="1"/>
          <p:nvPr/>
        </p:nvSpPr>
        <p:spPr>
          <a:xfrm>
            <a:off x="4640146" y="4431030"/>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V1</a:t>
            </a:r>
          </a:p>
        </p:txBody>
      </p:sp>
      <p:sp>
        <p:nvSpPr>
          <p:cNvPr id="5" name="TextBox 5"/>
          <p:cNvSpPr txBox="1"/>
          <p:nvPr/>
        </p:nvSpPr>
        <p:spPr>
          <a:xfrm>
            <a:off x="1028700" y="8852535"/>
            <a:ext cx="4389816" cy="405765"/>
          </a:xfrm>
          <a:prstGeom prst="rect">
            <a:avLst/>
          </a:prstGeom>
        </p:spPr>
        <p:txBody>
          <a:bodyPr lIns="0" tIns="0" rIns="0" bIns="0" rtlCol="0" anchor="t">
            <a:spAutoFit/>
          </a:bodyPr>
          <a:lstStyle/>
          <a:p>
            <a:pPr algn="l">
              <a:lnSpc>
                <a:spcPts val="3359"/>
              </a:lnSpc>
              <a:spcBef>
                <a:spcPct val="0"/>
              </a:spcBef>
            </a:pPr>
            <a:r>
              <a:rPr lang="en-US" sz="2400" b="1">
                <a:solidFill>
                  <a:srgbClr val="3A80B1"/>
                </a:solidFill>
                <a:latin typeface="Clear Sans Medium"/>
                <a:ea typeface="Clear Sans Medium"/>
                <a:cs typeface="Clear Sans Medium"/>
                <a:sym typeface="Clear Sans Medium"/>
              </a:rPr>
              <a:t>2.</a:t>
            </a:r>
          </a:p>
        </p:txBody>
      </p:sp>
      <p:sp>
        <p:nvSpPr>
          <p:cNvPr id="6" name="TextBox 6"/>
          <p:cNvSpPr txBox="1"/>
          <p:nvPr/>
        </p:nvSpPr>
        <p:spPr>
          <a:xfrm>
            <a:off x="1002541"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Banners </a:t>
            </a:r>
          </a:p>
        </p:txBody>
      </p:sp>
      <p:sp>
        <p:nvSpPr>
          <p:cNvPr id="7" name="TextBox 7"/>
          <p:cNvSpPr txBox="1"/>
          <p:nvPr/>
        </p:nvSpPr>
        <p:spPr>
          <a:xfrm>
            <a:off x="4640146" y="9446878"/>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a:t>
            </a:r>
          </a:p>
        </p:txBody>
      </p:sp>
      <p:sp>
        <p:nvSpPr>
          <p:cNvPr id="8" name="TextBox 8"/>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Freeform 2"/>
          <p:cNvSpPr/>
          <p:nvPr/>
        </p:nvSpPr>
        <p:spPr>
          <a:xfrm>
            <a:off x="1406377" y="2417460"/>
            <a:ext cx="5318364" cy="7522150"/>
          </a:xfrm>
          <a:custGeom>
            <a:avLst/>
            <a:gdLst/>
            <a:ahLst/>
            <a:cxnLst/>
            <a:rect l="l" t="t" r="r" b="b"/>
            <a:pathLst>
              <a:path w="5318364" h="7522150">
                <a:moveTo>
                  <a:pt x="0" y="0"/>
                </a:moveTo>
                <a:lnTo>
                  <a:pt x="5318363" y="0"/>
                </a:lnTo>
                <a:lnTo>
                  <a:pt x="5318363" y="7522150"/>
                </a:lnTo>
                <a:lnTo>
                  <a:pt x="0" y="7522150"/>
                </a:lnTo>
                <a:lnTo>
                  <a:pt x="0" y="0"/>
                </a:lnTo>
                <a:close/>
              </a:path>
            </a:pathLst>
          </a:custGeom>
          <a:blipFill>
            <a:blip r:embed="rId2"/>
            <a:stretch>
              <a:fillRect/>
            </a:stretch>
          </a:blipFill>
        </p:spPr>
        <p:txBody>
          <a:bodyPr/>
          <a:lstStyle/>
          <a:p>
            <a:endParaRPr lang="en-GB"/>
          </a:p>
        </p:txBody>
      </p:sp>
      <p:sp>
        <p:nvSpPr>
          <p:cNvPr id="3" name="Freeform 3"/>
          <p:cNvSpPr/>
          <p:nvPr/>
        </p:nvSpPr>
        <p:spPr>
          <a:xfrm>
            <a:off x="7165024" y="2417460"/>
            <a:ext cx="5341601" cy="7522150"/>
          </a:xfrm>
          <a:custGeom>
            <a:avLst/>
            <a:gdLst/>
            <a:ahLst/>
            <a:cxnLst/>
            <a:rect l="l" t="t" r="r" b="b"/>
            <a:pathLst>
              <a:path w="5341601" h="7522150">
                <a:moveTo>
                  <a:pt x="0" y="0"/>
                </a:moveTo>
                <a:lnTo>
                  <a:pt x="5341601" y="0"/>
                </a:lnTo>
                <a:lnTo>
                  <a:pt x="5341601" y="7522150"/>
                </a:lnTo>
                <a:lnTo>
                  <a:pt x="0" y="7522150"/>
                </a:lnTo>
                <a:lnTo>
                  <a:pt x="0" y="0"/>
                </a:lnTo>
                <a:close/>
              </a:path>
            </a:pathLst>
          </a:custGeom>
          <a:blipFill>
            <a:blip r:embed="rId3"/>
            <a:stretch>
              <a:fillRect t="-184" b="-184"/>
            </a:stretch>
          </a:blipFill>
        </p:spPr>
        <p:txBody>
          <a:bodyPr/>
          <a:lstStyle/>
          <a:p>
            <a:endParaRPr lang="en-GB"/>
          </a:p>
        </p:txBody>
      </p:sp>
      <p:sp>
        <p:nvSpPr>
          <p:cNvPr id="4" name="Freeform 4"/>
          <p:cNvSpPr/>
          <p:nvPr/>
        </p:nvSpPr>
        <p:spPr>
          <a:xfrm>
            <a:off x="12737753" y="2417460"/>
            <a:ext cx="5299791" cy="7493575"/>
          </a:xfrm>
          <a:custGeom>
            <a:avLst/>
            <a:gdLst/>
            <a:ahLst/>
            <a:cxnLst/>
            <a:rect l="l" t="t" r="r" b="b"/>
            <a:pathLst>
              <a:path w="5299791" h="7493575">
                <a:moveTo>
                  <a:pt x="0" y="0"/>
                </a:moveTo>
                <a:lnTo>
                  <a:pt x="5299792" y="0"/>
                </a:lnTo>
                <a:lnTo>
                  <a:pt x="5299792" y="7493575"/>
                </a:lnTo>
                <a:lnTo>
                  <a:pt x="0" y="7493575"/>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1028700" y="8852535"/>
            <a:ext cx="4389816" cy="405765"/>
          </a:xfrm>
          <a:prstGeom prst="rect">
            <a:avLst/>
          </a:prstGeom>
        </p:spPr>
        <p:txBody>
          <a:bodyPr lIns="0" tIns="0" rIns="0" bIns="0" rtlCol="0" anchor="t">
            <a:spAutoFit/>
          </a:bodyPr>
          <a:lstStyle/>
          <a:p>
            <a:pPr algn="l">
              <a:lnSpc>
                <a:spcPts val="3359"/>
              </a:lnSpc>
              <a:spcBef>
                <a:spcPct val="0"/>
              </a:spcBef>
            </a:pPr>
            <a:r>
              <a:rPr lang="en-US" sz="2400" b="1">
                <a:solidFill>
                  <a:srgbClr val="3A80B1"/>
                </a:solidFill>
                <a:latin typeface="Clear Sans Medium"/>
                <a:ea typeface="Clear Sans Medium"/>
                <a:cs typeface="Clear Sans Medium"/>
                <a:sym typeface="Clear Sans Medium"/>
              </a:rPr>
              <a:t>3.</a:t>
            </a:r>
          </a:p>
        </p:txBody>
      </p:sp>
      <p:sp>
        <p:nvSpPr>
          <p:cNvPr id="6" name="TextBox 6"/>
          <p:cNvSpPr txBox="1"/>
          <p:nvPr/>
        </p:nvSpPr>
        <p:spPr>
          <a:xfrm>
            <a:off x="1044883"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Posters</a:t>
            </a:r>
          </a:p>
        </p:txBody>
      </p:sp>
      <p:sp>
        <p:nvSpPr>
          <p:cNvPr id="7" name="TextBox 7"/>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
        <p:nvSpPr>
          <p:cNvPr id="8" name="TextBox 8"/>
          <p:cNvSpPr txBox="1"/>
          <p:nvPr/>
        </p:nvSpPr>
        <p:spPr>
          <a:xfrm>
            <a:off x="6076525" y="1704990"/>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V1</a:t>
            </a:r>
          </a:p>
        </p:txBody>
      </p:sp>
      <p:sp>
        <p:nvSpPr>
          <p:cNvPr id="9" name="TextBox 9"/>
          <p:cNvSpPr txBox="1"/>
          <p:nvPr/>
        </p:nvSpPr>
        <p:spPr>
          <a:xfrm>
            <a:off x="11441543" y="1704990"/>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 a</a:t>
            </a:r>
          </a:p>
        </p:txBody>
      </p:sp>
      <p:sp>
        <p:nvSpPr>
          <p:cNvPr id="10" name="TextBox 10"/>
          <p:cNvSpPr txBox="1"/>
          <p:nvPr/>
        </p:nvSpPr>
        <p:spPr>
          <a:xfrm>
            <a:off x="16956724" y="1704990"/>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 b</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Freeform 2"/>
          <p:cNvSpPr/>
          <p:nvPr/>
        </p:nvSpPr>
        <p:spPr>
          <a:xfrm>
            <a:off x="1523318" y="2782569"/>
            <a:ext cx="5159498" cy="7301177"/>
          </a:xfrm>
          <a:custGeom>
            <a:avLst/>
            <a:gdLst/>
            <a:ahLst/>
            <a:cxnLst/>
            <a:rect l="l" t="t" r="r" b="b"/>
            <a:pathLst>
              <a:path w="5159498" h="7301177">
                <a:moveTo>
                  <a:pt x="0" y="0"/>
                </a:moveTo>
                <a:lnTo>
                  <a:pt x="5159498" y="0"/>
                </a:lnTo>
                <a:lnTo>
                  <a:pt x="5159498" y="7301176"/>
                </a:lnTo>
                <a:lnTo>
                  <a:pt x="0" y="7301176"/>
                </a:lnTo>
                <a:lnTo>
                  <a:pt x="0" y="0"/>
                </a:lnTo>
                <a:close/>
              </a:path>
            </a:pathLst>
          </a:custGeom>
          <a:blipFill>
            <a:blip r:embed="rId2"/>
            <a:stretch>
              <a:fillRect/>
            </a:stretch>
          </a:blipFill>
        </p:spPr>
        <p:txBody>
          <a:bodyPr/>
          <a:lstStyle/>
          <a:p>
            <a:endParaRPr lang="en-GB"/>
          </a:p>
        </p:txBody>
      </p:sp>
      <p:sp>
        <p:nvSpPr>
          <p:cNvPr id="3" name="Freeform 3"/>
          <p:cNvSpPr/>
          <p:nvPr/>
        </p:nvSpPr>
        <p:spPr>
          <a:xfrm>
            <a:off x="7043279" y="2782569"/>
            <a:ext cx="5159498" cy="7301177"/>
          </a:xfrm>
          <a:custGeom>
            <a:avLst/>
            <a:gdLst/>
            <a:ahLst/>
            <a:cxnLst/>
            <a:rect l="l" t="t" r="r" b="b"/>
            <a:pathLst>
              <a:path w="5159498" h="7301177">
                <a:moveTo>
                  <a:pt x="0" y="0"/>
                </a:moveTo>
                <a:lnTo>
                  <a:pt x="5159499" y="0"/>
                </a:lnTo>
                <a:lnTo>
                  <a:pt x="5159499" y="7301176"/>
                </a:lnTo>
                <a:lnTo>
                  <a:pt x="0" y="7301176"/>
                </a:lnTo>
                <a:lnTo>
                  <a:pt x="0" y="0"/>
                </a:lnTo>
                <a:close/>
              </a:path>
            </a:pathLst>
          </a:custGeom>
          <a:blipFill>
            <a:blip r:embed="rId3"/>
            <a:stretch>
              <a:fillRect/>
            </a:stretch>
          </a:blipFill>
        </p:spPr>
        <p:txBody>
          <a:bodyPr/>
          <a:lstStyle/>
          <a:p>
            <a:endParaRPr lang="en-GB"/>
          </a:p>
        </p:txBody>
      </p:sp>
      <p:sp>
        <p:nvSpPr>
          <p:cNvPr id="4" name="Freeform 4"/>
          <p:cNvSpPr/>
          <p:nvPr/>
        </p:nvSpPr>
        <p:spPr>
          <a:xfrm>
            <a:off x="12680124" y="2759075"/>
            <a:ext cx="5250842" cy="7424364"/>
          </a:xfrm>
          <a:custGeom>
            <a:avLst/>
            <a:gdLst/>
            <a:ahLst/>
            <a:cxnLst/>
            <a:rect l="l" t="t" r="r" b="b"/>
            <a:pathLst>
              <a:path w="5250842" h="7424364">
                <a:moveTo>
                  <a:pt x="0" y="0"/>
                </a:moveTo>
                <a:lnTo>
                  <a:pt x="5250842" y="0"/>
                </a:lnTo>
                <a:lnTo>
                  <a:pt x="5250842" y="7424364"/>
                </a:lnTo>
                <a:lnTo>
                  <a:pt x="0" y="7424364"/>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1044883" y="8852535"/>
            <a:ext cx="4373633" cy="405765"/>
          </a:xfrm>
          <a:prstGeom prst="rect">
            <a:avLst/>
          </a:prstGeom>
        </p:spPr>
        <p:txBody>
          <a:bodyPr lIns="0" tIns="0" rIns="0" bIns="0" rtlCol="0" anchor="t">
            <a:spAutoFit/>
          </a:bodyPr>
          <a:lstStyle/>
          <a:p>
            <a:pPr algn="l">
              <a:lnSpc>
                <a:spcPts val="3359"/>
              </a:lnSpc>
              <a:spcBef>
                <a:spcPct val="0"/>
              </a:spcBef>
            </a:pPr>
            <a:r>
              <a:rPr lang="en-US" sz="2400" b="1">
                <a:solidFill>
                  <a:srgbClr val="3A80B1"/>
                </a:solidFill>
                <a:latin typeface="Clear Sans Medium"/>
                <a:ea typeface="Clear Sans Medium"/>
                <a:cs typeface="Clear Sans Medium"/>
                <a:sym typeface="Clear Sans Medium"/>
              </a:rPr>
              <a:t>4.</a:t>
            </a:r>
          </a:p>
        </p:txBody>
      </p:sp>
      <p:sp>
        <p:nvSpPr>
          <p:cNvPr id="6" name="TextBox 6"/>
          <p:cNvSpPr txBox="1"/>
          <p:nvPr/>
        </p:nvSpPr>
        <p:spPr>
          <a:xfrm>
            <a:off x="1044883"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 Posters cont.</a:t>
            </a:r>
          </a:p>
        </p:txBody>
      </p:sp>
      <p:sp>
        <p:nvSpPr>
          <p:cNvPr id="7" name="TextBox 7"/>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
        <p:nvSpPr>
          <p:cNvPr id="8" name="TextBox 8"/>
          <p:cNvSpPr txBox="1"/>
          <p:nvPr/>
        </p:nvSpPr>
        <p:spPr>
          <a:xfrm>
            <a:off x="5605646" y="2098674"/>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 c</a:t>
            </a:r>
          </a:p>
        </p:txBody>
      </p:sp>
      <p:sp>
        <p:nvSpPr>
          <p:cNvPr id="9" name="TextBox 9"/>
          <p:cNvSpPr txBox="1"/>
          <p:nvPr/>
        </p:nvSpPr>
        <p:spPr>
          <a:xfrm>
            <a:off x="11098643" y="2117724"/>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 d</a:t>
            </a:r>
          </a:p>
        </p:txBody>
      </p:sp>
      <p:sp>
        <p:nvSpPr>
          <p:cNvPr id="10" name="TextBox 10"/>
          <p:cNvSpPr txBox="1"/>
          <p:nvPr/>
        </p:nvSpPr>
        <p:spPr>
          <a:xfrm>
            <a:off x="16868532" y="2117724"/>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 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Freeform 2"/>
          <p:cNvSpPr/>
          <p:nvPr/>
        </p:nvSpPr>
        <p:spPr>
          <a:xfrm rot="-410730">
            <a:off x="361021" y="3160921"/>
            <a:ext cx="9144000" cy="6604672"/>
          </a:xfrm>
          <a:custGeom>
            <a:avLst/>
            <a:gdLst/>
            <a:ahLst/>
            <a:cxnLst/>
            <a:rect l="l" t="t" r="r" b="b"/>
            <a:pathLst>
              <a:path w="9144000" h="6604672">
                <a:moveTo>
                  <a:pt x="0" y="0"/>
                </a:moveTo>
                <a:lnTo>
                  <a:pt x="9144000" y="0"/>
                </a:lnTo>
                <a:lnTo>
                  <a:pt x="9144000" y="6604672"/>
                </a:lnTo>
                <a:lnTo>
                  <a:pt x="0" y="6604672"/>
                </a:lnTo>
                <a:lnTo>
                  <a:pt x="0" y="0"/>
                </a:lnTo>
                <a:close/>
              </a:path>
            </a:pathLst>
          </a:custGeom>
          <a:blipFill>
            <a:blip r:embed="rId2"/>
            <a:stretch>
              <a:fillRect l="-2163"/>
            </a:stretch>
          </a:blipFill>
        </p:spPr>
        <p:txBody>
          <a:bodyPr/>
          <a:lstStyle/>
          <a:p>
            <a:endParaRPr lang="en-GB"/>
          </a:p>
        </p:txBody>
      </p:sp>
      <p:sp>
        <p:nvSpPr>
          <p:cNvPr id="3" name="Freeform 3"/>
          <p:cNvSpPr/>
          <p:nvPr/>
        </p:nvSpPr>
        <p:spPr>
          <a:xfrm>
            <a:off x="9115425" y="453063"/>
            <a:ext cx="9144000" cy="6306494"/>
          </a:xfrm>
          <a:custGeom>
            <a:avLst/>
            <a:gdLst/>
            <a:ahLst/>
            <a:cxnLst/>
            <a:rect l="l" t="t" r="r" b="b"/>
            <a:pathLst>
              <a:path w="9144000" h="6306494">
                <a:moveTo>
                  <a:pt x="0" y="0"/>
                </a:moveTo>
                <a:lnTo>
                  <a:pt x="9144000" y="0"/>
                </a:lnTo>
                <a:lnTo>
                  <a:pt x="9144000" y="6306495"/>
                </a:lnTo>
                <a:lnTo>
                  <a:pt x="0" y="6306495"/>
                </a:lnTo>
                <a:lnTo>
                  <a:pt x="0" y="0"/>
                </a:lnTo>
                <a:close/>
              </a:path>
            </a:pathLst>
          </a:custGeom>
          <a:blipFill>
            <a:blip r:embed="rId3"/>
            <a:stretch>
              <a:fillRect l="-684"/>
            </a:stretch>
          </a:blipFill>
        </p:spPr>
        <p:txBody>
          <a:bodyPr/>
          <a:lstStyle/>
          <a:p>
            <a:endParaRPr lang="en-GB"/>
          </a:p>
        </p:txBody>
      </p:sp>
      <p:sp>
        <p:nvSpPr>
          <p:cNvPr id="4" name="TextBox 4"/>
          <p:cNvSpPr txBox="1"/>
          <p:nvPr/>
        </p:nvSpPr>
        <p:spPr>
          <a:xfrm>
            <a:off x="1028700" y="8852535"/>
            <a:ext cx="4389816" cy="405765"/>
          </a:xfrm>
          <a:prstGeom prst="rect">
            <a:avLst/>
          </a:prstGeom>
        </p:spPr>
        <p:txBody>
          <a:bodyPr lIns="0" tIns="0" rIns="0" bIns="0" rtlCol="0" anchor="t">
            <a:spAutoFit/>
          </a:bodyPr>
          <a:lstStyle/>
          <a:p>
            <a:pPr algn="l">
              <a:lnSpc>
                <a:spcPts val="3359"/>
              </a:lnSpc>
              <a:spcBef>
                <a:spcPct val="0"/>
              </a:spcBef>
            </a:pPr>
            <a:r>
              <a:rPr lang="en-US" sz="2400" b="1">
                <a:solidFill>
                  <a:srgbClr val="3A80B1"/>
                </a:solidFill>
                <a:latin typeface="Clear Sans Medium"/>
                <a:ea typeface="Clear Sans Medium"/>
                <a:cs typeface="Clear Sans Medium"/>
                <a:sym typeface="Clear Sans Medium"/>
              </a:rPr>
              <a:t>5.</a:t>
            </a:r>
          </a:p>
        </p:txBody>
      </p:sp>
      <p:sp>
        <p:nvSpPr>
          <p:cNvPr id="5" name="TextBox 5"/>
          <p:cNvSpPr txBox="1"/>
          <p:nvPr/>
        </p:nvSpPr>
        <p:spPr>
          <a:xfrm>
            <a:off x="1044883"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Flyers/ leaflets</a:t>
            </a:r>
          </a:p>
        </p:txBody>
      </p:sp>
      <p:sp>
        <p:nvSpPr>
          <p:cNvPr id="6" name="TextBox 6"/>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
        <p:nvSpPr>
          <p:cNvPr id="7" name="TextBox 7"/>
          <p:cNvSpPr txBox="1"/>
          <p:nvPr/>
        </p:nvSpPr>
        <p:spPr>
          <a:xfrm>
            <a:off x="509785" y="2917387"/>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Freeform 2"/>
          <p:cNvSpPr/>
          <p:nvPr/>
        </p:nvSpPr>
        <p:spPr>
          <a:xfrm rot="-917995">
            <a:off x="5511018" y="2651750"/>
            <a:ext cx="4769963" cy="6765905"/>
          </a:xfrm>
          <a:custGeom>
            <a:avLst/>
            <a:gdLst/>
            <a:ahLst/>
            <a:cxnLst/>
            <a:rect l="l" t="t" r="r" b="b"/>
            <a:pathLst>
              <a:path w="4769963" h="6765905">
                <a:moveTo>
                  <a:pt x="0" y="0"/>
                </a:moveTo>
                <a:lnTo>
                  <a:pt x="4769963" y="0"/>
                </a:lnTo>
                <a:lnTo>
                  <a:pt x="4769963" y="6765905"/>
                </a:lnTo>
                <a:lnTo>
                  <a:pt x="0" y="6765905"/>
                </a:lnTo>
                <a:lnTo>
                  <a:pt x="0" y="0"/>
                </a:lnTo>
                <a:close/>
              </a:path>
            </a:pathLst>
          </a:custGeom>
          <a:blipFill>
            <a:blip r:embed="rId2"/>
            <a:stretch>
              <a:fillRect/>
            </a:stretch>
          </a:blipFill>
        </p:spPr>
        <p:txBody>
          <a:bodyPr/>
          <a:lstStyle/>
          <a:p>
            <a:endParaRPr lang="en-GB"/>
          </a:p>
        </p:txBody>
      </p:sp>
      <p:sp>
        <p:nvSpPr>
          <p:cNvPr id="3" name="Freeform 3"/>
          <p:cNvSpPr/>
          <p:nvPr/>
        </p:nvSpPr>
        <p:spPr>
          <a:xfrm>
            <a:off x="10662914" y="270879"/>
            <a:ext cx="6809487" cy="9745241"/>
          </a:xfrm>
          <a:custGeom>
            <a:avLst/>
            <a:gdLst/>
            <a:ahLst/>
            <a:cxnLst/>
            <a:rect l="l" t="t" r="r" b="b"/>
            <a:pathLst>
              <a:path w="6809487" h="9745241">
                <a:moveTo>
                  <a:pt x="0" y="0"/>
                </a:moveTo>
                <a:lnTo>
                  <a:pt x="6809488" y="0"/>
                </a:lnTo>
                <a:lnTo>
                  <a:pt x="6809488" y="9745242"/>
                </a:lnTo>
                <a:lnTo>
                  <a:pt x="0" y="9745242"/>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1028700" y="8852535"/>
            <a:ext cx="4389816" cy="405765"/>
          </a:xfrm>
          <a:prstGeom prst="rect">
            <a:avLst/>
          </a:prstGeom>
        </p:spPr>
        <p:txBody>
          <a:bodyPr lIns="0" tIns="0" rIns="0" bIns="0" rtlCol="0" anchor="t">
            <a:spAutoFit/>
          </a:bodyPr>
          <a:lstStyle/>
          <a:p>
            <a:pPr algn="l">
              <a:lnSpc>
                <a:spcPts val="3359"/>
              </a:lnSpc>
              <a:spcBef>
                <a:spcPct val="0"/>
              </a:spcBef>
            </a:pPr>
            <a:r>
              <a:rPr lang="en-US" sz="2400" b="1">
                <a:solidFill>
                  <a:srgbClr val="3A80B1"/>
                </a:solidFill>
                <a:latin typeface="Clear Sans Medium"/>
                <a:ea typeface="Clear Sans Medium"/>
                <a:cs typeface="Clear Sans Medium"/>
                <a:sym typeface="Clear Sans Medium"/>
              </a:rPr>
              <a:t>5.</a:t>
            </a:r>
          </a:p>
        </p:txBody>
      </p:sp>
      <p:sp>
        <p:nvSpPr>
          <p:cNvPr id="5" name="TextBox 5"/>
          <p:cNvSpPr txBox="1"/>
          <p:nvPr/>
        </p:nvSpPr>
        <p:spPr>
          <a:xfrm>
            <a:off x="1044883"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Flyers/ leaflets cont.</a:t>
            </a:r>
          </a:p>
        </p:txBody>
      </p:sp>
      <p:sp>
        <p:nvSpPr>
          <p:cNvPr id="6" name="TextBox 6"/>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
        <p:nvSpPr>
          <p:cNvPr id="7" name="TextBox 7"/>
          <p:cNvSpPr txBox="1"/>
          <p:nvPr/>
        </p:nvSpPr>
        <p:spPr>
          <a:xfrm>
            <a:off x="5115613" y="2381627"/>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242914" y="3893299"/>
            <a:ext cx="8901086" cy="5006861"/>
          </a:xfrm>
          <a:prstGeom prst="rect">
            <a:avLst/>
          </a:prstGeom>
        </p:spPr>
      </p:pic>
      <p:sp>
        <p:nvSpPr>
          <p:cNvPr id="3" name="TextBox 3"/>
          <p:cNvSpPr txBox="1"/>
          <p:nvPr/>
        </p:nvSpPr>
        <p:spPr>
          <a:xfrm>
            <a:off x="1028700" y="8852535"/>
            <a:ext cx="681559" cy="405765"/>
          </a:xfrm>
          <a:prstGeom prst="rect">
            <a:avLst/>
          </a:prstGeom>
        </p:spPr>
        <p:txBody>
          <a:bodyPr lIns="0" tIns="0" rIns="0" bIns="0" rtlCol="0" anchor="t">
            <a:spAutoFit/>
          </a:bodyPr>
          <a:lstStyle/>
          <a:p>
            <a:pPr algn="l">
              <a:lnSpc>
                <a:spcPts val="3359"/>
              </a:lnSpc>
              <a:spcBef>
                <a:spcPct val="0"/>
              </a:spcBef>
            </a:pPr>
            <a:r>
              <a:rPr lang="en-US" sz="2400" b="1">
                <a:solidFill>
                  <a:srgbClr val="6F8090"/>
                </a:solidFill>
                <a:latin typeface="Clear Sans Medium"/>
                <a:ea typeface="Clear Sans Medium"/>
                <a:cs typeface="Clear Sans Medium"/>
                <a:sym typeface="Clear Sans Medium"/>
              </a:rPr>
              <a:t>6.</a:t>
            </a:r>
          </a:p>
        </p:txBody>
      </p:sp>
      <p:sp>
        <p:nvSpPr>
          <p:cNvPr id="4" name="TextBox 4"/>
          <p:cNvSpPr txBox="1"/>
          <p:nvPr/>
        </p:nvSpPr>
        <p:spPr>
          <a:xfrm>
            <a:off x="1044883" y="1095375"/>
            <a:ext cx="637216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Digi screens </a:t>
            </a:r>
          </a:p>
        </p:txBody>
      </p:sp>
      <p:sp>
        <p:nvSpPr>
          <p:cNvPr id="5" name="TextBox 5"/>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pic>
        <p:nvPicPr>
          <p:cNvPr id="6" name="Picture 6">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rcRect/>
          <a:stretch>
            <a:fillRect/>
          </a:stretch>
        </p:blipFill>
        <p:spPr>
          <a:xfrm>
            <a:off x="9280484" y="3950623"/>
            <a:ext cx="8697270" cy="4892214"/>
          </a:xfrm>
          <a:prstGeom prst="rect">
            <a:avLst/>
          </a:prstGeom>
        </p:spPr>
      </p:pic>
      <p:sp>
        <p:nvSpPr>
          <p:cNvPr id="7" name="TextBox 7"/>
          <p:cNvSpPr txBox="1"/>
          <p:nvPr/>
        </p:nvSpPr>
        <p:spPr>
          <a:xfrm>
            <a:off x="218869" y="3209404"/>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V1</a:t>
            </a:r>
          </a:p>
        </p:txBody>
      </p:sp>
      <p:sp>
        <p:nvSpPr>
          <p:cNvPr id="8" name="TextBox 8"/>
          <p:cNvSpPr txBox="1"/>
          <p:nvPr/>
        </p:nvSpPr>
        <p:spPr>
          <a:xfrm>
            <a:off x="9280484" y="3257203"/>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video>
              <p:cMediaNode vol="100000">
                <p:cTn id="3"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660</Words>
  <Application>Microsoft Office PowerPoint</Application>
  <PresentationFormat>Custom</PresentationFormat>
  <Paragraphs>105</Paragraphs>
  <Slides>15</Slides>
  <Notes>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Clear Sans Medium</vt:lpstr>
      <vt:lpstr>Open Sauce Medium</vt:lpstr>
      <vt:lpstr>Calibri</vt:lpstr>
      <vt:lpstr>Arial</vt:lpstr>
      <vt:lpstr>Open Sauce</vt:lpstr>
      <vt:lpstr>Glacial Indifference</vt:lpstr>
      <vt:lpstr>Clear Sans</vt:lpstr>
      <vt:lpstr>Clear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LCS stakeholder toolkit Oct 2025</dc:title>
  <cp:lastModifiedBy>SMITH, Becks (NHS BUCKINGHAMSHIRE, OXFORDSHIRE AND BERKSHIRE WEST ICB - 14Y)</cp:lastModifiedBy>
  <cp:revision>4</cp:revision>
  <dcterms:created xsi:type="dcterms:W3CDTF">2006-08-16T00:00:00Z</dcterms:created>
  <dcterms:modified xsi:type="dcterms:W3CDTF">2025-11-26T13:39:26Z</dcterms:modified>
  <dc:identifier>DAG0d4XcOjk</dc:identifier>
</cp:coreProperties>
</file>