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33"/>
  </p:notesMasterIdLst>
  <p:sldIdLst>
    <p:sldId id="270" r:id="rId5"/>
    <p:sldId id="271" r:id="rId6"/>
    <p:sldId id="273" r:id="rId7"/>
    <p:sldId id="276" r:id="rId8"/>
    <p:sldId id="2147472507" r:id="rId9"/>
    <p:sldId id="272" r:id="rId10"/>
    <p:sldId id="275" r:id="rId11"/>
    <p:sldId id="281" r:id="rId12"/>
    <p:sldId id="280" r:id="rId13"/>
    <p:sldId id="282" r:id="rId14"/>
    <p:sldId id="279" r:id="rId15"/>
    <p:sldId id="2147472512" r:id="rId16"/>
    <p:sldId id="2147472511" r:id="rId17"/>
    <p:sldId id="283" r:id="rId18"/>
    <p:sldId id="286" r:id="rId19"/>
    <p:sldId id="284" r:id="rId20"/>
    <p:sldId id="2147472498" r:id="rId21"/>
    <p:sldId id="2147472518" r:id="rId22"/>
    <p:sldId id="2147472519" r:id="rId23"/>
    <p:sldId id="2147472520" r:id="rId24"/>
    <p:sldId id="2147472509" r:id="rId25"/>
    <p:sldId id="2147472506" r:id="rId26"/>
    <p:sldId id="2147472516" r:id="rId27"/>
    <p:sldId id="2147472514" r:id="rId28"/>
    <p:sldId id="2147472502" r:id="rId29"/>
    <p:sldId id="2147472515" r:id="rId30"/>
    <p:sldId id="2147472517"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B73E0E-B282-4E97-BF6B-A03E38D98D49}">
          <p14:sldIdLst>
            <p14:sldId id="270"/>
            <p14:sldId id="271"/>
            <p14:sldId id="273"/>
            <p14:sldId id="276"/>
            <p14:sldId id="2147472507"/>
            <p14:sldId id="272"/>
            <p14:sldId id="275"/>
            <p14:sldId id="281"/>
            <p14:sldId id="280"/>
            <p14:sldId id="282"/>
            <p14:sldId id="279"/>
            <p14:sldId id="2147472512"/>
            <p14:sldId id="2147472511"/>
            <p14:sldId id="283"/>
            <p14:sldId id="286"/>
            <p14:sldId id="284"/>
            <p14:sldId id="2147472498"/>
            <p14:sldId id="2147472518"/>
            <p14:sldId id="2147472519"/>
            <p14:sldId id="2147472520"/>
            <p14:sldId id="2147472509"/>
            <p14:sldId id="2147472506"/>
            <p14:sldId id="2147472516"/>
            <p14:sldId id="2147472514"/>
            <p14:sldId id="2147472502"/>
            <p14:sldId id="2147472515"/>
            <p14:sldId id="2147472517"/>
            <p14:sldId id="278"/>
          </p14:sldIdLst>
        </p14:section>
        <p14:section name="Untitled Section" id="{3DDF9175-DC1F-48C6-910A-36DAC55B23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03B08-F8D2-BC42-06C3-B837C669BC19}" name="BELL, Stephanie (NHS BUCKINGHAMSHIRE, OXFORDSHIRE AND BERKSHIRE WEST INTEGRATED CARE BOARD)" initials="SB" userId="S::stephanie.bell3@nhs.net::9451db62-526a-47b9-983e-6a5c5ca612a8" providerId="AD"/>
  <p188:author id="{6637912A-AE25-D8A8-5641-B49BFF7C0B60}" name="GILPIN, Heather (NHS ENGLAND)" initials="GE" userId="S::heather.gilpin@nhs.net::99925205-fa74-473c-90e5-7509d048da4d" providerId="AD"/>
  <p188:author id="{195E5136-D55A-4CFC-4B4E-074840B0BD87}" name="DAY, Emma (NHS ENGLAND)" initials="DE" userId="S::emma.day29@nhs.net::303322ec-80ca-4eba-a6fa-befa416fd5a4" providerId="AD"/>
  <p188:author id="{941ABA82-BE96-4F96-C4B8-9FC690081175}" name="TAWIAH, Gloria (NHS BUCKINGHAMSHIRE, OXFORDSHIRE AND BERKSHIRE WEST ICB - 15A)" initials="GT" userId="S::gloria.tawiah2@nhs.net::f685b973-ae94-478b-837a-6172538c27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a Dzikunoo" initials="D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F8B8E-4AA1-B48C-5A24-C2C52CE58A9F}" v="57" dt="2026-05-20T10:23:52.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5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i="0" u="none" strike="noStrike" baseline="0">
                <a:solidFill>
                  <a:schemeClr val="tx1"/>
                </a:solidFill>
                <a:effectLst/>
                <a:latin typeface="Arial" panose="020B0604020202020204" pitchFamily="34" charset="0"/>
                <a:cs typeface="Arial" panose="020B0604020202020204" pitchFamily="34" charset="0"/>
              </a:rPr>
              <a:t>HPV Vaccine Coverage Data by Local Authority, England (September 2023 - August 2024)</a:t>
            </a:r>
            <a:r>
              <a:rPr lang="en-GB" sz="1400" b="0" i="0" u="none" strike="noStrike" baseline="0">
                <a:solidFill>
                  <a:schemeClr val="tx1"/>
                </a:solidFill>
                <a:effectLst/>
                <a:latin typeface="Arial" panose="020B0604020202020204" pitchFamily="34" charset="0"/>
                <a:cs typeface="Arial" panose="020B0604020202020204" pitchFamily="34" charset="0"/>
              </a:rPr>
              <a:t> </a:t>
            </a:r>
            <a:endParaRPr lang="en-GB">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GB"/>
        </a:p>
      </c:txPr>
    </c:title>
    <c:autoTitleDeleted val="0"/>
    <c:plotArea>
      <c:layout/>
      <c:barChart>
        <c:barDir val="col"/>
        <c:grouping val="clustered"/>
        <c:varyColors val="0"/>
        <c:ser>
          <c:idx val="0"/>
          <c:order val="0"/>
          <c:tx>
            <c:strRef>
              <c:f>Sheet1!$A$4</c:f>
              <c:strCache>
                <c:ptCount val="1"/>
                <c:pt idx="0">
                  <c:v>England</c:v>
                </c:pt>
              </c:strCache>
            </c:strRef>
          </c:tx>
          <c:spPr>
            <a:solidFill>
              <a:schemeClr val="accent1"/>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Sheet1!$B$4:$H$4</c:f>
              <c:numCache>
                <c:formatCode>0.0</c:formatCode>
                <c:ptCount val="7"/>
                <c:pt idx="0">
                  <c:v>72.933854846710403</c:v>
                </c:pt>
                <c:pt idx="1">
                  <c:v>67.73770724103727</c:v>
                </c:pt>
                <c:pt idx="2">
                  <c:v>74.061863190070397</c:v>
                </c:pt>
                <c:pt idx="3">
                  <c:v>68.541510845175765</c:v>
                </c:pt>
                <c:pt idx="4">
                  <c:v>76.708205353225097</c:v>
                </c:pt>
                <c:pt idx="5">
                  <c:v>71.237485592894757</c:v>
                </c:pt>
              </c:numCache>
            </c:numRef>
          </c:val>
          <c:extLst>
            <c:ext xmlns:c16="http://schemas.microsoft.com/office/drawing/2014/chart" uri="{C3380CC4-5D6E-409C-BE32-E72D297353CC}">
              <c16:uniqueId val="{00000000-7D96-4CD6-BB85-2BC35986BDFE}"/>
            </c:ext>
          </c:extLst>
        </c:ser>
        <c:ser>
          <c:idx val="1"/>
          <c:order val="1"/>
          <c:tx>
            <c:strRef>
              <c:f>Sheet1!$A$5</c:f>
              <c:strCache>
                <c:ptCount val="1"/>
                <c:pt idx="0">
                  <c:v>South East</c:v>
                </c:pt>
              </c:strCache>
            </c:strRef>
          </c:tx>
          <c:spPr>
            <a:solidFill>
              <a:schemeClr val="accent2"/>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Sheet1!$B$5:$H$5</c:f>
              <c:numCache>
                <c:formatCode>0.0</c:formatCode>
                <c:ptCount val="7"/>
                <c:pt idx="0">
                  <c:v>78.628567496430406</c:v>
                </c:pt>
                <c:pt idx="1">
                  <c:v>73.284946498449301</c:v>
                </c:pt>
                <c:pt idx="2">
                  <c:v>79.718348750517706</c:v>
                </c:pt>
                <c:pt idx="3">
                  <c:v>74.224147834506795</c:v>
                </c:pt>
                <c:pt idx="4">
                  <c:v>82.719168947848701</c:v>
                </c:pt>
                <c:pt idx="5">
                  <c:v>77.346996209048598</c:v>
                </c:pt>
              </c:numCache>
            </c:numRef>
          </c:val>
          <c:extLst>
            <c:ext xmlns:c16="http://schemas.microsoft.com/office/drawing/2014/chart" uri="{C3380CC4-5D6E-409C-BE32-E72D297353CC}">
              <c16:uniqueId val="{00000001-7D96-4CD6-BB85-2BC35986BDFE}"/>
            </c:ext>
          </c:extLst>
        </c:ser>
        <c:ser>
          <c:idx val="2"/>
          <c:order val="2"/>
          <c:tx>
            <c:strRef>
              <c:f>Sheet1!$A$6</c:f>
              <c:strCache>
                <c:ptCount val="1"/>
                <c:pt idx="0">
                  <c:v>Buckinghamshire </c:v>
                </c:pt>
              </c:strCache>
            </c:strRef>
          </c:tx>
          <c:spPr>
            <a:solidFill>
              <a:schemeClr val="accent3"/>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Sheet1!$B$6:$H$6</c:f>
              <c:numCache>
                <c:formatCode>0.0</c:formatCode>
                <c:ptCount val="7"/>
                <c:pt idx="0">
                  <c:v>84.071702944942388</c:v>
                </c:pt>
                <c:pt idx="1">
                  <c:v>80.229591836734699</c:v>
                </c:pt>
                <c:pt idx="2">
                  <c:v>86.312187417741512</c:v>
                </c:pt>
                <c:pt idx="3">
                  <c:v>84.302477183833119</c:v>
                </c:pt>
                <c:pt idx="4">
                  <c:v>87.297297297297291</c:v>
                </c:pt>
                <c:pt idx="5">
                  <c:v>85.438455349959781</c:v>
                </c:pt>
              </c:numCache>
            </c:numRef>
          </c:val>
          <c:extLst>
            <c:ext xmlns:c16="http://schemas.microsoft.com/office/drawing/2014/chart" uri="{C3380CC4-5D6E-409C-BE32-E72D297353CC}">
              <c16:uniqueId val="{00000002-7D96-4CD6-BB85-2BC35986BDFE}"/>
            </c:ext>
          </c:extLst>
        </c:ser>
        <c:ser>
          <c:idx val="3"/>
          <c:order val="3"/>
          <c:tx>
            <c:strRef>
              <c:f>Sheet1!$A$7</c:f>
              <c:strCache>
                <c:ptCount val="1"/>
                <c:pt idx="0">
                  <c:v>Oxfordshire </c:v>
                </c:pt>
              </c:strCache>
            </c:strRef>
          </c:tx>
          <c:spPr>
            <a:solidFill>
              <a:schemeClr val="accent4"/>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Sheet1!$B$7:$H$7</c:f>
              <c:numCache>
                <c:formatCode>0.0</c:formatCode>
                <c:ptCount val="7"/>
                <c:pt idx="0">
                  <c:v>79.973591549295776</c:v>
                </c:pt>
                <c:pt idx="1">
                  <c:v>73.344136115049636</c:v>
                </c:pt>
                <c:pt idx="2">
                  <c:v>80.658724597056761</c:v>
                </c:pt>
                <c:pt idx="3">
                  <c:v>70.870191318658712</c:v>
                </c:pt>
                <c:pt idx="4">
                  <c:v>80.784313725490193</c:v>
                </c:pt>
                <c:pt idx="5">
                  <c:v>74.845448731613729</c:v>
                </c:pt>
              </c:numCache>
            </c:numRef>
          </c:val>
          <c:extLst>
            <c:ext xmlns:c16="http://schemas.microsoft.com/office/drawing/2014/chart" uri="{C3380CC4-5D6E-409C-BE32-E72D297353CC}">
              <c16:uniqueId val="{00000003-7D96-4CD6-BB85-2BC35986BDFE}"/>
            </c:ext>
          </c:extLst>
        </c:ser>
        <c:ser>
          <c:idx val="4"/>
          <c:order val="4"/>
          <c:tx>
            <c:strRef>
              <c:f>Sheet1!$A$8</c:f>
              <c:strCache>
                <c:ptCount val="1"/>
                <c:pt idx="0">
                  <c:v>Reading </c:v>
                </c:pt>
              </c:strCache>
            </c:strRef>
          </c:tx>
          <c:spPr>
            <a:solidFill>
              <a:schemeClr val="accent5"/>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Sheet1!$B$8:$H$8</c:f>
              <c:numCache>
                <c:formatCode>0.0</c:formatCode>
                <c:ptCount val="7"/>
                <c:pt idx="0">
                  <c:v>78.74396135265701</c:v>
                </c:pt>
                <c:pt idx="1">
                  <c:v>76.391982182628055</c:v>
                </c:pt>
                <c:pt idx="2">
                  <c:v>83.970177073625351</c:v>
                </c:pt>
                <c:pt idx="3">
                  <c:v>82.256297918948519</c:v>
                </c:pt>
                <c:pt idx="4">
                  <c:v>85.067873303167417</c:v>
                </c:pt>
                <c:pt idx="5">
                  <c:v>80.451866404715119</c:v>
                </c:pt>
              </c:numCache>
            </c:numRef>
          </c:val>
          <c:extLst>
            <c:ext xmlns:c16="http://schemas.microsoft.com/office/drawing/2014/chart" uri="{C3380CC4-5D6E-409C-BE32-E72D297353CC}">
              <c16:uniqueId val="{00000004-7D96-4CD6-BB85-2BC35986BDFE}"/>
            </c:ext>
          </c:extLst>
        </c:ser>
        <c:ser>
          <c:idx val="5"/>
          <c:order val="5"/>
          <c:tx>
            <c:strRef>
              <c:f>Sheet1!$A$9</c:f>
              <c:strCache>
                <c:ptCount val="1"/>
                <c:pt idx="0">
                  <c:v>Swindon </c:v>
                </c:pt>
              </c:strCache>
            </c:strRef>
          </c:tx>
          <c:spPr>
            <a:solidFill>
              <a:schemeClr val="accent6"/>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Sheet1!$B$9:$H$9</c:f>
              <c:numCache>
                <c:formatCode>0.0</c:formatCode>
                <c:ptCount val="7"/>
                <c:pt idx="0">
                  <c:v>78.873239436619713</c:v>
                </c:pt>
                <c:pt idx="1">
                  <c:v>79.20656634746922</c:v>
                </c:pt>
                <c:pt idx="2">
                  <c:v>77.929984779299843</c:v>
                </c:pt>
                <c:pt idx="3">
                  <c:v>73.43640196767393</c:v>
                </c:pt>
                <c:pt idx="4">
                  <c:v>80.390625</c:v>
                </c:pt>
                <c:pt idx="5">
                  <c:v>72.386445565969709</c:v>
                </c:pt>
              </c:numCache>
            </c:numRef>
          </c:val>
          <c:extLst>
            <c:ext xmlns:c16="http://schemas.microsoft.com/office/drawing/2014/chart" uri="{C3380CC4-5D6E-409C-BE32-E72D297353CC}">
              <c16:uniqueId val="{00000005-7D96-4CD6-BB85-2BC35986BDFE}"/>
            </c:ext>
          </c:extLst>
        </c:ser>
        <c:ser>
          <c:idx val="6"/>
          <c:order val="6"/>
          <c:tx>
            <c:strRef>
              <c:f>Sheet1!$A$10</c:f>
              <c:strCache>
                <c:ptCount val="1"/>
                <c:pt idx="0">
                  <c:v>West Berkshire </c:v>
                </c:pt>
              </c:strCache>
            </c:strRef>
          </c:tx>
          <c:spPr>
            <a:solidFill>
              <a:schemeClr val="accent1">
                <a:lumMod val="60000"/>
              </a:schemeClr>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Sheet1!$B$10:$H$10</c:f>
              <c:numCache>
                <c:formatCode>0.0</c:formatCode>
                <c:ptCount val="7"/>
                <c:pt idx="0">
                  <c:v>87.729083665338649</c:v>
                </c:pt>
                <c:pt idx="1">
                  <c:v>85.18518518518519</c:v>
                </c:pt>
                <c:pt idx="2">
                  <c:v>87.722007722007717</c:v>
                </c:pt>
                <c:pt idx="3">
                  <c:v>88.291900561347234</c:v>
                </c:pt>
                <c:pt idx="4">
                  <c:v>91.706161137440759</c:v>
                </c:pt>
                <c:pt idx="5">
                  <c:v>92.177914110429455</c:v>
                </c:pt>
              </c:numCache>
            </c:numRef>
          </c:val>
          <c:extLst>
            <c:ext xmlns:c16="http://schemas.microsoft.com/office/drawing/2014/chart" uri="{C3380CC4-5D6E-409C-BE32-E72D297353CC}">
              <c16:uniqueId val="{00000006-7D96-4CD6-BB85-2BC35986BDFE}"/>
            </c:ext>
          </c:extLst>
        </c:ser>
        <c:ser>
          <c:idx val="7"/>
          <c:order val="7"/>
          <c:tx>
            <c:strRef>
              <c:f>Sheet1!$A$11</c:f>
              <c:strCache>
                <c:ptCount val="1"/>
                <c:pt idx="0">
                  <c:v>Wokingham </c:v>
                </c:pt>
              </c:strCache>
            </c:strRef>
          </c:tx>
          <c:spPr>
            <a:solidFill>
              <a:schemeClr val="accent2">
                <a:lumMod val="60000"/>
              </a:schemeClr>
            </a:solidFill>
            <a:ln>
              <a:noFill/>
            </a:ln>
            <a:effectLst/>
          </c:spPr>
          <c:invertIfNegative val="0"/>
          <c:cat>
            <c:strRef>
              <c:f>Sheet1!$B$1:$H$3</c:f>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f>Sheet1!$B$11:$H$11</c:f>
              <c:numCache>
                <c:formatCode>0.0</c:formatCode>
                <c:ptCount val="7"/>
                <c:pt idx="0">
                  <c:v>85.188087774294672</c:v>
                </c:pt>
                <c:pt idx="1">
                  <c:v>81.459948320413432</c:v>
                </c:pt>
                <c:pt idx="2">
                  <c:v>88.757861635220124</c:v>
                </c:pt>
                <c:pt idx="3">
                  <c:v>85.007072135785009</c:v>
                </c:pt>
                <c:pt idx="4">
                  <c:v>89.669771380186276</c:v>
                </c:pt>
                <c:pt idx="5">
                  <c:v>84.958217270194993</c:v>
                </c:pt>
              </c:numCache>
            </c:numRef>
          </c:val>
          <c:extLst>
            <c:ext xmlns:c16="http://schemas.microsoft.com/office/drawing/2014/chart" uri="{C3380CC4-5D6E-409C-BE32-E72D297353CC}">
              <c16:uniqueId val="{00000007-7D96-4CD6-BB85-2BC35986BDFE}"/>
            </c:ext>
          </c:extLst>
        </c:ser>
        <c:dLbls>
          <c:showLegendKey val="0"/>
          <c:showVal val="0"/>
          <c:showCatName val="0"/>
          <c:showSerName val="0"/>
          <c:showPercent val="0"/>
          <c:showBubbleSize val="0"/>
        </c:dLbls>
        <c:gapWidth val="150"/>
        <c:axId val="1142720064"/>
        <c:axId val="1142716704"/>
        <c:extLst>
          <c:ext xmlns:c15="http://schemas.microsoft.com/office/drawing/2012/chart" uri="{02D57815-91ED-43cb-92C2-25804820EDAC}">
            <c15:filteredBarSeries>
              <c15:ser>
                <c:idx val="8"/>
                <c:order val="8"/>
                <c:tx>
                  <c:strRef>
                    <c:extLst>
                      <c:ext uri="{02D57815-91ED-43cb-92C2-25804820EDAC}">
                        <c15:formulaRef>
                          <c15:sqref>Sheet1!$A$12</c15:sqref>
                        </c15:formulaRef>
                      </c:ext>
                    </c:extLst>
                    <c:strCache>
                      <c:ptCount val="1"/>
                    </c:strCache>
                  </c:strRef>
                </c:tx>
                <c:spPr>
                  <a:solidFill>
                    <a:schemeClr val="accent3">
                      <a:lumMod val="60000"/>
                    </a:schemeClr>
                  </a:solidFill>
                  <a:ln>
                    <a:noFill/>
                  </a:ln>
                  <a:effectLst/>
                </c:spPr>
                <c:invertIfNegative val="0"/>
                <c:cat>
                  <c:strRef>
                    <c:extLst>
                      <c:ext uri="{02D57815-91ED-43cb-92C2-25804820EDAC}">
                        <c15:formulaRef>
                          <c15:sqref>Sheet1!$B$1:$H$3</c15:sqref>
                        </c15:formulaRef>
                      </c:ext>
                    </c:extLst>
                    <c:strCache>
                      <c:ptCount val="6"/>
                      <c:pt idx="0">
                        <c:v>Year 8 Females Dose 1 Coverage (%)</c:v>
                      </c:pt>
                      <c:pt idx="1">
                        <c:v>Year 8 Males Dose 1 Coverage (%)</c:v>
                      </c:pt>
                      <c:pt idx="2">
                        <c:v>Year 9 Females Dose 1 Coverage (%)</c:v>
                      </c:pt>
                      <c:pt idx="3">
                        <c:v>Year 9 Males Dose 1 Coverage (%)</c:v>
                      </c:pt>
                      <c:pt idx="4">
                        <c:v>Year 10 Females Dose 1 Coverage (%)</c:v>
                      </c:pt>
                      <c:pt idx="5">
                        <c:v>Year 10 Males Dose 1 Coverage (%)</c:v>
                      </c:pt>
                    </c:strCache>
                  </c:strRef>
                </c:cat>
                <c:val>
                  <c:numRef>
                    <c:extLst>
                      <c:ext uri="{02D57815-91ED-43cb-92C2-25804820EDAC}">
                        <c15:formulaRef>
                          <c15:sqref>Sheet1!$B$12:$H$12</c15:sqref>
                        </c15:formulaRef>
                      </c:ext>
                    </c:extLst>
                    <c:numCache>
                      <c:formatCode>General</c:formatCode>
                      <c:ptCount val="7"/>
                    </c:numCache>
                  </c:numRef>
                </c:val>
                <c:extLst>
                  <c:ext xmlns:c16="http://schemas.microsoft.com/office/drawing/2014/chart" uri="{C3380CC4-5D6E-409C-BE32-E72D297353CC}">
                    <c16:uniqueId val="{00000008-7D96-4CD6-BB85-2BC35986BDFE}"/>
                  </c:ext>
                </c:extLst>
              </c15:ser>
            </c15:filteredBarSeries>
          </c:ext>
        </c:extLst>
      </c:barChart>
      <c:catAx>
        <c:axId val="1142720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716704"/>
        <c:crosses val="autoZero"/>
        <c:auto val="1"/>
        <c:lblAlgn val="ctr"/>
        <c:lblOffset val="100"/>
        <c:noMultiLvlLbl val="0"/>
      </c:catAx>
      <c:valAx>
        <c:axId val="1142716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27200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C0252-8674-40E5-8FFE-A1A2CB0FF446}" type="datetimeFigureOut">
              <a:rPr lang="en-GB" smtClean="0"/>
              <a:t>20/05/2026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3C42C-3A19-4653-B0DF-169D04704EAF}" type="slidenum">
              <a:rPr lang="en-GB" smtClean="0"/>
              <a:t>‹#›</a:t>
            </a:fld>
            <a:endParaRPr lang="en-GB"/>
          </a:p>
        </p:txBody>
      </p:sp>
    </p:spTree>
    <p:extLst>
      <p:ext uri="{BB962C8B-B14F-4D97-AF65-F5344CB8AC3E}">
        <p14:creationId xmlns:p14="http://schemas.microsoft.com/office/powerpoint/2010/main" val="395591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3C42C-3A19-4653-B0DF-169D04704EAF}" type="slidenum">
              <a:rPr lang="en-GB" smtClean="0"/>
              <a:t>1</a:t>
            </a:fld>
            <a:endParaRPr lang="en-GB"/>
          </a:p>
        </p:txBody>
      </p:sp>
    </p:spTree>
    <p:extLst>
      <p:ext uri="{BB962C8B-B14F-4D97-AF65-F5344CB8AC3E}">
        <p14:creationId xmlns:p14="http://schemas.microsoft.com/office/powerpoint/2010/main" val="110749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3C42C-3A19-4653-B0DF-169D04704EAF}" type="slidenum">
              <a:rPr lang="en-GB" smtClean="0"/>
              <a:t>9</a:t>
            </a:fld>
            <a:endParaRPr lang="en-GB"/>
          </a:p>
        </p:txBody>
      </p:sp>
    </p:spTree>
    <p:extLst>
      <p:ext uri="{BB962C8B-B14F-4D97-AF65-F5344CB8AC3E}">
        <p14:creationId xmlns:p14="http://schemas.microsoft.com/office/powerpoint/2010/main" val="378478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3C42C-3A19-4653-B0DF-169D04704EAF}" type="slidenum">
              <a:rPr lang="en-GB" smtClean="0"/>
              <a:t>11</a:t>
            </a:fld>
            <a:endParaRPr lang="en-GB"/>
          </a:p>
        </p:txBody>
      </p:sp>
    </p:spTree>
    <p:extLst>
      <p:ext uri="{BB962C8B-B14F-4D97-AF65-F5344CB8AC3E}">
        <p14:creationId xmlns:p14="http://schemas.microsoft.com/office/powerpoint/2010/main" val="336687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9931D-20C2-4F87-2FF1-3D88B6DA8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9B559-B070-D7A3-6E1D-50EAA4A55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F79F8-09F1-B67B-42C3-CAA5B333E42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E9E1AE-C9A6-2B11-A041-11EA713FE9EE}"/>
              </a:ext>
            </a:extLst>
          </p:cNvPr>
          <p:cNvSpPr>
            <a:spLocks noGrp="1"/>
          </p:cNvSpPr>
          <p:nvPr>
            <p:ph type="sldNum" sz="quarter" idx="5"/>
          </p:nvPr>
        </p:nvSpPr>
        <p:spPr/>
        <p:txBody>
          <a:bodyPr/>
          <a:lstStyle/>
          <a:p>
            <a:fld id="{DBA3C42C-3A19-4653-B0DF-169D04704EAF}" type="slidenum">
              <a:rPr lang="en-GB" smtClean="0"/>
              <a:t>12</a:t>
            </a:fld>
            <a:endParaRPr lang="en-GB"/>
          </a:p>
        </p:txBody>
      </p:sp>
    </p:spTree>
    <p:extLst>
      <p:ext uri="{BB962C8B-B14F-4D97-AF65-F5344CB8AC3E}">
        <p14:creationId xmlns:p14="http://schemas.microsoft.com/office/powerpoint/2010/main" val="103489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601B4-46F0-52FA-45E0-1C471635C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4C968-10B8-685A-9B48-76B6F1C25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3601D-81E1-BF75-78ED-DAF0D55A493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2905EF-C82B-B676-372F-CAD30D93CB0B}"/>
              </a:ext>
            </a:extLst>
          </p:cNvPr>
          <p:cNvSpPr>
            <a:spLocks noGrp="1"/>
          </p:cNvSpPr>
          <p:nvPr>
            <p:ph type="sldNum" sz="quarter" idx="5"/>
          </p:nvPr>
        </p:nvSpPr>
        <p:spPr/>
        <p:txBody>
          <a:bodyPr/>
          <a:lstStyle/>
          <a:p>
            <a:fld id="{DBA3C42C-3A19-4653-B0DF-169D04704EAF}" type="slidenum">
              <a:rPr lang="en-GB" smtClean="0"/>
              <a:t>13</a:t>
            </a:fld>
            <a:endParaRPr lang="en-GB"/>
          </a:p>
        </p:txBody>
      </p:sp>
    </p:spTree>
    <p:extLst>
      <p:ext uri="{BB962C8B-B14F-4D97-AF65-F5344CB8AC3E}">
        <p14:creationId xmlns:p14="http://schemas.microsoft.com/office/powerpoint/2010/main" val="149436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3C42C-3A19-4653-B0DF-169D04704EAF}" type="slidenum">
              <a:rPr lang="en-GB" smtClean="0"/>
              <a:t>15</a:t>
            </a:fld>
            <a:endParaRPr lang="en-GB"/>
          </a:p>
        </p:txBody>
      </p:sp>
    </p:spTree>
    <p:extLst>
      <p:ext uri="{BB962C8B-B14F-4D97-AF65-F5344CB8AC3E}">
        <p14:creationId xmlns:p14="http://schemas.microsoft.com/office/powerpoint/2010/main" val="285466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3C42C-3A19-4653-B0DF-169D04704EAF}" type="slidenum">
              <a:rPr lang="en-GB" smtClean="0"/>
              <a:t>21</a:t>
            </a:fld>
            <a:endParaRPr lang="en-GB"/>
          </a:p>
        </p:txBody>
      </p:sp>
    </p:spTree>
    <p:extLst>
      <p:ext uri="{BB962C8B-B14F-4D97-AF65-F5344CB8AC3E}">
        <p14:creationId xmlns:p14="http://schemas.microsoft.com/office/powerpoint/2010/main" val="236371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8015-91FE-1D4F-9EA4-F83AF6DA4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B06A9-3266-954E-B15C-2A90D3954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61C4E-DB2C-CB45-B9CE-6E7C070137ED}"/>
              </a:ext>
            </a:extLst>
          </p:cNvPr>
          <p:cNvSpPr>
            <a:spLocks noGrp="1"/>
          </p:cNvSpPr>
          <p:nvPr>
            <p:ph type="dt" sz="half" idx="10"/>
          </p:nvPr>
        </p:nvSpPr>
        <p:spPr/>
        <p:txBody>
          <a:bodyPr/>
          <a:lstStyle/>
          <a:p>
            <a:fld id="{F03F66DA-399E-6644-B338-2D99B13E0795}" type="datetimeFigureOut">
              <a:rPr lang="en-US" smtClean="0"/>
              <a:t>5/20/2026</a:t>
            </a:fld>
            <a:endParaRPr lang="en-US"/>
          </a:p>
        </p:txBody>
      </p:sp>
      <p:sp>
        <p:nvSpPr>
          <p:cNvPr id="5" name="Footer Placeholder 4">
            <a:extLst>
              <a:ext uri="{FF2B5EF4-FFF2-40B4-BE49-F238E27FC236}">
                <a16:creationId xmlns:a16="http://schemas.microsoft.com/office/drawing/2014/main" id="{28BA9162-8760-344E-B038-3FD1F7D9B35E}"/>
              </a:ext>
            </a:extLst>
          </p:cNvPr>
          <p:cNvSpPr>
            <a:spLocks noGrp="1"/>
          </p:cNvSpPr>
          <p:nvPr>
            <p:ph type="ftr" sz="quarter" idx="11"/>
          </p:nvPr>
        </p:nvSpPr>
        <p:spPr/>
        <p:txBody>
          <a:bodyPr/>
          <a:lstStyle/>
          <a:p>
            <a:r>
              <a:rPr lang="en-GB"/>
              <a:t>https://future.nhs.uk/TVCA/grouphome                                @ThamesV_Cancer</a:t>
            </a:r>
          </a:p>
        </p:txBody>
      </p:sp>
      <p:sp>
        <p:nvSpPr>
          <p:cNvPr id="6" name="Slide Number Placeholder 5">
            <a:extLst>
              <a:ext uri="{FF2B5EF4-FFF2-40B4-BE49-F238E27FC236}">
                <a16:creationId xmlns:a16="http://schemas.microsoft.com/office/drawing/2014/main" id="{1EB07475-1E37-A54C-A797-B11E4E043FAB}"/>
              </a:ext>
            </a:extLst>
          </p:cNvPr>
          <p:cNvSpPr>
            <a:spLocks noGrp="1"/>
          </p:cNvSpPr>
          <p:nvPr>
            <p:ph type="sldNum" sz="quarter" idx="12"/>
          </p:nvPr>
        </p:nvSpPr>
        <p:spPr/>
        <p:txBody>
          <a:bodyPr/>
          <a:lstStyle/>
          <a:p>
            <a:fld id="{60F9DD1B-32FA-4F4C-BCEF-045D39344071}" type="slidenum">
              <a:rPr lang="en-US" smtClean="0"/>
              <a:t>‹#›</a:t>
            </a:fld>
            <a:endParaRPr lang="en-US"/>
          </a:p>
        </p:txBody>
      </p:sp>
    </p:spTree>
    <p:extLst>
      <p:ext uri="{BB962C8B-B14F-4D97-AF65-F5344CB8AC3E}">
        <p14:creationId xmlns:p14="http://schemas.microsoft.com/office/powerpoint/2010/main" val="192216703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DABAA-14AC-5CD1-72E7-F01225BFAF13}"/>
              </a:ext>
            </a:extLst>
          </p:cNvPr>
          <p:cNvSpPr>
            <a:spLocks noGrp="1"/>
          </p:cNvSpPr>
          <p:nvPr>
            <p:ph type="dt" sz="half" idx="10"/>
          </p:nvPr>
        </p:nvSpPr>
        <p:spPr/>
        <p:txBody>
          <a:bodyPr/>
          <a:lstStyle/>
          <a:p>
            <a:fld id="{27ABB766-548D-4817-AEA7-6B6EC53E12AC}" type="datetime1">
              <a:rPr lang="en-GB" smtClean="0"/>
              <a:t>20/05/2026</a:t>
            </a:fld>
            <a:endParaRPr lang="en-GB"/>
          </a:p>
        </p:txBody>
      </p:sp>
      <p:sp>
        <p:nvSpPr>
          <p:cNvPr id="3" name="Footer Placeholder 2">
            <a:extLst>
              <a:ext uri="{FF2B5EF4-FFF2-40B4-BE49-F238E27FC236}">
                <a16:creationId xmlns:a16="http://schemas.microsoft.com/office/drawing/2014/main" id="{8AEF362B-5589-F29A-0BBB-69108E4DF2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56220D-ABA4-3CE3-8003-83F7BBB7FF67}"/>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1291858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057BBC-BDF1-3847-959D-B57253979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C7DD5-D164-FD46-AD50-4DA50E287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F1194-0E47-6149-80D3-9F46B71A7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F66DA-399E-6644-B338-2D99B13E0795}" type="datetimeFigureOut">
              <a:rPr lang="en-US" smtClean="0"/>
              <a:t>5/20/2026</a:t>
            </a:fld>
            <a:endParaRPr lang="en-US"/>
          </a:p>
        </p:txBody>
      </p:sp>
      <p:sp>
        <p:nvSpPr>
          <p:cNvPr id="5" name="Footer Placeholder 4">
            <a:extLst>
              <a:ext uri="{FF2B5EF4-FFF2-40B4-BE49-F238E27FC236}">
                <a16:creationId xmlns:a16="http://schemas.microsoft.com/office/drawing/2014/main" id="{19FDD24B-C32B-1947-9AEC-7374393E18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https://future.nhs.uk/TVCA/grouphome                                @ThamesV_Cancer</a:t>
            </a:r>
          </a:p>
        </p:txBody>
      </p:sp>
      <p:sp>
        <p:nvSpPr>
          <p:cNvPr id="6" name="Slide Number Placeholder 5">
            <a:extLst>
              <a:ext uri="{FF2B5EF4-FFF2-40B4-BE49-F238E27FC236}">
                <a16:creationId xmlns:a16="http://schemas.microsoft.com/office/drawing/2014/main" id="{F8CF39BC-6DA9-B64E-B1A7-4790A2206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DD1B-32FA-4F4C-BCEF-045D39344071}" type="slidenum">
              <a:rPr lang="en-US" smtClean="0"/>
              <a:t>‹#›</a:t>
            </a:fld>
            <a:endParaRPr lang="en-US"/>
          </a:p>
        </p:txBody>
      </p:sp>
    </p:spTree>
    <p:extLst>
      <p:ext uri="{BB962C8B-B14F-4D97-AF65-F5344CB8AC3E}">
        <p14:creationId xmlns:p14="http://schemas.microsoft.com/office/powerpoint/2010/main" val="4215748043"/>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collections/vaccine-uptake#hpv-vaccine-uptake"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gbr01.safelinks.protection.outlook.com/?url=https%3A%2F%2Fwww.england.nhs.uk%2Flong-read%2Fconfirmation-of-national-human-papillomavirus-hpv-vaccination-and-immunisation-catch-up-campaign-for-2025-26%2F&amp;data=05%7C02%7Cemma.day29%40nhs.net%7C0d5c9a74b04c46d7986108ddda3a3fb3%7C37c354b285b047f5b22207b48d774ee3%7C0%7C0%7C638906665890033682%7CUnknown%7CTWFpbGZsb3d8eyJFbXB0eU1hcGkiOnRydWUsIlYiOiIwLjAuMDAwMCIsIlAiOiJXaW4zMiIsIkFOIjoiTWFpbCIsIldUIjoyfQ%3D%3D%7C0%7C%7C%7C&amp;sdata=eiRoJ1ct3KKz4ye1ELiC%2BXAn%2BKm7%2BEPleB%2BO%2BxMxMH8%3D&amp;reserved=0"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support-ew.ardens.org.uk/support/solutions/articles/31000155307-5-40-cqrs-searches"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support-ew.ardens.org.uk/support/solutions/articles/31000173884-childhood-immunisations-template?fbclid=IwY2xjawFM3JpleHRuA2FlbQIxMAABHX6uEc7LeYejGtaGJVaIOXPzbprWk7MukFpyIbIlOItg38KgzzDZFAJfDA_aem_b1h5itBaRUD2Z3nBbTG1cg"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support.ardens.org.uk/support/solutions/articles/31000147845-childhood-vaccinations" TargetMode="External"/><Relationship Id="rId4" Type="http://schemas.openxmlformats.org/officeDocument/2006/relationships/hyperlink" Target="https://support.ardens.org.uk/support/solutions/articles/31000170588-v-i-enhanced-services-activity-repor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gov.uk/government/publications/making-every-contact-count-mecc-practical-resources" TargetMode="External"/><Relationship Id="rId7"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www.msdconnect.co.uk/wp-content/uploads/sites/53/2025/05/HPV-Vaccination-HCP-Discussion-Guide.pdf?form=MG0AV3" TargetMode="External"/><Relationship Id="rId5" Type="http://schemas.openxmlformats.org/officeDocument/2006/relationships/image" Target="../media/image29.png"/><Relationship Id="rId4" Type="http://schemas.openxmlformats.org/officeDocument/2006/relationships/hyperlink" Target="https://www.e-lfh.org.uk/programmes/making-every-contact-coun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gov.uk/government/publications/hpv-universal-vaccination-guidance-for-health-professionals/hpv-vaccination-guidance-for-healthcare-practitioners#the-hpv-vaccination-programme" TargetMode="External"/><Relationship Id="rId7" Type="http://schemas.openxmlformats.org/officeDocument/2006/relationships/hyperlink" Target="https://bnf.nice.org.uk/drugs/human-papillomavirus-vaccine/"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hyperlink" Target="https://www.gov.uk/government/publications/single-dose-of-hpv-vaccine-jcvi-concluding-advice/jcvi-statement-on-a-one-dose-schedule-for-the-routine-hpv-immunisation-programme"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assets.publishing.service.gov.uk/media/649032b6b32b9e000ca969a7/HPV-green-book-chapter-18a-June-2023.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portal.e-lfh.org.uk/Catalogue/Index?HierarchyId=0_39333_39397_39409&amp;programmeId=39333" TargetMode="External"/><Relationship Id="rId13" Type="http://schemas.openxmlformats.org/officeDocument/2006/relationships/image" Target="../media/image37.png"/><Relationship Id="rId18" Type="http://schemas.openxmlformats.org/officeDocument/2006/relationships/hyperlink" Target="https://drive.google.com/file/d/1cmi0vpBmSWYUhNk53CLSaXset2TeJ8nZ/view" TargetMode="Externa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hyperlink" Target="https://assets.publishing.service.gov.uk/media/62291db38fa8f526d907f6c7/UKHSA-12304-HPV-healthcare-professional-factsheet.pdf" TargetMode="External"/><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hyperlink" Target="https://www.gov.uk/government/publications/hpv-vaccination-and-cervical-cancer-addressing-the-myths" TargetMode="External"/><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hyperlink" Target="https://www.gov.uk/guidance/find-public-health-resources" TargetMode="External"/><Relationship Id="rId10" Type="http://schemas.openxmlformats.org/officeDocument/2006/relationships/hyperlink" Target="https://www.msdconnect.co.uk/training-and-resources/gardasil-9/" TargetMode="External"/><Relationship Id="rId19" Type="http://schemas.openxmlformats.org/officeDocument/2006/relationships/image" Target="../media/image41.png"/><Relationship Id="rId4" Type="http://schemas.openxmlformats.org/officeDocument/2006/relationships/image" Target="../media/image4.jpeg"/><Relationship Id="rId9" Type="http://schemas.openxmlformats.org/officeDocument/2006/relationships/image" Target="../media/image35.pn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playlist?list=PLVFktxC49i7XLSMzuzmAywNeZozixglPz" TargetMode="External"/><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1.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www.gov.uk/guidance/find-public-health-resources" TargetMode="External"/><Relationship Id="rId11" Type="http://schemas.openxmlformats.org/officeDocument/2006/relationships/hyperlink" Target="https://drive.google.com/file/d/1cmi0vpBmSWYUhNk53CLSaXset2TeJ8nZ/view" TargetMode="External"/><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hyperlink" Target="https://pshe-association.org.uk/lesson-plans/educate-hpv-vaccine" TargetMode="External"/><Relationship Id="rId9" Type="http://schemas.openxmlformats.org/officeDocument/2006/relationships/image" Target="../media/image45.pn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hyperlink" Target="https://www.defendyourtomorrow.co.uk/" TargetMode="External"/><Relationship Id="rId13" Type="http://schemas.openxmlformats.org/officeDocument/2006/relationships/image" Target="../media/image52.png"/><Relationship Id="rId3" Type="http://schemas.openxmlformats.org/officeDocument/2006/relationships/image" Target="../media/image16.png"/><Relationship Id="rId7" Type="http://schemas.openxmlformats.org/officeDocument/2006/relationships/image" Target="../media/image49.png"/><Relationship Id="rId12" Type="http://schemas.openxmlformats.org/officeDocument/2006/relationships/hyperlink" Target="https://www.youtube.com/watch?v=PTJUfY9wIpE&amp;t=54s" TargetMode="External"/><Relationship Id="rId17" Type="http://schemas.openxmlformats.org/officeDocument/2006/relationships/image" Target="../media/image54.png"/><Relationship Id="rId2" Type="http://schemas.openxmlformats.org/officeDocument/2006/relationships/image" Target="../media/image28.jpeg"/><Relationship Id="rId16" Type="http://schemas.openxmlformats.org/officeDocument/2006/relationships/hyperlink" Target="https://www.youtube.com/watch?v=vt1XClCekUU" TargetMode="External"/><Relationship Id="rId1" Type="http://schemas.openxmlformats.org/officeDocument/2006/relationships/slideLayout" Target="../slideLayouts/slideLayout2.xml"/><Relationship Id="rId6" Type="http://schemas.openxmlformats.org/officeDocument/2006/relationships/hyperlink" Target="https://vaccineknowledge.ox.ac.uk/hpv-vaccine#Who-should-get-this-vaccine" TargetMode="External"/><Relationship Id="rId11" Type="http://schemas.openxmlformats.org/officeDocument/2006/relationships/image" Target="../media/image51.png"/><Relationship Id="rId5" Type="http://schemas.openxmlformats.org/officeDocument/2006/relationships/image" Target="../media/image48.png"/><Relationship Id="rId15" Type="http://schemas.openxmlformats.org/officeDocument/2006/relationships/image" Target="../media/image53.png"/><Relationship Id="rId10" Type="http://schemas.openxmlformats.org/officeDocument/2006/relationships/hyperlink" Target="https://www.instagram.com/reel/CpXKD9SohUU/?utm_source=ig_web_copy_link&amp;igsh=MzRlODBiNWFlZA%3D%3D" TargetMode="External"/><Relationship Id="rId4" Type="http://schemas.openxmlformats.org/officeDocument/2006/relationships/hyperlink" Target="https://eveappeal.org.uk/wp-content/uploads/2025/02/HPV-flyers-general.pdf" TargetMode="External"/><Relationship Id="rId9" Type="http://schemas.openxmlformats.org/officeDocument/2006/relationships/image" Target="../media/image50.png"/><Relationship Id="rId14" Type="http://schemas.openxmlformats.org/officeDocument/2006/relationships/hyperlink" Target="https://www.youtube.com/watch?v=tt_mfbEXASo"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vimeo.com/925426543?turnstile=0.7mQTWsBlFlhESLxIlW7xIfhGgtVMQHzb79DVwiR3jM5qzy9dGQhsVbZW3z8cnzATh8MZmP79__AFRB4aPnd_LcAJAjspOypZAB1ypHtH_mgqpRt8PdaXm6ilYfbnRFpLWb43_x3QVek7oPReU7NpMUC4pJ-4cwSeljEwcCEr9ro-fbOi7GkmqDuNfswHcU9miQxLDvGUv49KFjoCVjW4aNZIEV8yW8bzl53KKdAr-i4i-rKiRRlJElKjFWr4sChifZnmrFggliR2VPv-LiUHiQMw85H6OPp8c2lYBTqHKef43J84Q4GcGE7mdy_6lmt-7t_ce9d1Bwyr3OAQ_-SHUaZ8xHzHRLSG2Gm-DLzyX2zfjENiaIVloRSIIYFcbKqC6MsAceVEnEAMlZVhmbOpaBP7s-mhy_sWSivRy3_qQC7lJEyAwFq7sw7sQ7eghg2gxetoPuzKOE-6ubVTypx1CjQO8UvI2QpnUGPe0xs-Q4ro1EVRQg3YR6gblsxZQ9nzeBAvB-C1j1d1eTSeMrv-ST1hZ02YE11p6sEYWi1XDRaVvkT0UUYBfl4KU_AYWVt7OyMyprhk3Mmsc0se2uOVYOfqFbwJffsqgn88gwWw4hb1BpIYuHjHFC60PldDh6zg_RljpASke8a72ER6IgDoY-n7RVedznh1hhXD7uJeqX_b3z0uv3BnVd_eY6CR9N1Z3xKhoQzLmKmm-0yrFK9_yBusbEyq3_ZOlqnwjgNURJ5yaeGLPSZSgSxWWRXcGjIQivTxrd97M5wG26h-qo_Bt4E4fTr2WtLvccOvU2c2gbZ6OXOwUrz69LBYbAy6d0KV3p7MtRTytwbvrz9-f1mz9RcxXANMb37YmMmDfA7yd3zI18BWu2w7gqOsUHmkcdgg8P9DJS_rbqgfZuFJPw_8gWmKgmu5WolZyBmpAXq_wuU.o9wAYUgbuRzvBJp4U7cf-g.d2d25fce0c1fa408ae261bda83ac1c2ceb112e93145783cb369029ebf0449992" TargetMode="External"/><Relationship Id="rId7" Type="http://schemas.openxmlformats.org/officeDocument/2006/relationships/hyperlink" Target="https://campaignresources.dhsc.gov.uk/campaigns/vaccinations/hpv-vaccination/"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s://www.youtube.com/watch?v=stgF_Jx56Tw" TargetMode="External"/><Relationship Id="rId4" Type="http://schemas.openxmlformats.org/officeDocument/2006/relationships/image" Target="../media/image55.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hyperlink" Target="https://www.gov.uk/guidance/find-public-health-resources"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60.png"/><Relationship Id="rId4" Type="http://schemas.openxmlformats.org/officeDocument/2006/relationships/hyperlink" Target="https://eveappeal.org.uk/wp-content/uploads/2025/02/Eve-Appeal-easy-read_final_feb-2025.pdf"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www.gov.uk/government/publications/hpv-vaccination-for-msm-posters-and-leaflets" TargetMode="External"/><Relationship Id="rId7" Type="http://schemas.openxmlformats.org/officeDocument/2006/relationships/hyperlink" Target="https://eveappeal.org.uk/wp-content/uploads/2025/02/HPV-flyers-men-who-have-sex-with-men.pdf" TargetMode="Externa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7.png"/><Relationship Id="rId5" Type="http://schemas.openxmlformats.org/officeDocument/2006/relationships/image" Target="../media/image64.png"/><Relationship Id="rId10" Type="http://schemas.openxmlformats.org/officeDocument/2006/relationships/hyperlink" Target="https://www.youtube.com/watch?v=bojv58pnkVg" TargetMode="External"/><Relationship Id="rId4" Type="http://schemas.openxmlformats.org/officeDocument/2006/relationships/image" Target="../media/image63.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hyperlink" Target="https://find-public-health-resources.service.gov.uk/HPV%20vaccination%20for%20all%3A%20large%20print/HPVU1LLP" TargetMode="External"/><Relationship Id="rId3" Type="http://schemas.openxmlformats.org/officeDocument/2006/relationships/image" Target="../media/image68.png"/><Relationship Id="rId7" Type="http://schemas.openxmlformats.org/officeDocument/2006/relationships/hyperlink" Target="https://find-public-health-resources.service.gov.uk/HPV%20vaccination%20for%20all%3A%20easy%20read/HPVU1L-ER"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find-public-health-resources.service.gov.uk/HPV%20vaccination%20for%20all%3A%20braille/HPVU1LBR" TargetMode="External"/><Relationship Id="rId5" Type="http://schemas.openxmlformats.org/officeDocument/2006/relationships/hyperlink" Target="https://find-public-health-resources.service.gov.uk/HPV%20vaccination%20for%20all%3A%20BSL/HPVU1L-BSL" TargetMode="External"/><Relationship Id="rId10" Type="http://schemas.openxmlformats.org/officeDocument/2006/relationships/image" Target="../media/image69.png"/><Relationship Id="rId4" Type="http://schemas.openxmlformats.org/officeDocument/2006/relationships/hyperlink" Target="https://find-public-health-resources.service.gov.uk/HPV%20vaccination%20for%20all%3A%20audio/HPVU1L-AU" TargetMode="External"/><Relationship Id="rId9" Type="http://schemas.openxmlformats.org/officeDocument/2006/relationships/hyperlink" Target="https://www.gov.uk/government/publications/hpv-vaccine-vaccination-guide-leafle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england.nhs.uk/long-read/cervical-cancer-elimination-by-2040-plan-for-england/" TargetMode="External"/><Relationship Id="rId3" Type="http://schemas.openxmlformats.org/officeDocument/2006/relationships/hyperlink" Target="https://www.nhs.uk/vaccinations/hpv-vaccine/" TargetMode="External"/><Relationship Id="rId7" Type="http://schemas.openxmlformats.org/officeDocument/2006/relationships/hyperlink" Target="https://www.gov.uk/government/statistics/human-papillomavirus-hpv-vaccine-coverage-estimates-in-england-2023-to-2024/human-papillomavirus-hpv-vaccination-coverage-in-adolescents-in-england-2023-to-2024"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gov.uk/government/publications/hpv-universal-vaccination-guidance-for-health-professionals/hpv-vaccination-guidance-for-healthcare-practitioners#:~:text=In%202017%2C%20the%20JCVI%20considered,non%2Dvaccinated%20males%20and%20females" TargetMode="External"/><Relationship Id="rId5" Type="http://schemas.openxmlformats.org/officeDocument/2006/relationships/hyperlink" Target="https://www.nhs.uk/conditions/human-papilloma-virus-hpv/" TargetMode="External"/><Relationship Id="rId4" Type="http://schemas.openxmlformats.org/officeDocument/2006/relationships/hyperlink" Target="https://assets.publishing.service.gov.uk/media/649032b6b32b9e000ca969a7/HPV-green-book-chapter-18a-June-2023.pdf" TargetMode="External"/><Relationship Id="rId9" Type="http://schemas.openxmlformats.org/officeDocument/2006/relationships/hyperlink" Target="https://www.england.nhs.uk/long-read/confirmation-of-national-human-papillomavirus-hpv-vaccination-and-immunisation-catch-up-campaign-for-2025-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news/hpv-vaccination-programme-moves-to-single-dose-from-september-2023" TargetMode="External"/><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england.nhs.uk/2023/11/nhs-sets-ambition-to-eliminate-cervical-cancer-by-2040/" TargetMode="External"/><Relationship Id="rId4" Type="http://schemas.openxmlformats.org/officeDocument/2006/relationships/hyperlink" Target="https://www.thelancet.com/journals/lancet/article/PIIS0140-6736(21)02178-4/abstrac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long-read/cervical-cancer-elimination-by-2040-plan-for-england/"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surreyandsussexcanceralliance.nhs.uk/application/files/6217/5250/9627/HPV_Vaccination_Resources_Toolkit_v1.0_2.pdf"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nhs.uk/nhs-services/sexual-health-services/find-a-sexual-health-clinic/"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ypf.berkshirehealthcare.nhs.uk/our-services/public-health-nursing-health-visiting-school-nursing-immunisation/immunisations/" TargetMode="External"/><Relationship Id="rId3" Type="http://schemas.openxmlformats.org/officeDocument/2006/relationships/hyperlink" Target="https://bnf.nice.org.uk/treatment-summaries/immunisation-schedule/" TargetMode="External"/><Relationship Id="rId7" Type="http://schemas.openxmlformats.org/officeDocument/2006/relationships/hyperlink" Target="mailto:Buc-tr.BucksChildImms@nhs.net" TargetMode="External"/><Relationship Id="rId12" Type="http://schemas.openxmlformats.org/officeDocument/2006/relationships/hyperlink" Target="mailto:immunisationteam@oxfordhealth.nhs.uk"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buckshealthcare.nhs.uk/cyp/school-nursing/vaccinations/" TargetMode="External"/><Relationship Id="rId11" Type="http://schemas.openxmlformats.org/officeDocument/2006/relationships/hyperlink" Target="https://www.oxfordhealth.nhs.uk/imms/" TargetMode="External"/><Relationship Id="rId5" Type="http://schemas.openxmlformats.org/officeDocument/2006/relationships/image" Target="../media/image17.png"/><Relationship Id="rId10" Type="http://schemas.openxmlformats.org/officeDocument/2006/relationships/hyperlink" Target="mailto:westschoolimms@Berkshire.nhs.uk" TargetMode="External"/><Relationship Id="rId4" Type="http://schemas.openxmlformats.org/officeDocument/2006/relationships/image" Target="../media/image16.png"/><Relationship Id="rId9" Type="http://schemas.openxmlformats.org/officeDocument/2006/relationships/hyperlink" Target="mailto:eastschoolimms@Berkshire.nhs.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nf.nice.org.uk/treatment-summaries/immunisation-schedule/"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hyperlink" Target="https://assets.publishing.service.gov.uk/media/649032b6b32b9e000ca969a7/HPV-green-book-chapter-18a-June-2023.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www.nhs.uk/nhs-services/sexual-health-services/find-a-sexual-health-clinic/" TargetMode="External"/><Relationship Id="rId4" Type="http://schemas.openxmlformats.org/officeDocument/2006/relationships/hyperlink" Target="https://assets.publishing.service.gov.uk/media/649032b6b32b9e000ca969a7/HPV-green-book-chapter-18a-June-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1C2C9B-EC2B-8D45-45B0-A2F63470722A}"/>
              </a:ext>
            </a:extLst>
          </p:cNvPr>
          <p:cNvSpPr txBox="1"/>
          <p:nvPr/>
        </p:nvSpPr>
        <p:spPr>
          <a:xfrm>
            <a:off x="2444496" y="1397674"/>
            <a:ext cx="10072914" cy="4062651"/>
          </a:xfrm>
          <a:prstGeom prst="rect">
            <a:avLst/>
          </a:prstGeom>
          <a:noFill/>
        </p:spPr>
        <p:txBody>
          <a:bodyPr wrap="square" lIns="91440" tIns="45720" rIns="91440" bIns="45720" rtlCol="0" anchor="t">
            <a:spAutoFit/>
          </a:bodyPr>
          <a:lstStyle/>
          <a:p>
            <a:r>
              <a:rPr lang="en-GB" sz="4000" dirty="0">
                <a:solidFill>
                  <a:srgbClr val="005EB8"/>
                </a:solidFill>
                <a:latin typeface="Arial"/>
                <a:cs typeface="Arial"/>
              </a:rPr>
              <a:t>Improving Human Papillomavirus (HPV) Vaccine Uptake</a:t>
            </a:r>
            <a:endParaRPr lang="en-US" sz="4000" dirty="0">
              <a:solidFill>
                <a:srgbClr val="005EB8"/>
              </a:solidFill>
              <a:latin typeface="Arial"/>
              <a:cs typeface="Arial"/>
            </a:endParaRPr>
          </a:p>
          <a:p>
            <a:endParaRPr lang="en-US" sz="3200" dirty="0">
              <a:solidFill>
                <a:srgbClr val="005EB8"/>
              </a:solidFill>
              <a:latin typeface="Arial"/>
              <a:cs typeface="Arial"/>
            </a:endParaRPr>
          </a:p>
          <a:p>
            <a:r>
              <a:rPr lang="en-GB" sz="2400" dirty="0">
                <a:solidFill>
                  <a:schemeClr val="accent1">
                    <a:lumMod val="50000"/>
                  </a:schemeClr>
                </a:solidFill>
                <a:latin typeface="Arial"/>
                <a:cs typeface="Arial"/>
              </a:rPr>
              <a:t>A Toolkit of information and resources to support General Practice </a:t>
            </a:r>
            <a:endParaRPr lang="en-US" sz="2400" dirty="0">
              <a:solidFill>
                <a:schemeClr val="accent1">
                  <a:lumMod val="50000"/>
                </a:schemeClr>
              </a:solidFill>
              <a:latin typeface="Arial"/>
              <a:cs typeface="Arial"/>
            </a:endParaRPr>
          </a:p>
          <a:p>
            <a:endParaRPr lang="en-US" dirty="0">
              <a:solidFill>
                <a:srgbClr val="005EB8"/>
              </a:solidFill>
              <a:latin typeface="Calibri" panose="020F0502020204030204"/>
              <a:ea typeface="Calibri"/>
              <a:cs typeface="Calibri"/>
            </a:endParaRPr>
          </a:p>
          <a:p>
            <a:endParaRPr lang="en-US" sz="3200" dirty="0">
              <a:solidFill>
                <a:srgbClr val="002060"/>
              </a:solidFill>
              <a:latin typeface="Arial"/>
              <a:cs typeface="Arial"/>
            </a:endParaRPr>
          </a:p>
          <a:p>
            <a:endParaRPr lang="en-GB" dirty="0"/>
          </a:p>
          <a:p>
            <a:r>
              <a:rPr lang="en-GB" dirty="0"/>
              <a:t> </a:t>
            </a:r>
          </a:p>
          <a:p>
            <a:endParaRPr lang="en-GB" dirty="0"/>
          </a:p>
          <a:p>
            <a:r>
              <a:rPr lang="en-GB" dirty="0"/>
              <a:t> </a:t>
            </a:r>
            <a:endParaRPr lang="en-US" sz="3200" dirty="0">
              <a:solidFill>
                <a:srgbClr val="002060"/>
              </a:solidFill>
              <a:latin typeface="Arial"/>
              <a:cs typeface="Arial"/>
            </a:endParaRPr>
          </a:p>
        </p:txBody>
      </p:sp>
      <p:pic>
        <p:nvPicPr>
          <p:cNvPr id="2" name="Picture 1" descr="A blue text on a white background">
            <a:extLst>
              <a:ext uri="{FF2B5EF4-FFF2-40B4-BE49-F238E27FC236}">
                <a16:creationId xmlns:a16="http://schemas.microsoft.com/office/drawing/2014/main" id="{4F6BEEA6-7455-4FEC-E917-D0628C4872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8337" y="269837"/>
            <a:ext cx="3104062" cy="943128"/>
          </a:xfrm>
          <a:prstGeom prst="rect">
            <a:avLst/>
          </a:prstGeom>
          <a:ln>
            <a:noFill/>
          </a:ln>
        </p:spPr>
      </p:pic>
      <p:pic>
        <p:nvPicPr>
          <p:cNvPr id="3" name="Picture 2" descr="A blue and white background with blue lines and dots">
            <a:extLst>
              <a:ext uri="{FF2B5EF4-FFF2-40B4-BE49-F238E27FC236}">
                <a16:creationId xmlns:a16="http://schemas.microsoft.com/office/drawing/2014/main" id="{55ADACBB-C611-CF56-27E7-FC2E53DCA16D}"/>
              </a:ext>
            </a:extLst>
          </p:cNvPr>
          <p:cNvPicPr>
            <a:picLocks noChangeAspect="1"/>
          </p:cNvPicPr>
          <p:nvPr/>
        </p:nvPicPr>
        <p:blipFill>
          <a:blip r:embed="rId4" cstate="email">
            <a:extLst>
              <a:ext uri="{28A0092B-C50C-407E-A947-70E740481C1C}">
                <a14:useLocalDpi xmlns:a14="http://schemas.microsoft.com/office/drawing/2010/main"/>
              </a:ext>
            </a:extLst>
          </a:blip>
          <a:srcRect r="-63"/>
          <a:stretch/>
        </p:blipFill>
        <p:spPr>
          <a:xfrm>
            <a:off x="7257" y="5829870"/>
            <a:ext cx="12191981" cy="1026512"/>
          </a:xfrm>
          <a:prstGeom prst="rect">
            <a:avLst/>
          </a:prstGeom>
        </p:spPr>
      </p:pic>
      <p:sp>
        <p:nvSpPr>
          <p:cNvPr id="5" name="Title 1">
            <a:extLst>
              <a:ext uri="{FF2B5EF4-FFF2-40B4-BE49-F238E27FC236}">
                <a16:creationId xmlns:a16="http://schemas.microsoft.com/office/drawing/2014/main" id="{CD87D981-115B-B112-E67F-4DB85975F14B}"/>
              </a:ext>
            </a:extLst>
          </p:cNvPr>
          <p:cNvSpPr txBox="1">
            <a:spLocks/>
          </p:cNvSpPr>
          <p:nvPr/>
        </p:nvSpPr>
        <p:spPr>
          <a:xfrm>
            <a:off x="899914" y="4588013"/>
            <a:ext cx="4599315" cy="9263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a:latin typeface="Arial"/>
                <a:cs typeface="Arial"/>
              </a:rPr>
              <a:t>Version: 1.0</a:t>
            </a:r>
            <a:endParaRPr lang="en-GB" sz="2000">
              <a:latin typeface="Arial" panose="020B0604020202020204" pitchFamily="34" charset="0"/>
              <a:cs typeface="Arial" panose="020B0604020202020204" pitchFamily="34" charset="0"/>
            </a:endParaRPr>
          </a:p>
          <a:p>
            <a:pPr algn="l"/>
            <a:r>
              <a:rPr lang="en-GB" sz="2000">
                <a:latin typeface="Arial"/>
                <a:cs typeface="Arial"/>
              </a:rPr>
              <a:t>Date of publication: November 2025</a:t>
            </a:r>
          </a:p>
          <a:p>
            <a:pPr algn="l"/>
            <a:r>
              <a:rPr lang="en-GB" sz="2000">
                <a:latin typeface="Arial"/>
                <a:cs typeface="Arial"/>
              </a:rPr>
              <a:t>Date of review: November 2026</a:t>
            </a:r>
          </a:p>
        </p:txBody>
      </p:sp>
      <p:pic>
        <p:nvPicPr>
          <p:cNvPr id="6" name="Picture 5">
            <a:extLst>
              <a:ext uri="{FF2B5EF4-FFF2-40B4-BE49-F238E27FC236}">
                <a16:creationId xmlns:a16="http://schemas.microsoft.com/office/drawing/2014/main" id="{CB5DA0C5-92B9-0A28-B9EB-ED08F2B244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55" y="1343593"/>
            <a:ext cx="2373641" cy="2373641"/>
          </a:xfrm>
          <a:prstGeom prst="rect">
            <a:avLst/>
          </a:prstGeom>
        </p:spPr>
      </p:pic>
    </p:spTree>
    <p:extLst>
      <p:ext uri="{BB962C8B-B14F-4D97-AF65-F5344CB8AC3E}">
        <p14:creationId xmlns:p14="http://schemas.microsoft.com/office/powerpoint/2010/main" val="84210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E60E-FC63-A948-3412-E12EEC2FC5CD}"/>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73D46A71-44EF-6520-ACBB-C5A4D0A1F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2F061DF8-3FF6-9F37-3137-CE14D98B17E2}"/>
              </a:ext>
            </a:extLst>
          </p:cNvPr>
          <p:cNvSpPr txBox="1">
            <a:spLocks/>
          </p:cNvSpPr>
          <p:nvPr/>
        </p:nvSpPr>
        <p:spPr>
          <a:xfrm>
            <a:off x="880745" y="231308"/>
            <a:ext cx="9397507"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Thames Valley HPV uptake data</a:t>
            </a:r>
            <a:endParaRPr lang="en-GB" sz="3600"/>
          </a:p>
          <a:p>
            <a:r>
              <a:rPr lang="en-GB" dirty="0">
                <a:latin typeface="Arial"/>
                <a:cs typeface="Arial"/>
              </a:rPr>
              <a:t> </a:t>
            </a:r>
            <a:endParaRPr lang="en-GB" sz="2800" dirty="0">
              <a:solidFill>
                <a:srgbClr val="005EB8"/>
              </a:solidFill>
              <a:latin typeface="Arial"/>
              <a:cs typeface="Arial"/>
            </a:endParaRPr>
          </a:p>
          <a:p>
            <a:endParaRPr lang="en-GB" sz="2800">
              <a:solidFill>
                <a:srgbClr val="005EB8"/>
              </a:solidFill>
              <a:latin typeface="Arial"/>
              <a:cs typeface="Arial"/>
            </a:endParaRPr>
          </a:p>
        </p:txBody>
      </p:sp>
      <p:sp>
        <p:nvSpPr>
          <p:cNvPr id="4" name="TextBox 3">
            <a:extLst>
              <a:ext uri="{FF2B5EF4-FFF2-40B4-BE49-F238E27FC236}">
                <a16:creationId xmlns:a16="http://schemas.microsoft.com/office/drawing/2014/main" id="{22B96FBE-97DD-E203-B96F-409BEC9D87B2}"/>
              </a:ext>
            </a:extLst>
          </p:cNvPr>
          <p:cNvSpPr txBox="1"/>
          <p:nvPr/>
        </p:nvSpPr>
        <p:spPr>
          <a:xfrm>
            <a:off x="419981" y="860027"/>
            <a:ext cx="11352037" cy="380682"/>
          </a:xfrm>
          <a:prstGeom prst="rect">
            <a:avLst/>
          </a:prstGeom>
          <a:noFill/>
        </p:spPr>
        <p:txBody>
          <a:bodyPr wrap="square">
            <a:spAutoFit/>
          </a:bodyPr>
          <a:lstStyle/>
          <a:p>
            <a:pPr>
              <a:lnSpc>
                <a:spcPct val="150000"/>
              </a:lnSpc>
            </a:pPr>
            <a:r>
              <a:rPr lang="en-GB" sz="1400">
                <a:latin typeface="Arial" panose="020B0604020202020204" pitchFamily="34" charset="0"/>
                <a:cs typeface="Arial" panose="020B0604020202020204" pitchFamily="34" charset="0"/>
              </a:rPr>
              <a:t>The national uptake ambition for the school-age HPV vaccination programme is 90%. See </a:t>
            </a:r>
            <a:r>
              <a:rPr lang="en-GB" sz="1400">
                <a:latin typeface="Arial" panose="020B0604020202020204" pitchFamily="34" charset="0"/>
                <a:cs typeface="Arial" panose="020B0604020202020204" pitchFamily="34" charset="0"/>
                <a:hlinkClick r:id="rId3"/>
              </a:rPr>
              <a:t>figures</a:t>
            </a:r>
            <a:r>
              <a:rPr lang="en-GB" sz="1400">
                <a:latin typeface="Arial" panose="020B0604020202020204" pitchFamily="34" charset="0"/>
                <a:cs typeface="Arial" panose="020B0604020202020204" pitchFamily="34" charset="0"/>
              </a:rPr>
              <a:t> below for your local area.</a:t>
            </a:r>
            <a:endParaRPr lang="en-GB"/>
          </a:p>
        </p:txBody>
      </p:sp>
      <p:pic>
        <p:nvPicPr>
          <p:cNvPr id="2" name="Picture 1">
            <a:extLst>
              <a:ext uri="{FF2B5EF4-FFF2-40B4-BE49-F238E27FC236}">
                <a16:creationId xmlns:a16="http://schemas.microsoft.com/office/drawing/2014/main" id="{21C95CC1-8248-CA62-24A2-0607172A64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870" y="176030"/>
            <a:ext cx="600144" cy="600144"/>
          </a:xfrm>
          <a:prstGeom prst="rect">
            <a:avLst/>
          </a:prstGeom>
        </p:spPr>
      </p:pic>
      <p:graphicFrame>
        <p:nvGraphicFramePr>
          <p:cNvPr id="9" name="Chart 8">
            <a:extLst>
              <a:ext uri="{FF2B5EF4-FFF2-40B4-BE49-F238E27FC236}">
                <a16:creationId xmlns:a16="http://schemas.microsoft.com/office/drawing/2014/main" id="{565CA930-5B64-BFAC-EF0D-98FDAF7E9463}"/>
              </a:ext>
            </a:extLst>
          </p:cNvPr>
          <p:cNvGraphicFramePr>
            <a:graphicFrameLocks/>
          </p:cNvGraphicFramePr>
          <p:nvPr>
            <p:extLst>
              <p:ext uri="{D42A27DB-BD31-4B8C-83A1-F6EECF244321}">
                <p14:modId xmlns:p14="http://schemas.microsoft.com/office/powerpoint/2010/main" val="403825552"/>
              </p:ext>
            </p:extLst>
          </p:nvPr>
        </p:nvGraphicFramePr>
        <p:xfrm>
          <a:off x="356870" y="1240708"/>
          <a:ext cx="11236416" cy="54412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572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A67F0-69CF-751B-B48F-B7A3CB5CAAB6}"/>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967B9A8A-81D1-C164-0D49-AB1B39CB85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CEF9E882-C544-4F6E-2491-2D39B813E390}"/>
              </a:ext>
            </a:extLst>
          </p:cNvPr>
          <p:cNvSpPr txBox="1">
            <a:spLocks/>
          </p:cNvSpPr>
          <p:nvPr/>
        </p:nvSpPr>
        <p:spPr>
          <a:xfrm>
            <a:off x="852170" y="239708"/>
            <a:ext cx="9397508"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The role of General Practice</a:t>
            </a:r>
          </a:p>
          <a:p>
            <a:endParaRPr lang="en-GB" sz="2800" dirty="0">
              <a:solidFill>
                <a:srgbClr val="005EB8"/>
              </a:solidFill>
              <a:latin typeface="Arial"/>
              <a:cs typeface="Arial"/>
            </a:endParaRPr>
          </a:p>
        </p:txBody>
      </p:sp>
      <p:sp>
        <p:nvSpPr>
          <p:cNvPr id="4" name="TextBox 3">
            <a:extLst>
              <a:ext uri="{FF2B5EF4-FFF2-40B4-BE49-F238E27FC236}">
                <a16:creationId xmlns:a16="http://schemas.microsoft.com/office/drawing/2014/main" id="{E6866D9B-6F21-E523-C8FF-FE9B7C45311F}"/>
              </a:ext>
            </a:extLst>
          </p:cNvPr>
          <p:cNvSpPr txBox="1"/>
          <p:nvPr/>
        </p:nvSpPr>
        <p:spPr>
          <a:xfrm>
            <a:off x="483093" y="922098"/>
            <a:ext cx="11589164" cy="733534"/>
          </a:xfrm>
          <a:prstGeom prst="rect">
            <a:avLst/>
          </a:prstGeom>
          <a:noFill/>
        </p:spPr>
        <p:txBody>
          <a:bodyPr wrap="square">
            <a:spAutoFit/>
          </a:bodyPr>
          <a:lstStyle/>
          <a:p>
            <a:endParaRPr lang="en-GB"/>
          </a:p>
          <a:p>
            <a:pPr lvl="0">
              <a:lnSpc>
                <a:spcPct val="150000"/>
              </a:lnSpc>
              <a:spcAft>
                <a:spcPts val="800"/>
              </a:spcAft>
              <a:buSzPts val="1000"/>
              <a:tabLst>
                <a:tab pos="457200" algn="l"/>
              </a:tabLst>
            </a:pPr>
            <a:endParaRPr lang="en-GB" b="1" kern="100">
              <a:latin typeface="Arial" panose="020B0604020202020204" pitchFamily="34" charset="0"/>
              <a:ea typeface="Aptos" panose="020B00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7664C36-930C-8600-0FE0-6FBE8AF572C7}"/>
              </a:ext>
            </a:extLst>
          </p:cNvPr>
          <p:cNvGraphicFramePr>
            <a:graphicFrameLocks noGrp="1"/>
          </p:cNvGraphicFramePr>
          <p:nvPr>
            <p:extLst>
              <p:ext uri="{D42A27DB-BD31-4B8C-83A1-F6EECF244321}">
                <p14:modId xmlns:p14="http://schemas.microsoft.com/office/powerpoint/2010/main" val="2256328822"/>
              </p:ext>
            </p:extLst>
          </p:nvPr>
        </p:nvGraphicFramePr>
        <p:xfrm>
          <a:off x="483092" y="1162907"/>
          <a:ext cx="11352038" cy="370840"/>
        </p:xfrm>
        <a:graphic>
          <a:graphicData uri="http://schemas.openxmlformats.org/drawingml/2006/table">
            <a:tbl>
              <a:tblPr firstRow="1" bandRow="1">
                <a:tableStyleId>{5C22544A-7EE6-4342-B048-85BDC9FD1C3A}</a:tableStyleId>
              </a:tblPr>
              <a:tblGrid>
                <a:gridCol w="11352038">
                  <a:extLst>
                    <a:ext uri="{9D8B030D-6E8A-4147-A177-3AD203B41FA5}">
                      <a16:colId xmlns:a16="http://schemas.microsoft.com/office/drawing/2014/main" val="216660885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lt1"/>
                          </a:solidFill>
                          <a:latin typeface="Arial" panose="020B0604020202020204" pitchFamily="34" charset="0"/>
                          <a:ea typeface="+mn-ea"/>
                          <a:cs typeface="Arial" panose="020B0604020202020204" pitchFamily="34" charset="0"/>
                        </a:rPr>
                        <a:t>HPV Catch-up Campaign 2025/26</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277476"/>
                  </a:ext>
                </a:extLst>
              </a:tr>
            </a:tbl>
          </a:graphicData>
        </a:graphic>
      </p:graphicFrame>
      <p:sp>
        <p:nvSpPr>
          <p:cNvPr id="9" name="TextBox 8">
            <a:extLst>
              <a:ext uri="{FF2B5EF4-FFF2-40B4-BE49-F238E27FC236}">
                <a16:creationId xmlns:a16="http://schemas.microsoft.com/office/drawing/2014/main" id="{A5AEA89C-6CE9-9DA1-D6BC-37CC9E04EF7C}"/>
              </a:ext>
            </a:extLst>
          </p:cNvPr>
          <p:cNvSpPr txBox="1"/>
          <p:nvPr/>
        </p:nvSpPr>
        <p:spPr>
          <a:xfrm>
            <a:off x="483092" y="1582341"/>
            <a:ext cx="11352038" cy="2966005"/>
          </a:xfrm>
          <a:prstGeom prst="rect">
            <a:avLst/>
          </a:prstGeom>
          <a:noFill/>
        </p:spPr>
        <p:txBody>
          <a:bodyPr wrap="square">
            <a:spAutoFit/>
          </a:bodyPr>
          <a:lstStyle/>
          <a:p>
            <a:pPr>
              <a:lnSpc>
                <a:spcPct val="150000"/>
              </a:lnSpc>
            </a:pPr>
            <a:r>
              <a:rPr lang="en-GB" sz="1400" b="0" i="0" u="none" strike="noStrike" baseline="0">
                <a:solidFill>
                  <a:srgbClr val="000000"/>
                </a:solidFill>
                <a:latin typeface="Arial" panose="020B0604020202020204" pitchFamily="34" charset="0"/>
              </a:rPr>
              <a:t>Each year, GP practices are required to participate in a national vaccination and immunisation campaign</a:t>
            </a:r>
            <a:r>
              <a:rPr lang="en-GB" sz="1400">
                <a:solidFill>
                  <a:srgbClr val="000000"/>
                </a:solidFill>
                <a:latin typeface="Arial" panose="020B0604020202020204" pitchFamily="34" charset="0"/>
              </a:rPr>
              <a:t>, as a requirement of the GP contracts. This year, the agreed campaign is a catch-up campaign for HPV vaccination. </a:t>
            </a:r>
          </a:p>
          <a:p>
            <a:pPr>
              <a:lnSpc>
                <a:spcPct val="150000"/>
              </a:lnSpc>
            </a:pPr>
            <a:endParaRPr lang="en-GB" sz="1400" b="0" i="0" u="none" strike="noStrike" baseline="0">
              <a:solidFill>
                <a:srgbClr val="000000"/>
              </a:solidFill>
              <a:latin typeface="Arial" panose="020B0604020202020204" pitchFamily="34" charset="0"/>
            </a:endParaRPr>
          </a:p>
          <a:p>
            <a:pPr>
              <a:lnSpc>
                <a:spcPct val="150000"/>
              </a:lnSpc>
            </a:pPr>
            <a:r>
              <a:rPr lang="en-GB" sz="1400" b="0" i="0" u="none" strike="noStrike" baseline="0">
                <a:solidFill>
                  <a:srgbClr val="000000"/>
                </a:solidFill>
                <a:latin typeface="Arial" panose="020B0604020202020204" pitchFamily="34" charset="0"/>
              </a:rPr>
              <a:t>For the 2025/26 GP campaign, practices are asked to invite unvaccinated individuals aged 16-24 for their HPV vaccine. This includes:</a:t>
            </a:r>
          </a:p>
          <a:p>
            <a:pPr marL="285750" indent="-285750">
              <a:lnSpc>
                <a:spcPct val="150000"/>
              </a:lnSpc>
              <a:buFont typeface="Arial" panose="020B0604020202020204" pitchFamily="34" charset="0"/>
              <a:buChar char="•"/>
            </a:pPr>
            <a:r>
              <a:rPr lang="en-GB" sz="1400" b="0" i="0" u="none" strike="noStrike" baseline="0">
                <a:solidFill>
                  <a:srgbClr val="000000"/>
                </a:solidFill>
                <a:latin typeface="Arial" panose="020B0604020202020204" pitchFamily="34" charset="0"/>
              </a:rPr>
              <a:t>all females born on or before 1 September 2009 –up to their 25th birthday</a:t>
            </a:r>
          </a:p>
          <a:p>
            <a:pPr marL="285750" indent="-285750">
              <a:lnSpc>
                <a:spcPct val="150000"/>
              </a:lnSpc>
              <a:buFont typeface="Arial" panose="020B0604020202020204" pitchFamily="34" charset="0"/>
              <a:buChar char="•"/>
            </a:pPr>
            <a:r>
              <a:rPr lang="en-GB" sz="1400" b="0" i="0" u="none" strike="noStrike" baseline="0">
                <a:solidFill>
                  <a:srgbClr val="000000"/>
                </a:solidFill>
                <a:latin typeface="Arial" panose="020B0604020202020204" pitchFamily="34" charset="0"/>
              </a:rPr>
              <a:t>males born from 1 September 2006 to 31 August 2009 (inclusive). </a:t>
            </a:r>
          </a:p>
          <a:p>
            <a:pPr marL="285750" indent="-285750">
              <a:lnSpc>
                <a:spcPct val="150000"/>
              </a:lnSpc>
              <a:buFont typeface="Arial" panose="020B0604020202020204" pitchFamily="34" charset="0"/>
              <a:buChar char="•"/>
            </a:pPr>
            <a:endParaRPr lang="en-GB" sz="1400" b="0" i="0" u="none" strike="noStrike" baseline="0">
              <a:solidFill>
                <a:srgbClr val="000000"/>
              </a:solidFill>
              <a:latin typeface="Arial" panose="020B0604020202020204" pitchFamily="34" charset="0"/>
            </a:endParaRPr>
          </a:p>
          <a:p>
            <a:pPr>
              <a:lnSpc>
                <a:spcPct val="150000"/>
              </a:lnSpc>
            </a:pPr>
            <a:r>
              <a:rPr lang="en-GB" sz="1400" b="0" i="0" u="none" strike="noStrike" baseline="0">
                <a:solidFill>
                  <a:srgbClr val="000000"/>
                </a:solidFill>
                <a:latin typeface="Arial" panose="020B0604020202020204" pitchFamily="34" charset="0"/>
              </a:rPr>
              <a:t>Practices are asked to take a ‘make every contact count’ (MECC) approach to ensure that vaccination is offered at every opportunity</a:t>
            </a:r>
          </a:p>
          <a:p>
            <a:pPr>
              <a:lnSpc>
                <a:spcPct val="150000"/>
              </a:lnSpc>
            </a:pPr>
            <a:r>
              <a:rPr lang="en-GB" sz="1400" b="0" i="0" u="none" strike="noStrike" baseline="0">
                <a:solidFill>
                  <a:srgbClr val="000000"/>
                </a:solidFill>
                <a:latin typeface="Arial" panose="020B0604020202020204" pitchFamily="34" charset="0"/>
              </a:rPr>
              <a:t>The GP HPV campaign will run from Monday 21 July 2025 to Tuesday 31 March 2026.</a:t>
            </a:r>
            <a:endParaRPr lang="en-GB" sz="1400"/>
          </a:p>
        </p:txBody>
      </p:sp>
      <p:pic>
        <p:nvPicPr>
          <p:cNvPr id="2" name="Picture 1">
            <a:extLst>
              <a:ext uri="{FF2B5EF4-FFF2-40B4-BE49-F238E27FC236}">
                <a16:creationId xmlns:a16="http://schemas.microsoft.com/office/drawing/2014/main" id="{E487487A-D545-CBEA-7722-92328EB89A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648" y="223629"/>
            <a:ext cx="619991" cy="619991"/>
          </a:xfrm>
          <a:prstGeom prst="rect">
            <a:avLst/>
          </a:prstGeom>
        </p:spPr>
      </p:pic>
      <p:sp>
        <p:nvSpPr>
          <p:cNvPr id="11" name="TextBox 10">
            <a:extLst>
              <a:ext uri="{FF2B5EF4-FFF2-40B4-BE49-F238E27FC236}">
                <a16:creationId xmlns:a16="http://schemas.microsoft.com/office/drawing/2014/main" id="{F97C5F1F-5726-0BE1-3DDC-AB757E0FB489}"/>
              </a:ext>
            </a:extLst>
          </p:cNvPr>
          <p:cNvSpPr txBox="1"/>
          <p:nvPr/>
        </p:nvSpPr>
        <p:spPr>
          <a:xfrm>
            <a:off x="512618" y="5014049"/>
            <a:ext cx="11166763" cy="523220"/>
          </a:xfrm>
          <a:prstGeom prst="rect">
            <a:avLst/>
          </a:prstGeom>
          <a:noFill/>
        </p:spPr>
        <p:txBody>
          <a:bodyPr wrap="square">
            <a:spAutoFit/>
          </a:bodyPr>
          <a:lstStyle/>
          <a:p>
            <a:pPr algn="ctr"/>
            <a:r>
              <a:rPr lang="en-GB" sz="1400" i="1">
                <a:solidFill>
                  <a:srgbClr val="FF0000"/>
                </a:solidFill>
                <a:latin typeface="Arial" panose="020B0604020202020204" pitchFamily="34" charset="0"/>
                <a:cs typeface="Arial" panose="020B0604020202020204" pitchFamily="34" charset="0"/>
              </a:rPr>
              <a:t>For each eligible HPV vaccination dose delivered, a £10.06 item of service (</a:t>
            </a:r>
            <a:r>
              <a:rPr lang="en-GB" sz="1400" i="1" err="1">
                <a:solidFill>
                  <a:srgbClr val="FF0000"/>
                </a:solidFill>
                <a:latin typeface="Arial" panose="020B0604020202020204" pitchFamily="34" charset="0"/>
                <a:cs typeface="Arial" panose="020B0604020202020204" pitchFamily="34" charset="0"/>
              </a:rPr>
              <a:t>IoS</a:t>
            </a:r>
            <a:r>
              <a:rPr lang="en-GB" sz="1400" i="1">
                <a:solidFill>
                  <a:srgbClr val="FF0000"/>
                </a:solidFill>
                <a:latin typeface="Arial" panose="020B0604020202020204" pitchFamily="34" charset="0"/>
                <a:cs typeface="Arial" panose="020B0604020202020204" pitchFamily="34" charset="0"/>
              </a:rPr>
              <a:t>) fee is payable under the General Medical Service Contract. Please refer to the </a:t>
            </a:r>
            <a:r>
              <a:rPr lang="en-GB" sz="1400" i="1" u="sng">
                <a:latin typeface="Arial" panose="020B0604020202020204" pitchFamily="34" charset="0"/>
                <a:cs typeface="Arial" panose="020B0604020202020204" pitchFamily="34" charset="0"/>
                <a:hlinkClick r:id="rId5" tooltip="Original URL: https://www.england.nhs.uk/long-read/confirmation-of-national-human-papillomavirus-hpv-vaccination-and-immunisation-catch-up-campaign-for-2025-26/. Click or tap if you trust this link."/>
              </a:rPr>
              <a:t>2025 26 Immunisation Catch-up Campaign</a:t>
            </a:r>
            <a:r>
              <a:rPr lang="en-GB" sz="1400" i="1">
                <a:latin typeface="Arial" panose="020B0604020202020204" pitchFamily="34" charset="0"/>
                <a:cs typeface="Arial" panose="020B0604020202020204" pitchFamily="34" charset="0"/>
              </a:rPr>
              <a:t> </a:t>
            </a:r>
            <a:r>
              <a:rPr lang="en-GB" sz="1400" i="1">
                <a:solidFill>
                  <a:srgbClr val="FF0000"/>
                </a:solidFill>
                <a:latin typeface="Arial" panose="020B0604020202020204" pitchFamily="34" charset="0"/>
                <a:cs typeface="Arial" panose="020B0604020202020204" pitchFamily="34" charset="0"/>
              </a:rPr>
              <a:t>for further details.</a:t>
            </a:r>
            <a:endParaRPr lang="en-GB" sz="1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36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20A5-7ACB-E050-9C0A-1F83EBC37C55}"/>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2A3AF46A-2AF6-72A2-BE0D-83647DE1C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ACA64AB2-6E2B-8DCC-5FF4-3C2E36165CE3}"/>
              </a:ext>
            </a:extLst>
          </p:cNvPr>
          <p:cNvSpPr txBox="1">
            <a:spLocks/>
          </p:cNvSpPr>
          <p:nvPr/>
        </p:nvSpPr>
        <p:spPr>
          <a:xfrm>
            <a:off x="978393" y="310449"/>
            <a:ext cx="6567055"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The role of General Practice</a:t>
            </a:r>
          </a:p>
          <a:p>
            <a:endParaRPr lang="en-GB" sz="2800" dirty="0">
              <a:solidFill>
                <a:srgbClr val="005EB8"/>
              </a:solidFill>
              <a:latin typeface="Arial"/>
              <a:cs typeface="Arial"/>
            </a:endParaRPr>
          </a:p>
        </p:txBody>
      </p:sp>
      <p:sp>
        <p:nvSpPr>
          <p:cNvPr id="4" name="TextBox 3">
            <a:extLst>
              <a:ext uri="{FF2B5EF4-FFF2-40B4-BE49-F238E27FC236}">
                <a16:creationId xmlns:a16="http://schemas.microsoft.com/office/drawing/2014/main" id="{D7EDC1E7-9CE6-E551-62E8-B2F48E4672C3}"/>
              </a:ext>
            </a:extLst>
          </p:cNvPr>
          <p:cNvSpPr txBox="1"/>
          <p:nvPr/>
        </p:nvSpPr>
        <p:spPr>
          <a:xfrm>
            <a:off x="483093" y="922098"/>
            <a:ext cx="11589164" cy="733534"/>
          </a:xfrm>
          <a:prstGeom prst="rect">
            <a:avLst/>
          </a:prstGeom>
          <a:noFill/>
        </p:spPr>
        <p:txBody>
          <a:bodyPr wrap="square">
            <a:spAutoFit/>
          </a:bodyPr>
          <a:lstStyle/>
          <a:p>
            <a:endParaRPr lang="en-GB"/>
          </a:p>
          <a:p>
            <a:pPr lvl="0">
              <a:lnSpc>
                <a:spcPct val="150000"/>
              </a:lnSpc>
              <a:spcAft>
                <a:spcPts val="800"/>
              </a:spcAft>
              <a:buSzPts val="1000"/>
              <a:tabLst>
                <a:tab pos="457200" algn="l"/>
              </a:tabLst>
            </a:pPr>
            <a:endParaRPr lang="en-GB" b="1" kern="100">
              <a:latin typeface="Arial" panose="020B0604020202020204" pitchFamily="34" charset="0"/>
              <a:ea typeface="Aptos" panose="020B00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9D5ABC1-5448-BE92-39CC-9282E4A9117E}"/>
              </a:ext>
            </a:extLst>
          </p:cNvPr>
          <p:cNvGraphicFramePr>
            <a:graphicFrameLocks noGrp="1"/>
          </p:cNvGraphicFramePr>
          <p:nvPr>
            <p:extLst>
              <p:ext uri="{D42A27DB-BD31-4B8C-83A1-F6EECF244321}">
                <p14:modId xmlns:p14="http://schemas.microsoft.com/office/powerpoint/2010/main" val="718733423"/>
              </p:ext>
            </p:extLst>
          </p:nvPr>
        </p:nvGraphicFramePr>
        <p:xfrm>
          <a:off x="483092" y="1079054"/>
          <a:ext cx="11352038" cy="370840"/>
        </p:xfrm>
        <a:graphic>
          <a:graphicData uri="http://schemas.openxmlformats.org/drawingml/2006/table">
            <a:tbl>
              <a:tblPr firstRow="1" bandRow="1">
                <a:tableStyleId>{5C22544A-7EE6-4342-B048-85BDC9FD1C3A}</a:tableStyleId>
              </a:tblPr>
              <a:tblGrid>
                <a:gridCol w="11352038">
                  <a:extLst>
                    <a:ext uri="{9D8B030D-6E8A-4147-A177-3AD203B41FA5}">
                      <a16:colId xmlns:a16="http://schemas.microsoft.com/office/drawing/2014/main" val="216660885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lt1"/>
                          </a:solidFill>
                          <a:latin typeface="Arial" panose="020B0604020202020204" pitchFamily="34" charset="0"/>
                          <a:ea typeface="+mn-ea"/>
                          <a:cs typeface="Arial" panose="020B0604020202020204" pitchFamily="34" charset="0"/>
                        </a:rPr>
                        <a:t>Practice Requirements for 2025/26 </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277476"/>
                  </a:ext>
                </a:extLst>
              </a:tr>
            </a:tbl>
          </a:graphicData>
        </a:graphic>
      </p:graphicFrame>
      <p:sp>
        <p:nvSpPr>
          <p:cNvPr id="9" name="TextBox 8">
            <a:extLst>
              <a:ext uri="{FF2B5EF4-FFF2-40B4-BE49-F238E27FC236}">
                <a16:creationId xmlns:a16="http://schemas.microsoft.com/office/drawing/2014/main" id="{DCC130D0-8126-33A9-5959-A1CAE94D63DF}"/>
              </a:ext>
            </a:extLst>
          </p:cNvPr>
          <p:cNvSpPr txBox="1"/>
          <p:nvPr/>
        </p:nvSpPr>
        <p:spPr>
          <a:xfrm>
            <a:off x="483091" y="1582341"/>
            <a:ext cx="11352037" cy="4253537"/>
          </a:xfrm>
          <a:prstGeom prst="rect">
            <a:avLst/>
          </a:prstGeom>
          <a:noFill/>
        </p:spPr>
        <p:txBody>
          <a:bodyPr wrap="square" lIns="91440" tIns="45720" rIns="91440" bIns="45720" anchor="t">
            <a:spAutoFit/>
          </a:bodyPr>
          <a:lstStyle/>
          <a:p>
            <a:pPr marL="342900" indent="-342900">
              <a:lnSpc>
                <a:spcPct val="150000"/>
              </a:lnSpc>
              <a:buFont typeface="+mj-lt"/>
              <a:buAutoNum type="arabicPeriod"/>
            </a:pPr>
            <a:r>
              <a:rPr lang="en-GB" sz="1400">
                <a:latin typeface="Arial" panose="020B0604020202020204" pitchFamily="34" charset="0"/>
                <a:cs typeface="Arial" panose="020B0604020202020204" pitchFamily="34" charset="0"/>
              </a:rPr>
              <a:t>Ensure the named practice immunisation lead is engaged, plans and oversees the practice’s participation in the catch-up campaign, including informing the local commissioner of the outcome of the campaign;</a:t>
            </a:r>
          </a:p>
          <a:p>
            <a:pPr marL="342900" indent="-342900">
              <a:lnSpc>
                <a:spcPct val="150000"/>
              </a:lnSpc>
              <a:buFont typeface="+mj-lt"/>
              <a:buAutoNum type="arabicPeriod"/>
            </a:pPr>
            <a:r>
              <a:rPr lang="en-GB" sz="1400">
                <a:latin typeface="Arial" panose="020B0604020202020204" pitchFamily="34" charset="0"/>
                <a:cs typeface="Arial" panose="020B0604020202020204" pitchFamily="34" charset="0"/>
              </a:rPr>
              <a:t>Ensure the named practice immunisation lead takes responsibility for improving practice staff awareness and communication to eligible patients on the importance of the HPV vaccination for adolescents and young people in the agreed age group; and</a:t>
            </a:r>
          </a:p>
          <a:p>
            <a:pPr marL="342900" indent="-342900">
              <a:lnSpc>
                <a:spcPct val="150000"/>
              </a:lnSpc>
              <a:buFont typeface="+mj-lt"/>
              <a:buAutoNum type="arabicPeriod"/>
            </a:pPr>
            <a:r>
              <a:rPr lang="en-GB" sz="1400">
                <a:latin typeface="Arial" panose="020B0604020202020204" pitchFamily="34" charset="0"/>
                <a:cs typeface="Arial" panose="020B0604020202020204" pitchFamily="34" charset="0"/>
              </a:rPr>
              <a:t>Undertake proactive systematic checks and actions</a:t>
            </a:r>
          </a:p>
          <a:p>
            <a:pPr marL="285750" indent="-285750">
              <a:lnSpc>
                <a:spcPct val="150000"/>
              </a:lnSpc>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a:lnSpc>
                <a:spcPct val="150000"/>
              </a:lnSpc>
            </a:pPr>
            <a:r>
              <a:rPr lang="en-GB" sz="1400" b="1">
                <a:latin typeface="Arial" panose="020B0604020202020204" pitchFamily="34" charset="0"/>
                <a:cs typeface="Arial" panose="020B0604020202020204" pitchFamily="34" charset="0"/>
              </a:rPr>
              <a:t>How to carry out a proactive systematic checks at the Practices</a:t>
            </a:r>
          </a:p>
          <a:p>
            <a:pPr marL="285750" indent="-285750">
              <a:lnSpc>
                <a:spcPct val="150000"/>
              </a:lnSpc>
              <a:buFont typeface="Arial" panose="020B0604020202020204" pitchFamily="34" charset="0"/>
              <a:buChar char="•"/>
            </a:pPr>
            <a:r>
              <a:rPr lang="en-GB" sz="1400">
                <a:latin typeface="Arial"/>
                <a:cs typeface="Arial"/>
              </a:rPr>
              <a:t>Check that all patient immunisation records have been updated following notifications received from either School Aged Immunisation Service (SAIS) or local Child Health Information Services (CHIS) teams, once an HPV vaccination has been given</a:t>
            </a:r>
            <a:endParaRPr lang="en-GB" sz="1400">
              <a:highlight>
                <a:srgbClr val="FFFF00"/>
              </a:highlight>
              <a:latin typeface="Arial"/>
              <a:cs typeface="Arial"/>
            </a:endParaRPr>
          </a:p>
          <a:p>
            <a:pPr marL="285750" indent="-285750">
              <a:lnSpc>
                <a:spcPct val="150000"/>
              </a:lnSpc>
              <a:buFont typeface="Arial" panose="020B0604020202020204" pitchFamily="34" charset="0"/>
              <a:buChar char="•"/>
            </a:pPr>
            <a:r>
              <a:rPr lang="en-GB" sz="1400">
                <a:latin typeface="Arial"/>
                <a:cs typeface="Arial"/>
              </a:rPr>
              <a:t>Invite the eligible unvaccinated cohort (ages 16 to 24).  All females up to their 25th birthday will be eligible, as will males born on or after 1 September 2006</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Continue to update digital records for patients who do not respond or who fail to attend scheduled clinics or appointments and continue to offer HPV vaccination opportunistically</a:t>
            </a:r>
          </a:p>
        </p:txBody>
      </p:sp>
      <p:pic>
        <p:nvPicPr>
          <p:cNvPr id="2" name="Picture 1">
            <a:extLst>
              <a:ext uri="{FF2B5EF4-FFF2-40B4-BE49-F238E27FC236}">
                <a16:creationId xmlns:a16="http://schemas.microsoft.com/office/drawing/2014/main" id="{5B2D7001-2EAE-FE65-0216-83C90162D9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634" y="306349"/>
            <a:ext cx="621846" cy="615749"/>
          </a:xfrm>
          <a:prstGeom prst="rect">
            <a:avLst/>
          </a:prstGeom>
        </p:spPr>
      </p:pic>
    </p:spTree>
    <p:extLst>
      <p:ext uri="{BB962C8B-B14F-4D97-AF65-F5344CB8AC3E}">
        <p14:creationId xmlns:p14="http://schemas.microsoft.com/office/powerpoint/2010/main" val="209709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FFA86-8A45-05C1-37FF-AFD9B7DED334}"/>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8C9006C0-4D8F-892D-EA95-DB4AAE32CE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207307CE-4F49-DD6C-E9C4-A4242DE734F1}"/>
              </a:ext>
            </a:extLst>
          </p:cNvPr>
          <p:cNvSpPr txBox="1">
            <a:spLocks/>
          </p:cNvSpPr>
          <p:nvPr/>
        </p:nvSpPr>
        <p:spPr>
          <a:xfrm>
            <a:off x="852170" y="244496"/>
            <a:ext cx="9138112"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The role of General Practice</a:t>
            </a:r>
          </a:p>
          <a:p>
            <a:endParaRPr lang="en-GB" sz="2800" dirty="0">
              <a:solidFill>
                <a:srgbClr val="005EB8"/>
              </a:solidFill>
              <a:latin typeface="Arial"/>
              <a:cs typeface="Arial"/>
            </a:endParaRPr>
          </a:p>
        </p:txBody>
      </p:sp>
      <p:sp>
        <p:nvSpPr>
          <p:cNvPr id="4" name="TextBox 3">
            <a:extLst>
              <a:ext uri="{FF2B5EF4-FFF2-40B4-BE49-F238E27FC236}">
                <a16:creationId xmlns:a16="http://schemas.microsoft.com/office/drawing/2014/main" id="{801F2B9C-F001-0093-A918-BE90D42D2CCC}"/>
              </a:ext>
            </a:extLst>
          </p:cNvPr>
          <p:cNvSpPr txBox="1"/>
          <p:nvPr/>
        </p:nvSpPr>
        <p:spPr>
          <a:xfrm>
            <a:off x="747681" y="1035485"/>
            <a:ext cx="11182697" cy="4832092"/>
          </a:xfrm>
          <a:prstGeom prst="rect">
            <a:avLst/>
          </a:prstGeom>
          <a:noFill/>
        </p:spPr>
        <p:txBody>
          <a:bodyPr wrap="square" lIns="91440" tIns="45720" rIns="91440" bIns="45720" anchor="t">
            <a:spAutoFit/>
          </a:bodyPr>
          <a:lstStyle/>
          <a:p>
            <a:r>
              <a:rPr lang="en-GB" sz="1400" b="1" dirty="0">
                <a:latin typeface="Arial" panose="020B0604020202020204" pitchFamily="34" charset="0"/>
                <a:cs typeface="Arial" panose="020B0604020202020204" pitchFamily="34" charset="0"/>
              </a:rPr>
              <a:t>GP practices could consider the following: </a:t>
            </a:r>
          </a:p>
          <a:p>
            <a:endParaRPr lang="en-GB" sz="1400" b="1" dirty="0">
              <a:latin typeface="Arial" panose="020B0604020202020204" pitchFamily="34" charset="0"/>
              <a:cs typeface="Arial" panose="020B0604020202020204" pitchFamily="34" charset="0"/>
            </a:endParaRPr>
          </a:p>
          <a:p>
            <a:r>
              <a:rPr lang="en-GB" sz="1400" b="1" dirty="0">
                <a:latin typeface="Arial"/>
                <a:cs typeface="Arial"/>
              </a:rPr>
              <a:t>Practice Champion role: </a:t>
            </a:r>
            <a:r>
              <a:rPr lang="en-GB" sz="1400" dirty="0">
                <a:latin typeface="Arial"/>
                <a:cs typeface="Arial"/>
              </a:rPr>
              <a:t>Appoint a designated HPV lead to coordinate efforts, champion best practices, and support staff </a:t>
            </a:r>
          </a:p>
          <a:p>
            <a:r>
              <a:rPr lang="en-GB" sz="1400" dirty="0">
                <a:latin typeface="Arial"/>
                <a:cs typeface="Arial"/>
              </a:rPr>
              <a:t>Training and communication with eligible patients about the importance of HPV vaccinations.  This could be a GP trainee or PH registrar  </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Opportunistic vaccination: </a:t>
            </a:r>
            <a:r>
              <a:rPr lang="en-GB" sz="1400" dirty="0">
                <a:latin typeface="Arial" panose="020B0604020202020204" pitchFamily="34" charset="0"/>
                <a:cs typeface="Arial" panose="020B0604020202020204" pitchFamily="34" charset="0"/>
              </a:rPr>
              <a:t>Review vaccination records during unrelated consultations and offer HPV vaccination when appropriate. Consider offering flexible vaccination appointments which include evening and weekend appointments</a:t>
            </a:r>
          </a:p>
          <a:p>
            <a:r>
              <a:rPr lang="en-GB" sz="1400" dirty="0">
                <a:latin typeface="Arial" panose="020B0604020202020204" pitchFamily="34" charset="0"/>
                <a:cs typeface="Arial" panose="020B0604020202020204" pitchFamily="34" charset="0"/>
              </a:rPr>
              <a:t> Implement a 'make every contact count' (MECC) approach and consider other adolescent vaccination checks </a:t>
            </a:r>
          </a:p>
          <a:p>
            <a:endParaRPr lang="en-GB" sz="1400" dirty="0">
              <a:latin typeface="Arial" panose="020B0604020202020204" pitchFamily="34" charset="0"/>
              <a:cs typeface="Arial" panose="020B0604020202020204" pitchFamily="34" charset="0"/>
            </a:endParaRPr>
          </a:p>
          <a:p>
            <a:r>
              <a:rPr lang="en-GB" sz="1400" b="1" dirty="0">
                <a:latin typeface="Arial"/>
                <a:cs typeface="Arial"/>
              </a:rPr>
              <a:t>Community collaboration: </a:t>
            </a:r>
            <a:r>
              <a:rPr lang="en-GB" sz="1400" dirty="0">
                <a:latin typeface="Arial"/>
                <a:cs typeface="Arial"/>
              </a:rPr>
              <a:t>Use the resources in this pack to promote HPV awareness in partnership with local schools, youth services, and community organisations to promote awareness and access.  Example – university GP practices could work with student unions to promote and improve uptake </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Patient engagement tools: </a:t>
            </a:r>
            <a:r>
              <a:rPr lang="en-GB" sz="1400" dirty="0">
                <a:latin typeface="Arial" panose="020B0604020202020204" pitchFamily="34" charset="0"/>
                <a:cs typeface="Arial" panose="020B0604020202020204" pitchFamily="34" charset="0"/>
              </a:rPr>
              <a:t>Use recall systems such as letters, SMS reminders, and EMIS/Ardens searches to identify and prompt eligible patients.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Education and reassurance: </a:t>
            </a:r>
            <a:r>
              <a:rPr lang="en-GB" sz="1400" dirty="0">
                <a:latin typeface="Arial" panose="020B0604020202020204" pitchFamily="34" charset="0"/>
                <a:cs typeface="Arial" panose="020B0604020202020204" pitchFamily="34" charset="0"/>
              </a:rPr>
              <a:t>Address common concerns, including vaccine safety and fertility myths. Emphasise the importance of vaccination for both boys and girls.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Visual promotion in practice: </a:t>
            </a:r>
            <a:r>
              <a:rPr lang="en-GB" sz="1400" dirty="0">
                <a:latin typeface="Arial" panose="020B0604020202020204" pitchFamily="34" charset="0"/>
                <a:cs typeface="Arial" panose="020B0604020202020204" pitchFamily="34" charset="0"/>
              </a:rPr>
              <a:t>Display UKHSA-approved posters in waiting areas to raise awareness. Run short, silent video loops promoting HPV vaccination (available from NHS or relevant charities).</a:t>
            </a:r>
          </a:p>
          <a:p>
            <a:endParaRPr lang="en-GB"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A022A70-496D-CFB0-4D69-08E61E2356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648" y="223629"/>
            <a:ext cx="619991" cy="619991"/>
          </a:xfrm>
          <a:prstGeom prst="rect">
            <a:avLst/>
          </a:prstGeom>
        </p:spPr>
      </p:pic>
      <p:pic>
        <p:nvPicPr>
          <p:cNvPr id="5" name="Picture 4">
            <a:extLst>
              <a:ext uri="{FF2B5EF4-FFF2-40B4-BE49-F238E27FC236}">
                <a16:creationId xmlns:a16="http://schemas.microsoft.com/office/drawing/2014/main" id="{D5D60F87-BD61-E50E-F744-53F69BBD88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291" y="1517644"/>
            <a:ext cx="237765" cy="243861"/>
          </a:xfrm>
          <a:prstGeom prst="rect">
            <a:avLst/>
          </a:prstGeom>
        </p:spPr>
      </p:pic>
      <p:pic>
        <p:nvPicPr>
          <p:cNvPr id="7" name="Picture 6">
            <a:extLst>
              <a:ext uri="{FF2B5EF4-FFF2-40B4-BE49-F238E27FC236}">
                <a16:creationId xmlns:a16="http://schemas.microsoft.com/office/drawing/2014/main" id="{88FB3D78-16B6-9887-104E-54EA5DE2ED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666" y="2188668"/>
            <a:ext cx="237765" cy="243861"/>
          </a:xfrm>
          <a:prstGeom prst="rect">
            <a:avLst/>
          </a:prstGeom>
        </p:spPr>
      </p:pic>
      <p:pic>
        <p:nvPicPr>
          <p:cNvPr id="8" name="Picture 7">
            <a:extLst>
              <a:ext uri="{FF2B5EF4-FFF2-40B4-BE49-F238E27FC236}">
                <a16:creationId xmlns:a16="http://schemas.microsoft.com/office/drawing/2014/main" id="{2C510875-6313-F42D-1C0B-4C8D720C83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760" y="3036887"/>
            <a:ext cx="237765" cy="243861"/>
          </a:xfrm>
          <a:prstGeom prst="rect">
            <a:avLst/>
          </a:prstGeom>
        </p:spPr>
      </p:pic>
      <p:pic>
        <p:nvPicPr>
          <p:cNvPr id="9" name="Picture 8">
            <a:extLst>
              <a:ext uri="{FF2B5EF4-FFF2-40B4-BE49-F238E27FC236}">
                <a16:creationId xmlns:a16="http://schemas.microsoft.com/office/drawing/2014/main" id="{76672721-B9DE-5FB9-063C-3AF269E50B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851" y="3885106"/>
            <a:ext cx="237765" cy="243861"/>
          </a:xfrm>
          <a:prstGeom prst="rect">
            <a:avLst/>
          </a:prstGeom>
        </p:spPr>
      </p:pic>
      <p:pic>
        <p:nvPicPr>
          <p:cNvPr id="10" name="Picture 9">
            <a:extLst>
              <a:ext uri="{FF2B5EF4-FFF2-40B4-BE49-F238E27FC236}">
                <a16:creationId xmlns:a16="http://schemas.microsoft.com/office/drawing/2014/main" id="{BBA74CF0-6A3E-4C50-F0B0-E42F140DBB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760" y="4575799"/>
            <a:ext cx="237765" cy="243861"/>
          </a:xfrm>
          <a:prstGeom prst="rect">
            <a:avLst/>
          </a:prstGeom>
        </p:spPr>
      </p:pic>
      <p:pic>
        <p:nvPicPr>
          <p:cNvPr id="11" name="Picture 10">
            <a:extLst>
              <a:ext uri="{FF2B5EF4-FFF2-40B4-BE49-F238E27FC236}">
                <a16:creationId xmlns:a16="http://schemas.microsoft.com/office/drawing/2014/main" id="{BAF0DB0F-9156-BD42-6FA9-52B7FC7914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291" y="5218425"/>
            <a:ext cx="237765" cy="243861"/>
          </a:xfrm>
          <a:prstGeom prst="rect">
            <a:avLst/>
          </a:prstGeom>
        </p:spPr>
      </p:pic>
    </p:spTree>
    <p:extLst>
      <p:ext uri="{BB962C8B-B14F-4D97-AF65-F5344CB8AC3E}">
        <p14:creationId xmlns:p14="http://schemas.microsoft.com/office/powerpoint/2010/main" val="381250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980F6-DF11-5B07-C3DD-D50A4D42B494}"/>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AB0A07DF-156E-64BF-F33A-99527099C3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7E4114F8-A851-B8D7-E0BB-D473BFEE84F7}"/>
              </a:ext>
            </a:extLst>
          </p:cNvPr>
          <p:cNvSpPr txBox="1">
            <a:spLocks/>
          </p:cNvSpPr>
          <p:nvPr/>
        </p:nvSpPr>
        <p:spPr>
          <a:xfrm>
            <a:off x="483093" y="310449"/>
            <a:ext cx="7681193"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2800">
              <a:solidFill>
                <a:srgbClr val="005EB8"/>
              </a:solidFill>
              <a:latin typeface="Arial"/>
              <a:cs typeface="Arial"/>
            </a:endParaRPr>
          </a:p>
        </p:txBody>
      </p:sp>
      <p:sp>
        <p:nvSpPr>
          <p:cNvPr id="4" name="TextBox 3">
            <a:extLst>
              <a:ext uri="{FF2B5EF4-FFF2-40B4-BE49-F238E27FC236}">
                <a16:creationId xmlns:a16="http://schemas.microsoft.com/office/drawing/2014/main" id="{B3CF617C-3315-BC79-4CCD-E010BD25C994}"/>
              </a:ext>
            </a:extLst>
          </p:cNvPr>
          <p:cNvSpPr txBox="1"/>
          <p:nvPr/>
        </p:nvSpPr>
        <p:spPr>
          <a:xfrm>
            <a:off x="352459" y="1353914"/>
            <a:ext cx="10043395" cy="523220"/>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To support data quality of HPV, Ardens have included </a:t>
            </a:r>
            <a:r>
              <a:rPr lang="en-GB" sz="1400">
                <a:latin typeface="Arial" panose="020B0604020202020204" pitchFamily="34" charset="0"/>
                <a:cs typeface="Arial" panose="020B0604020202020204" pitchFamily="34" charset="0"/>
                <a:hlinkClick r:id="rId3"/>
              </a:rPr>
              <a:t>5.40 CQRS Searches: Ardens EMIS Web</a:t>
            </a:r>
            <a:r>
              <a:rPr lang="en-GB" sz="1400">
                <a:latin typeface="Arial" panose="020B0604020202020204" pitchFamily="34" charset="0"/>
                <a:cs typeface="Arial" panose="020B0604020202020204" pitchFamily="34" charset="0"/>
              </a:rPr>
              <a:t> as part of their CQRS search suite.</a:t>
            </a:r>
            <a:endParaRPr lang="en-GB" b="1" kern="100">
              <a:latin typeface="Arial" panose="020B0604020202020204" pitchFamily="34" charset="0"/>
              <a:ea typeface="Aptos" panose="020B0004020202020204" pitchFamily="34" charset="0"/>
              <a:cs typeface="Arial" panose="020B0604020202020204" pitchFamily="34" charset="0"/>
            </a:endParaRPr>
          </a:p>
        </p:txBody>
      </p:sp>
      <p:sp>
        <p:nvSpPr>
          <p:cNvPr id="2" name="Title 2">
            <a:extLst>
              <a:ext uri="{FF2B5EF4-FFF2-40B4-BE49-F238E27FC236}">
                <a16:creationId xmlns:a16="http://schemas.microsoft.com/office/drawing/2014/main" id="{2E58ADDA-D1B4-9C4D-F816-B564BF0FEF72}"/>
              </a:ext>
            </a:extLst>
          </p:cNvPr>
          <p:cNvSpPr txBox="1">
            <a:spLocks/>
          </p:cNvSpPr>
          <p:nvPr/>
        </p:nvSpPr>
        <p:spPr>
          <a:xfrm>
            <a:off x="352459" y="268430"/>
            <a:ext cx="6567055"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Ardens and HPV searches</a:t>
            </a:r>
            <a:endParaRPr lang="en-GB" sz="3600" dirty="0">
              <a:solidFill>
                <a:srgbClr val="005EB8"/>
              </a:solidFill>
              <a:latin typeface="Arial"/>
              <a:cs typeface="Arial"/>
            </a:endParaRPr>
          </a:p>
          <a:p>
            <a:endParaRPr lang="en-GB" sz="2800" dirty="0">
              <a:solidFill>
                <a:srgbClr val="005EB8"/>
              </a:solidFill>
              <a:latin typeface="Arial"/>
              <a:cs typeface="Arial"/>
            </a:endParaRPr>
          </a:p>
        </p:txBody>
      </p:sp>
      <p:graphicFrame>
        <p:nvGraphicFramePr>
          <p:cNvPr id="5" name="Table 4">
            <a:extLst>
              <a:ext uri="{FF2B5EF4-FFF2-40B4-BE49-F238E27FC236}">
                <a16:creationId xmlns:a16="http://schemas.microsoft.com/office/drawing/2014/main" id="{05BD444D-3730-5915-9EE4-64CC42963F7F}"/>
              </a:ext>
            </a:extLst>
          </p:cNvPr>
          <p:cNvGraphicFramePr>
            <a:graphicFrameLocks noGrp="1"/>
          </p:cNvGraphicFramePr>
          <p:nvPr>
            <p:extLst>
              <p:ext uri="{D42A27DB-BD31-4B8C-83A1-F6EECF244321}">
                <p14:modId xmlns:p14="http://schemas.microsoft.com/office/powerpoint/2010/main" val="3185758293"/>
              </p:ext>
            </p:extLst>
          </p:nvPr>
        </p:nvGraphicFramePr>
        <p:xfrm>
          <a:off x="352461" y="997527"/>
          <a:ext cx="11482669" cy="315728"/>
        </p:xfrm>
        <a:graphic>
          <a:graphicData uri="http://schemas.openxmlformats.org/drawingml/2006/table">
            <a:tbl>
              <a:tblPr firstRow="1" bandRow="1">
                <a:tableStyleId>{5C22544A-7EE6-4342-B048-85BDC9FD1C3A}</a:tableStyleId>
              </a:tblPr>
              <a:tblGrid>
                <a:gridCol w="11482669">
                  <a:extLst>
                    <a:ext uri="{9D8B030D-6E8A-4147-A177-3AD203B41FA5}">
                      <a16:colId xmlns:a16="http://schemas.microsoft.com/office/drawing/2014/main" val="1571721392"/>
                    </a:ext>
                  </a:extLst>
                </a:gridCol>
              </a:tblGrid>
              <a:tr h="315728">
                <a:tc>
                  <a:txBody>
                    <a:bodyPr/>
                    <a:lstStyle/>
                    <a:p>
                      <a:r>
                        <a:rPr lang="en-GB" sz="1400" b="0" i="0" u="none" strike="noStrike" kern="1200" baseline="0">
                          <a:solidFill>
                            <a:schemeClr val="lt1"/>
                          </a:solidFill>
                          <a:latin typeface="Arial" panose="020B0604020202020204" pitchFamily="34" charset="0"/>
                          <a:ea typeface="+mn-ea"/>
                          <a:cs typeface="Arial" panose="020B0604020202020204" pitchFamily="34" charset="0"/>
                        </a:rPr>
                        <a:t>Ardens Searches: EMIS</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5143098"/>
                  </a:ext>
                </a:extLst>
              </a:tr>
            </a:tbl>
          </a:graphicData>
        </a:graphic>
      </p:graphicFrame>
      <p:pic>
        <p:nvPicPr>
          <p:cNvPr id="8" name="Picture 7">
            <a:extLst>
              <a:ext uri="{FF2B5EF4-FFF2-40B4-BE49-F238E27FC236}">
                <a16:creationId xmlns:a16="http://schemas.microsoft.com/office/drawing/2014/main" id="{5652E497-4E39-C1D0-12D3-00A99B30A4CA}"/>
              </a:ext>
            </a:extLst>
          </p:cNvPr>
          <p:cNvPicPr>
            <a:picLocks noChangeAspect="1"/>
          </p:cNvPicPr>
          <p:nvPr/>
        </p:nvPicPr>
        <p:blipFill>
          <a:blip r:embed="rId4"/>
          <a:stretch>
            <a:fillRect/>
          </a:stretch>
        </p:blipFill>
        <p:spPr>
          <a:xfrm>
            <a:off x="352459" y="1917792"/>
            <a:ext cx="10043395" cy="1993575"/>
          </a:xfrm>
          <a:prstGeom prst="rect">
            <a:avLst/>
          </a:prstGeom>
        </p:spPr>
      </p:pic>
      <p:graphicFrame>
        <p:nvGraphicFramePr>
          <p:cNvPr id="9" name="Table 8">
            <a:extLst>
              <a:ext uri="{FF2B5EF4-FFF2-40B4-BE49-F238E27FC236}">
                <a16:creationId xmlns:a16="http://schemas.microsoft.com/office/drawing/2014/main" id="{2B1C8699-3238-3BE7-DA26-F2281B08B2AD}"/>
              </a:ext>
            </a:extLst>
          </p:cNvPr>
          <p:cNvGraphicFramePr>
            <a:graphicFrameLocks noGrp="1"/>
          </p:cNvGraphicFramePr>
          <p:nvPr>
            <p:extLst>
              <p:ext uri="{D42A27DB-BD31-4B8C-83A1-F6EECF244321}">
                <p14:modId xmlns:p14="http://schemas.microsoft.com/office/powerpoint/2010/main" val="4062001159"/>
              </p:ext>
            </p:extLst>
          </p:nvPr>
        </p:nvGraphicFramePr>
        <p:xfrm>
          <a:off x="352459" y="4012935"/>
          <a:ext cx="11482669" cy="370840"/>
        </p:xfrm>
        <a:graphic>
          <a:graphicData uri="http://schemas.openxmlformats.org/drawingml/2006/table">
            <a:tbl>
              <a:tblPr firstRow="1" bandRow="1">
                <a:tableStyleId>{5C22544A-7EE6-4342-B048-85BDC9FD1C3A}</a:tableStyleId>
              </a:tblPr>
              <a:tblGrid>
                <a:gridCol w="11482669">
                  <a:extLst>
                    <a:ext uri="{9D8B030D-6E8A-4147-A177-3AD203B41FA5}">
                      <a16:colId xmlns:a16="http://schemas.microsoft.com/office/drawing/2014/main" val="2143380939"/>
                    </a:ext>
                  </a:extLst>
                </a:gridCol>
              </a:tblGrid>
              <a:tr h="370840">
                <a:tc>
                  <a:txBody>
                    <a:bodyPr/>
                    <a:lstStyle/>
                    <a:p>
                      <a:r>
                        <a:rPr lang="en-GB" sz="1400" b="0" i="0" u="none" strike="noStrike" kern="1200" baseline="0">
                          <a:solidFill>
                            <a:schemeClr val="lt1"/>
                          </a:solidFill>
                          <a:latin typeface="Arial" panose="020B0604020202020204" pitchFamily="34" charset="0"/>
                          <a:ea typeface="+mn-ea"/>
                          <a:cs typeface="Arial" panose="020B0604020202020204" pitchFamily="34" charset="0"/>
                        </a:rPr>
                        <a:t>New “Smart” Childhood Immunisations Template: EMIS</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5645185"/>
                  </a:ext>
                </a:extLst>
              </a:tr>
            </a:tbl>
          </a:graphicData>
        </a:graphic>
      </p:graphicFrame>
      <p:sp>
        <p:nvSpPr>
          <p:cNvPr id="11" name="TextBox 10">
            <a:extLst>
              <a:ext uri="{FF2B5EF4-FFF2-40B4-BE49-F238E27FC236}">
                <a16:creationId xmlns:a16="http://schemas.microsoft.com/office/drawing/2014/main" id="{DB604935-A886-76CD-1C0C-33ADACDC560D}"/>
              </a:ext>
            </a:extLst>
          </p:cNvPr>
          <p:cNvSpPr txBox="1"/>
          <p:nvPr/>
        </p:nvSpPr>
        <p:spPr>
          <a:xfrm>
            <a:off x="352459" y="4455932"/>
            <a:ext cx="11482669" cy="1345048"/>
          </a:xfrm>
          <a:prstGeom prst="rect">
            <a:avLst/>
          </a:prstGeom>
          <a:noFill/>
        </p:spPr>
        <p:txBody>
          <a:bodyPr wrap="square">
            <a:spAutoFit/>
          </a:bodyPr>
          <a:lstStyle/>
          <a:p>
            <a:pPr algn="l">
              <a:lnSpc>
                <a:spcPct val="150000"/>
              </a:lnSpc>
            </a:pPr>
            <a:r>
              <a:rPr lang="en-GB" sz="1400" b="0" i="0" u="none" strike="noStrike" baseline="0">
                <a:latin typeface="Arial" panose="020B0604020202020204" pitchFamily="34" charset="0"/>
                <a:cs typeface="Arial" panose="020B0604020202020204" pitchFamily="34" charset="0"/>
              </a:rPr>
              <a:t>Ardens have deployed a new version of the Childhood Immunisations Template (v18.45 or above), which includes the following:</a:t>
            </a:r>
          </a:p>
          <a:p>
            <a:pPr marL="285750" indent="-285750" algn="l">
              <a:lnSpc>
                <a:spcPct val="150000"/>
              </a:lnSpc>
              <a:buFont typeface="Arial" panose="020B0604020202020204" pitchFamily="34" charset="0"/>
              <a:buChar char="•"/>
            </a:pPr>
            <a:r>
              <a:rPr lang="en-GB" sz="1400" b="0" i="0" u="none" strike="noStrike" baseline="0">
                <a:latin typeface="Arial" panose="020B0604020202020204" pitchFamily="34" charset="0"/>
                <a:cs typeface="Arial" panose="020B0604020202020204" pitchFamily="34" charset="0"/>
              </a:rPr>
              <a:t>a new “smart” front page advising clinicians of which vaccines a child has had based on their age and vaccination history</a:t>
            </a:r>
          </a:p>
          <a:p>
            <a:pPr marL="285750" indent="-285750" algn="l">
              <a:lnSpc>
                <a:spcPct val="150000"/>
              </a:lnSpc>
              <a:buFont typeface="Arial" panose="020B0604020202020204" pitchFamily="34" charset="0"/>
              <a:buChar char="•"/>
            </a:pPr>
            <a:r>
              <a:rPr lang="en-GB" sz="1400" b="0" i="0" u="none" strike="noStrike" baseline="0">
                <a:latin typeface="Arial" panose="020B0604020202020204" pitchFamily="34" charset="0"/>
                <a:cs typeface="Arial" panose="020B0604020202020204" pitchFamily="34" charset="0"/>
              </a:rPr>
              <a:t>any catch-up vaccines the child is eligible for if a vaccine is contraindicated or has previously been declined.</a:t>
            </a:r>
            <a:endParaRPr lang="en-GB" sz="1400">
              <a:latin typeface="Arial" panose="020B0604020202020204" pitchFamily="34" charset="0"/>
              <a:cs typeface="Arial" panose="020B0604020202020204" pitchFamily="34" charset="0"/>
            </a:endParaRPr>
          </a:p>
          <a:p>
            <a:pPr>
              <a:lnSpc>
                <a:spcPct val="150000"/>
              </a:lnSpc>
            </a:pPr>
            <a:r>
              <a:rPr lang="en-GB" sz="1400">
                <a:latin typeface="Arial" panose="020B0604020202020204" pitchFamily="34" charset="0"/>
                <a:cs typeface="Arial" panose="020B0604020202020204" pitchFamily="34" charset="0"/>
              </a:rPr>
              <a:t>To find out more, please read the </a:t>
            </a:r>
            <a:r>
              <a:rPr lang="en-GB" sz="1400">
                <a:latin typeface="Arial" panose="020B0604020202020204" pitchFamily="34" charset="0"/>
                <a:cs typeface="Arial" panose="020B0604020202020204" pitchFamily="34" charset="0"/>
                <a:hlinkClick r:id="rId5"/>
              </a:rPr>
              <a:t>Smart Childhood Immunisations Template support article.</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51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DA5B5-7B6B-5C80-3F08-166AA92DDAAC}"/>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1C49FDD5-ED96-E66E-6872-5C693B82C8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15CBCEF5-8D69-BB1E-C1BE-35F7C3E6D145}"/>
              </a:ext>
            </a:extLst>
          </p:cNvPr>
          <p:cNvSpPr txBox="1">
            <a:spLocks/>
          </p:cNvSpPr>
          <p:nvPr/>
        </p:nvSpPr>
        <p:spPr>
          <a:xfrm>
            <a:off x="483093" y="310449"/>
            <a:ext cx="7681193"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2800">
              <a:solidFill>
                <a:srgbClr val="005EB8"/>
              </a:solidFill>
              <a:latin typeface="Arial"/>
              <a:cs typeface="Arial"/>
            </a:endParaRPr>
          </a:p>
        </p:txBody>
      </p:sp>
      <p:sp>
        <p:nvSpPr>
          <p:cNvPr id="4" name="TextBox 3">
            <a:extLst>
              <a:ext uri="{FF2B5EF4-FFF2-40B4-BE49-F238E27FC236}">
                <a16:creationId xmlns:a16="http://schemas.microsoft.com/office/drawing/2014/main" id="{F6C69490-5854-7442-7622-D06045ADEB5C}"/>
              </a:ext>
            </a:extLst>
          </p:cNvPr>
          <p:cNvSpPr txBox="1"/>
          <p:nvPr/>
        </p:nvSpPr>
        <p:spPr>
          <a:xfrm>
            <a:off x="483087" y="1284858"/>
            <a:ext cx="10043395"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To support data quality of HPV, TPP have system wide searches available: </a:t>
            </a:r>
            <a:r>
              <a:rPr lang="en-GB" sz="1400">
                <a:latin typeface="Arial" panose="020B0604020202020204" pitchFamily="34" charset="0"/>
                <a:cs typeface="Arial" panose="020B0604020202020204" pitchFamily="34" charset="0"/>
                <a:hlinkClick r:id="rId4"/>
              </a:rPr>
              <a:t>V&amp;I Enhanced Services Activity Reports: Ardens</a:t>
            </a:r>
            <a:endParaRPr lang="en-GB" sz="1400" b="1" kern="100">
              <a:latin typeface="Arial" panose="020B0604020202020204" pitchFamily="34" charset="0"/>
              <a:ea typeface="Aptos" panose="020B0004020202020204" pitchFamily="34" charset="0"/>
              <a:cs typeface="Arial" panose="020B0604020202020204" pitchFamily="34" charset="0"/>
            </a:endParaRPr>
          </a:p>
        </p:txBody>
      </p:sp>
      <p:sp>
        <p:nvSpPr>
          <p:cNvPr id="2" name="Title 2">
            <a:extLst>
              <a:ext uri="{FF2B5EF4-FFF2-40B4-BE49-F238E27FC236}">
                <a16:creationId xmlns:a16="http://schemas.microsoft.com/office/drawing/2014/main" id="{A2239182-8DDC-2A23-10D1-AA1D67820358}"/>
              </a:ext>
            </a:extLst>
          </p:cNvPr>
          <p:cNvSpPr txBox="1">
            <a:spLocks/>
          </p:cNvSpPr>
          <p:nvPr/>
        </p:nvSpPr>
        <p:spPr>
          <a:xfrm>
            <a:off x="356870" y="234971"/>
            <a:ext cx="6567055"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Ardens and HPV searches</a:t>
            </a:r>
            <a:endParaRPr lang="en-GB" sz="3600" dirty="0">
              <a:solidFill>
                <a:srgbClr val="005EB8"/>
              </a:solidFill>
              <a:latin typeface="Arial"/>
              <a:cs typeface="Arial"/>
            </a:endParaRPr>
          </a:p>
          <a:p>
            <a:endParaRPr lang="en-GB" sz="2800" dirty="0">
              <a:solidFill>
                <a:srgbClr val="005EB8"/>
              </a:solidFill>
              <a:latin typeface="Arial"/>
              <a:cs typeface="Arial"/>
            </a:endParaRPr>
          </a:p>
          <a:p>
            <a:endParaRPr lang="en-GB" sz="2800" dirty="0">
              <a:solidFill>
                <a:srgbClr val="005EB8"/>
              </a:solidFill>
              <a:latin typeface="Arial"/>
              <a:cs typeface="Arial"/>
            </a:endParaRPr>
          </a:p>
        </p:txBody>
      </p:sp>
      <p:graphicFrame>
        <p:nvGraphicFramePr>
          <p:cNvPr id="5" name="Table 4">
            <a:extLst>
              <a:ext uri="{FF2B5EF4-FFF2-40B4-BE49-F238E27FC236}">
                <a16:creationId xmlns:a16="http://schemas.microsoft.com/office/drawing/2014/main" id="{2B26294F-1C62-03F8-D7FE-2948625D2D36}"/>
              </a:ext>
            </a:extLst>
          </p:cNvPr>
          <p:cNvGraphicFramePr>
            <a:graphicFrameLocks noGrp="1"/>
          </p:cNvGraphicFramePr>
          <p:nvPr>
            <p:extLst>
              <p:ext uri="{D42A27DB-BD31-4B8C-83A1-F6EECF244321}">
                <p14:modId xmlns:p14="http://schemas.microsoft.com/office/powerpoint/2010/main" val="3427013136"/>
              </p:ext>
            </p:extLst>
          </p:nvPr>
        </p:nvGraphicFramePr>
        <p:xfrm>
          <a:off x="483087" y="892963"/>
          <a:ext cx="11352043" cy="370840"/>
        </p:xfrm>
        <a:graphic>
          <a:graphicData uri="http://schemas.openxmlformats.org/drawingml/2006/table">
            <a:tbl>
              <a:tblPr firstRow="1" bandRow="1">
                <a:tableStyleId>{5C22544A-7EE6-4342-B048-85BDC9FD1C3A}</a:tableStyleId>
              </a:tblPr>
              <a:tblGrid>
                <a:gridCol w="11352043">
                  <a:extLst>
                    <a:ext uri="{9D8B030D-6E8A-4147-A177-3AD203B41FA5}">
                      <a16:colId xmlns:a16="http://schemas.microsoft.com/office/drawing/2014/main" val="1571721392"/>
                    </a:ext>
                  </a:extLst>
                </a:gridCol>
              </a:tblGrid>
              <a:tr h="370840">
                <a:tc>
                  <a:txBody>
                    <a:bodyPr/>
                    <a:lstStyle/>
                    <a:p>
                      <a:r>
                        <a:rPr lang="en-GB" sz="1400" b="0" i="0" u="none" strike="noStrike" kern="1200" baseline="0">
                          <a:solidFill>
                            <a:schemeClr val="lt1"/>
                          </a:solidFill>
                          <a:latin typeface="Arial" panose="020B0604020202020204" pitchFamily="34" charset="0"/>
                          <a:ea typeface="+mn-ea"/>
                          <a:cs typeface="Arial" panose="020B0604020202020204" pitchFamily="34" charset="0"/>
                        </a:rPr>
                        <a:t>System Wide TPP searches: SystmOne</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5143098"/>
                  </a:ext>
                </a:extLst>
              </a:tr>
            </a:tbl>
          </a:graphicData>
        </a:graphic>
      </p:graphicFrame>
      <p:graphicFrame>
        <p:nvGraphicFramePr>
          <p:cNvPr id="9" name="Table 8">
            <a:extLst>
              <a:ext uri="{FF2B5EF4-FFF2-40B4-BE49-F238E27FC236}">
                <a16:creationId xmlns:a16="http://schemas.microsoft.com/office/drawing/2014/main" id="{96725475-AD0D-3981-3754-16C1C06EADD0}"/>
              </a:ext>
            </a:extLst>
          </p:cNvPr>
          <p:cNvGraphicFramePr>
            <a:graphicFrameLocks noGrp="1"/>
          </p:cNvGraphicFramePr>
          <p:nvPr>
            <p:extLst>
              <p:ext uri="{D42A27DB-BD31-4B8C-83A1-F6EECF244321}">
                <p14:modId xmlns:p14="http://schemas.microsoft.com/office/powerpoint/2010/main" val="2121364815"/>
              </p:ext>
            </p:extLst>
          </p:nvPr>
        </p:nvGraphicFramePr>
        <p:xfrm>
          <a:off x="483086" y="4134810"/>
          <a:ext cx="11352043" cy="370840"/>
        </p:xfrm>
        <a:graphic>
          <a:graphicData uri="http://schemas.openxmlformats.org/drawingml/2006/table">
            <a:tbl>
              <a:tblPr firstRow="1" bandRow="1">
                <a:tableStyleId>{5C22544A-7EE6-4342-B048-85BDC9FD1C3A}</a:tableStyleId>
              </a:tblPr>
              <a:tblGrid>
                <a:gridCol w="11352043">
                  <a:extLst>
                    <a:ext uri="{9D8B030D-6E8A-4147-A177-3AD203B41FA5}">
                      <a16:colId xmlns:a16="http://schemas.microsoft.com/office/drawing/2014/main" val="2143380939"/>
                    </a:ext>
                  </a:extLst>
                </a:gridCol>
              </a:tblGrid>
              <a:tr h="370840">
                <a:tc>
                  <a:txBody>
                    <a:bodyPr/>
                    <a:lstStyle/>
                    <a:p>
                      <a:r>
                        <a:rPr lang="en-GB" sz="1400" b="0" i="0" u="none" strike="noStrike" kern="1200" baseline="0">
                          <a:solidFill>
                            <a:schemeClr val="lt1"/>
                          </a:solidFill>
                          <a:latin typeface="Arial" panose="020B0604020202020204" pitchFamily="34" charset="0"/>
                          <a:ea typeface="+mn-ea"/>
                          <a:cs typeface="Arial" panose="020B0604020202020204" pitchFamily="34" charset="0"/>
                        </a:rPr>
                        <a:t>Ardens Childhood Immunisations Template: SystmOne</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5645185"/>
                  </a:ext>
                </a:extLst>
              </a:tr>
            </a:tbl>
          </a:graphicData>
        </a:graphic>
      </p:graphicFrame>
      <p:sp>
        <p:nvSpPr>
          <p:cNvPr id="11" name="TextBox 10">
            <a:extLst>
              <a:ext uri="{FF2B5EF4-FFF2-40B4-BE49-F238E27FC236}">
                <a16:creationId xmlns:a16="http://schemas.microsoft.com/office/drawing/2014/main" id="{628D53FC-69D9-C5E5-FD65-5A58147481B6}"/>
              </a:ext>
            </a:extLst>
          </p:cNvPr>
          <p:cNvSpPr txBox="1"/>
          <p:nvPr/>
        </p:nvSpPr>
        <p:spPr>
          <a:xfrm>
            <a:off x="483087" y="4649062"/>
            <a:ext cx="10043395" cy="1384995"/>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Ardens have deployed a Childhood Immunisations Template which includes the following:</a:t>
            </a:r>
          </a:p>
          <a:p>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a home page advising clinicians of which vaccines a child has had based on their age and vaccination history</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any catch-up vaccines the child is eligible for if a vaccine is contraindicated or has previously been declined.</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To find out more, please read </a:t>
            </a:r>
            <a:r>
              <a:rPr lang="en-GB" sz="1400">
                <a:latin typeface="Arial" panose="020B0604020202020204" pitchFamily="34" charset="0"/>
                <a:cs typeface="Arial" panose="020B0604020202020204" pitchFamily="34" charset="0"/>
                <a:hlinkClick r:id="rId5"/>
              </a:rPr>
              <a:t>Childhood Immunisations: Ardens</a:t>
            </a:r>
            <a:endParaRPr lang="en-GB" sz="140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FA2ED2C-0B27-445C-12AD-44385084EF92}"/>
              </a:ext>
            </a:extLst>
          </p:cNvPr>
          <p:cNvPicPr>
            <a:picLocks noChangeAspect="1"/>
          </p:cNvPicPr>
          <p:nvPr/>
        </p:nvPicPr>
        <p:blipFill>
          <a:blip r:embed="rId6"/>
          <a:stretch>
            <a:fillRect/>
          </a:stretch>
        </p:blipFill>
        <p:spPr>
          <a:xfrm>
            <a:off x="902184" y="1740282"/>
            <a:ext cx="9205198" cy="2103468"/>
          </a:xfrm>
          <a:prstGeom prst="rect">
            <a:avLst/>
          </a:prstGeom>
        </p:spPr>
      </p:pic>
    </p:spTree>
    <p:extLst>
      <p:ext uri="{BB962C8B-B14F-4D97-AF65-F5344CB8AC3E}">
        <p14:creationId xmlns:p14="http://schemas.microsoft.com/office/powerpoint/2010/main" val="268943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E363-77C0-D484-5AA7-BE73DC8850B5}"/>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87F6F313-B717-398C-1AFD-DBBE1653B5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80A1BC39-0C5C-699C-02E3-2DDBA1C92069}"/>
              </a:ext>
            </a:extLst>
          </p:cNvPr>
          <p:cNvSpPr txBox="1">
            <a:spLocks/>
          </p:cNvSpPr>
          <p:nvPr/>
        </p:nvSpPr>
        <p:spPr>
          <a:xfrm>
            <a:off x="483093" y="310449"/>
            <a:ext cx="7681193"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2800">
              <a:solidFill>
                <a:srgbClr val="005EB8"/>
              </a:solidFill>
              <a:latin typeface="Arial"/>
              <a:cs typeface="Arial"/>
            </a:endParaRPr>
          </a:p>
        </p:txBody>
      </p:sp>
      <p:sp>
        <p:nvSpPr>
          <p:cNvPr id="4" name="TextBox 3">
            <a:extLst>
              <a:ext uri="{FF2B5EF4-FFF2-40B4-BE49-F238E27FC236}">
                <a16:creationId xmlns:a16="http://schemas.microsoft.com/office/drawing/2014/main" id="{56B85545-BDC9-398E-DE79-ED3E2FC1DFE2}"/>
              </a:ext>
            </a:extLst>
          </p:cNvPr>
          <p:cNvSpPr txBox="1"/>
          <p:nvPr/>
        </p:nvSpPr>
        <p:spPr>
          <a:xfrm>
            <a:off x="483092" y="922098"/>
            <a:ext cx="11352037" cy="3191708"/>
          </a:xfrm>
          <a:prstGeom prst="rect">
            <a:avLst/>
          </a:prstGeom>
          <a:noFill/>
        </p:spPr>
        <p:txBody>
          <a:bodyPr wrap="square">
            <a:spAutoFit/>
          </a:bodyPr>
          <a:lstStyle/>
          <a:p>
            <a:endParaRPr lang="en-GB" b="1" kern="100">
              <a:latin typeface="Arial" panose="020B0604020202020204" pitchFamily="34" charset="0"/>
              <a:ea typeface="Aptos" panose="020B0004020202020204" pitchFamily="34" charset="0"/>
              <a:cs typeface="Arial" panose="020B0604020202020204" pitchFamily="34" charset="0"/>
            </a:endParaRPr>
          </a:p>
          <a:p>
            <a:endParaRPr lang="en-GB"/>
          </a:p>
          <a:p>
            <a:pPr>
              <a:lnSpc>
                <a:spcPct val="150000"/>
              </a:lnSpc>
            </a:pPr>
            <a:r>
              <a:rPr lang="en-GB" sz="1400">
                <a:latin typeface="Arial" panose="020B0604020202020204" pitchFamily="34" charset="0"/>
                <a:cs typeface="Arial" panose="020B0604020202020204" pitchFamily="34" charset="0"/>
              </a:rPr>
              <a:t>These can be sent by the practice in </a:t>
            </a:r>
            <a:r>
              <a:rPr lang="en-GB" sz="1400" b="1">
                <a:latin typeface="Arial" panose="020B0604020202020204" pitchFamily="34" charset="0"/>
                <a:cs typeface="Arial" panose="020B0604020202020204" pitchFamily="34" charset="0"/>
              </a:rPr>
              <a:t>March, April or May </a:t>
            </a:r>
            <a:r>
              <a:rPr lang="en-GB" sz="1400">
                <a:latin typeface="Arial" panose="020B0604020202020204" pitchFamily="34" charset="0"/>
                <a:cs typeface="Arial" panose="020B0604020202020204" pitchFamily="34" charset="0"/>
              </a:rPr>
              <a:t>to encourage parents to return their e-consent forms to the school immunisation teams.</a:t>
            </a:r>
          </a:p>
          <a:p>
            <a:pPr>
              <a:lnSpc>
                <a:spcPct val="150000"/>
              </a:lnSpc>
            </a:pPr>
            <a:endParaRPr lang="en-GB" sz="1400">
              <a:latin typeface="Arial" panose="020B0604020202020204" pitchFamily="34" charset="0"/>
              <a:cs typeface="Arial" panose="020B0604020202020204" pitchFamily="34" charset="0"/>
            </a:endParaRPr>
          </a:p>
          <a:p>
            <a:pPr>
              <a:lnSpc>
                <a:spcPct val="150000"/>
              </a:lnSpc>
            </a:pPr>
            <a:r>
              <a:rPr lang="en-GB" sz="1400" b="1">
                <a:latin typeface="Arial" panose="020B0604020202020204" pitchFamily="34" charset="0"/>
                <a:cs typeface="Arial" panose="020B0604020202020204" pitchFamily="34" charset="0"/>
              </a:rPr>
              <a:t>Example:</a:t>
            </a:r>
          </a:p>
          <a:p>
            <a:pPr>
              <a:lnSpc>
                <a:spcPct val="150000"/>
              </a:lnSpc>
            </a:pPr>
            <a:r>
              <a:rPr lang="en-GB" sz="1400">
                <a:latin typeface="Arial" panose="020B0604020202020204" pitchFamily="34" charset="0"/>
                <a:cs typeface="Arial" panose="020B0604020202020204" pitchFamily="34" charset="0"/>
              </a:rPr>
              <a:t>“As your child is in school year 8 you will be receiving an invitation from the School Aged Immunisation team for your child to have their HPV vaccination. This vaccination helps to reduce your child’s risk of getting HPV related cancer in later life. As your GP practice we would encourage you to respond to the invitation by completing the electronic consent form. </a:t>
            </a:r>
          </a:p>
          <a:p>
            <a:pPr>
              <a:lnSpc>
                <a:spcPct val="150000"/>
              </a:lnSpc>
            </a:pPr>
            <a:r>
              <a:rPr lang="en-GB" sz="1400">
                <a:latin typeface="Arial" panose="020B0604020202020204" pitchFamily="34" charset="0"/>
                <a:cs typeface="Arial" panose="020B0604020202020204" pitchFamily="34" charset="0"/>
              </a:rPr>
              <a:t>If you have any queries, please contact the school age immunisation service on </a:t>
            </a:r>
            <a:r>
              <a:rPr lang="en-GB" sz="1400" b="1">
                <a:latin typeface="Arial" panose="020B0604020202020204" pitchFamily="34" charset="0"/>
                <a:cs typeface="Arial" panose="020B0604020202020204" pitchFamily="34" charset="0"/>
              </a:rPr>
              <a:t>[Insert appropriate area number].”</a:t>
            </a:r>
            <a:endParaRPr lang="en-GB" sz="1400">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51471FE2-E48F-7EA4-FE85-CD14EBF198D3}"/>
              </a:ext>
            </a:extLst>
          </p:cNvPr>
          <p:cNvSpPr txBox="1">
            <a:spLocks/>
          </p:cNvSpPr>
          <p:nvPr/>
        </p:nvSpPr>
        <p:spPr>
          <a:xfrm>
            <a:off x="995045" y="178971"/>
            <a:ext cx="9270507"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SMS reminders</a:t>
            </a:r>
            <a:endParaRPr lang="en-GB" sz="3600" dirty="0">
              <a:solidFill>
                <a:srgbClr val="005EB8"/>
              </a:solidFill>
              <a:latin typeface="Arial"/>
              <a:cs typeface="Arial"/>
            </a:endParaRPr>
          </a:p>
          <a:p>
            <a:endParaRPr lang="en-GB" sz="2800" dirty="0">
              <a:solidFill>
                <a:srgbClr val="005EB8"/>
              </a:solidFill>
              <a:latin typeface="Arial"/>
              <a:cs typeface="Arial"/>
            </a:endParaRPr>
          </a:p>
          <a:p>
            <a:endParaRPr lang="en-GB" sz="2800" dirty="0">
              <a:solidFill>
                <a:srgbClr val="005EB8"/>
              </a:solidFill>
              <a:latin typeface="Arial"/>
              <a:cs typeface="Arial"/>
            </a:endParaRPr>
          </a:p>
          <a:p>
            <a:endParaRPr lang="en-GB" sz="2800" dirty="0">
              <a:solidFill>
                <a:srgbClr val="005EB8"/>
              </a:solidFill>
              <a:latin typeface="Arial"/>
              <a:cs typeface="Arial"/>
            </a:endParaRPr>
          </a:p>
        </p:txBody>
      </p:sp>
      <p:graphicFrame>
        <p:nvGraphicFramePr>
          <p:cNvPr id="8" name="Table 7">
            <a:extLst>
              <a:ext uri="{FF2B5EF4-FFF2-40B4-BE49-F238E27FC236}">
                <a16:creationId xmlns:a16="http://schemas.microsoft.com/office/drawing/2014/main" id="{45885A24-FAF0-20F6-BA03-A1130778848E}"/>
              </a:ext>
            </a:extLst>
          </p:cNvPr>
          <p:cNvGraphicFramePr>
            <a:graphicFrameLocks noGrp="1"/>
          </p:cNvGraphicFramePr>
          <p:nvPr>
            <p:extLst>
              <p:ext uri="{D42A27DB-BD31-4B8C-83A1-F6EECF244321}">
                <p14:modId xmlns:p14="http://schemas.microsoft.com/office/powerpoint/2010/main" val="1643845227"/>
              </p:ext>
            </p:extLst>
          </p:nvPr>
        </p:nvGraphicFramePr>
        <p:xfrm>
          <a:off x="483093" y="922098"/>
          <a:ext cx="11352037" cy="370840"/>
        </p:xfrm>
        <a:graphic>
          <a:graphicData uri="http://schemas.openxmlformats.org/drawingml/2006/table">
            <a:tbl>
              <a:tblPr firstRow="1" bandRow="1">
                <a:tableStyleId>{5C22544A-7EE6-4342-B048-85BDC9FD1C3A}</a:tableStyleId>
              </a:tblPr>
              <a:tblGrid>
                <a:gridCol w="11352037">
                  <a:extLst>
                    <a:ext uri="{9D8B030D-6E8A-4147-A177-3AD203B41FA5}">
                      <a16:colId xmlns:a16="http://schemas.microsoft.com/office/drawing/2014/main" val="3340395065"/>
                    </a:ext>
                  </a:extLst>
                </a:gridCol>
              </a:tblGrid>
              <a:tr h="370840">
                <a:tc>
                  <a:txBody>
                    <a:bodyPr/>
                    <a:lstStyle/>
                    <a:p>
                      <a:r>
                        <a:rPr lang="en-GB" sz="1400" b="0" i="0" u="none" strike="noStrike" kern="1200" baseline="0">
                          <a:solidFill>
                            <a:schemeClr val="lt1"/>
                          </a:solidFill>
                          <a:latin typeface="Arial" panose="020B0604020202020204" pitchFamily="34" charset="0"/>
                          <a:ea typeface="+mn-ea"/>
                          <a:cs typeface="Arial" panose="020B0604020202020204" pitchFamily="34" charset="0"/>
                        </a:rPr>
                        <a:t>Text reminders to parents of all children in school year 8 (Cohort 1)</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18120136"/>
                  </a:ext>
                </a:extLst>
              </a:tr>
            </a:tbl>
          </a:graphicData>
        </a:graphic>
      </p:graphicFrame>
      <p:pic>
        <p:nvPicPr>
          <p:cNvPr id="2" name="Picture 1">
            <a:extLst>
              <a:ext uri="{FF2B5EF4-FFF2-40B4-BE49-F238E27FC236}">
                <a16:creationId xmlns:a16="http://schemas.microsoft.com/office/drawing/2014/main" id="{7923A266-FF4C-1424-B77F-1F3BFB0898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870" y="160214"/>
            <a:ext cx="631536" cy="631536"/>
          </a:xfrm>
          <a:prstGeom prst="rect">
            <a:avLst/>
          </a:prstGeom>
        </p:spPr>
      </p:pic>
      <p:pic>
        <p:nvPicPr>
          <p:cNvPr id="5" name="Picture 4">
            <a:extLst>
              <a:ext uri="{FF2B5EF4-FFF2-40B4-BE49-F238E27FC236}">
                <a16:creationId xmlns:a16="http://schemas.microsoft.com/office/drawing/2014/main" id="{0FE74A8B-5F50-C2BB-CB90-BCB44C6FBD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279" y="2403533"/>
            <a:ext cx="370840" cy="370840"/>
          </a:xfrm>
          <a:prstGeom prst="rect">
            <a:avLst/>
          </a:prstGeom>
        </p:spPr>
      </p:pic>
    </p:spTree>
    <p:extLst>
      <p:ext uri="{BB962C8B-B14F-4D97-AF65-F5344CB8AC3E}">
        <p14:creationId xmlns:p14="http://schemas.microsoft.com/office/powerpoint/2010/main" val="299658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6990-8C5B-79A8-484E-E83CD1F1F953}"/>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2BF8F68-894D-5DEB-D3B6-92B67599534E}"/>
              </a:ext>
            </a:extLst>
          </p:cNvPr>
          <p:cNvSpPr txBox="1">
            <a:spLocks/>
          </p:cNvSpPr>
          <p:nvPr/>
        </p:nvSpPr>
        <p:spPr>
          <a:xfrm>
            <a:off x="350743" y="343880"/>
            <a:ext cx="5276268"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Practice level actions</a:t>
            </a:r>
            <a:endParaRPr lang="en-GB" sz="280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D117C4B1-F6B5-0831-56FE-AF20DE023AC7}"/>
              </a:ext>
            </a:extLst>
          </p:cNvPr>
          <p:cNvSpPr>
            <a:spLocks noGrp="1"/>
          </p:cNvSpPr>
          <p:nvPr>
            <p:ph type="sldNum" sz="quarter" idx="12"/>
          </p:nvPr>
        </p:nvSpPr>
        <p:spPr/>
        <p:txBody>
          <a:bodyPr/>
          <a:lstStyle/>
          <a:p>
            <a:fld id="{30916248-1575-4D68-B685-83B6B91252A1}" type="slidenum">
              <a:rPr lang="en-GB" smtClean="0"/>
              <a:t>17</a:t>
            </a:fld>
            <a:endParaRPr lang="en-GB"/>
          </a:p>
        </p:txBody>
      </p:sp>
      <p:pic>
        <p:nvPicPr>
          <p:cNvPr id="9" name="Picture 8" descr="A blue and white logo">
            <a:extLst>
              <a:ext uri="{FF2B5EF4-FFF2-40B4-BE49-F238E27FC236}">
                <a16:creationId xmlns:a16="http://schemas.microsoft.com/office/drawing/2014/main" id="{0DF1074A-B488-22BA-BE05-0BC209C02A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3479" y="164595"/>
            <a:ext cx="2198132" cy="670153"/>
          </a:xfrm>
          <a:prstGeom prst="rect">
            <a:avLst/>
          </a:prstGeom>
          <a:ln>
            <a:noFill/>
          </a:ln>
        </p:spPr>
      </p:pic>
      <p:sp>
        <p:nvSpPr>
          <p:cNvPr id="3" name="TextBox 2">
            <a:extLst>
              <a:ext uri="{FF2B5EF4-FFF2-40B4-BE49-F238E27FC236}">
                <a16:creationId xmlns:a16="http://schemas.microsoft.com/office/drawing/2014/main" id="{DA27BC13-98BF-2D1D-C742-3BBFE8733EC9}"/>
              </a:ext>
            </a:extLst>
          </p:cNvPr>
          <p:cNvSpPr txBox="1"/>
          <p:nvPr/>
        </p:nvSpPr>
        <p:spPr>
          <a:xfrm>
            <a:off x="350742" y="1273105"/>
            <a:ext cx="11536457" cy="4847481"/>
          </a:xfrm>
          <a:prstGeom prst="rect">
            <a:avLst/>
          </a:prstGeom>
          <a:noFill/>
        </p:spPr>
        <p:txBody>
          <a:bodyPr wrap="square">
            <a:spAutoFit/>
          </a:bodyPr>
          <a:lstStyle/>
          <a:p>
            <a:r>
              <a:rPr lang="en-US" sz="1400" b="1">
                <a:latin typeface="Arial"/>
                <a:cs typeface="Arial"/>
              </a:rPr>
              <a:t>Opportunistic Conversations</a:t>
            </a:r>
            <a:endParaRPr kumimoji="0" lang="en-GB" sz="1400" b="1" i="0" u="none" strike="noStrike" kern="1200" cap="none" spc="0" normalizeH="0" baseline="0" noProof="0">
              <a:ln>
                <a:noFill/>
              </a:ln>
              <a:effectLst/>
              <a:uLnTx/>
              <a:uFillTx/>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en-GB" sz="1400" b="1">
              <a:solidFill>
                <a:srgbClr val="0563C1"/>
              </a:solidFill>
              <a:latin typeface="Arial" pitchFamily="34" charset="0"/>
              <a:cs typeface="Arial" pitchFamily="34" charset="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kumimoji="0" lang="en-GB" sz="1400" b="1" i="0" u="none" strike="noStrike" kern="1200" cap="none" spc="0" normalizeH="0" baseline="0" noProof="0">
                <a:ln>
                  <a:noFill/>
                </a:ln>
                <a:solidFill>
                  <a:srgbClr val="0563C1"/>
                </a:solidFill>
                <a:effectLst/>
                <a:uLnTx/>
                <a:uFillTx/>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Making Every Contact Count</a:t>
            </a:r>
            <a:r>
              <a:rPr kumimoji="0" lang="en-GB" sz="1400" b="1" i="0" u="none" strike="noStrike" kern="1200" cap="none" spc="0" normalizeH="0" baseline="0" noProof="0">
                <a:ln>
                  <a:noFill/>
                </a:ln>
                <a:solidFill>
                  <a:prstClr val="black"/>
                </a:solidFill>
                <a:effectLst/>
                <a:uLnTx/>
                <a:uFillTx/>
                <a:latin typeface="Arial" pitchFamily="34" charset="0"/>
                <a:ea typeface="+mn-ea"/>
                <a:cs typeface="Arial" pitchFamily="34" charset="0"/>
              </a:rPr>
              <a:t> </a:t>
            </a:r>
            <a:r>
              <a:rPr kumimoji="0" lang="en-GB" sz="1400" b="0" i="0" u="none" strike="noStrike" kern="1200" cap="none" spc="0" normalizeH="0" baseline="0" noProof="0">
                <a:ln>
                  <a:noFill/>
                </a:ln>
                <a:solidFill>
                  <a:prstClr val="black"/>
                </a:solidFill>
                <a:effectLst/>
                <a:uLnTx/>
                <a:uFillTx/>
                <a:latin typeface="Arial" pitchFamily="34" charset="0"/>
                <a:ea typeface="+mn-ea"/>
                <a:cs typeface="Arial" pitchFamily="34" charset="0"/>
              </a:rPr>
              <a:t>(MECC) </a:t>
            </a:r>
            <a:r>
              <a:rPr lang="en-GB" sz="1400">
                <a:latin typeface="Arial" panose="020B0604020202020204" pitchFamily="34" charset="0"/>
                <a:cs typeface="Arial" panose="020B0604020202020204" pitchFamily="34" charset="0"/>
              </a:rPr>
              <a:t>encourages health professionals to use everyday interactions to promote positive health behaviours. Coding these conversations can support local audits and quality improvement initiatives. Practices are encouraged to implement a MECC approach to maximise the catch-up opportunity. </a:t>
            </a:r>
          </a:p>
          <a:p>
            <a:pPr marL="285750" indent="-285750">
              <a:spcBef>
                <a:spcPts val="300"/>
              </a:spcBef>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a:spcBef>
                <a:spcPts val="300"/>
              </a:spcBef>
            </a:pPr>
            <a:endParaRPr lang="en-GB" sz="1400">
              <a:latin typeface="Arial" panose="020B0604020202020204" pitchFamily="34" charset="0"/>
              <a:cs typeface="Arial" panose="020B0604020202020204" pitchFamily="34" charset="0"/>
            </a:endParaRPr>
          </a:p>
          <a:p>
            <a:pPr>
              <a:spcBef>
                <a:spcPts val="300"/>
              </a:spcBef>
            </a:pPr>
            <a:endParaRPr lang="en-GB" sz="1400">
              <a:latin typeface="Arial" panose="020B0604020202020204" pitchFamily="34" charset="0"/>
              <a:cs typeface="Arial" panose="020B0604020202020204" pitchFamily="34" charset="0"/>
            </a:endParaRPr>
          </a:p>
          <a:p>
            <a:pPr>
              <a:spcBef>
                <a:spcPts val="300"/>
              </a:spcBef>
            </a:pPr>
            <a:endParaRPr lang="en-GB" sz="1400">
              <a:latin typeface="Arial" panose="020B0604020202020204" pitchFamily="34" charset="0"/>
              <a:cs typeface="Arial" panose="020B0604020202020204" pitchFamily="34" charset="0"/>
            </a:endParaRPr>
          </a:p>
          <a:p>
            <a:pPr>
              <a:spcBef>
                <a:spcPts val="300"/>
              </a:spcBef>
            </a:pPr>
            <a:endParaRPr lang="en-GB" sz="1400">
              <a:latin typeface="Arial" panose="020B0604020202020204" pitchFamily="34" charset="0"/>
              <a:cs typeface="Arial" panose="020B0604020202020204" pitchFamily="34" charset="0"/>
            </a:endParaRPr>
          </a:p>
          <a:p>
            <a:pPr>
              <a:spcBef>
                <a:spcPts val="300"/>
              </a:spcBef>
            </a:pPr>
            <a:endParaRPr lang="en-GB" sz="140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r>
              <a:rPr lang="en-GB" sz="1400" b="1">
                <a:latin typeface="Arial" panose="020B0604020202020204" pitchFamily="34" charset="0"/>
              </a:rPr>
              <a:t>Conversation scripts: </a:t>
            </a:r>
            <a:r>
              <a:rPr lang="en-GB" sz="1400">
                <a:latin typeface="Arial" panose="020B0604020202020204" pitchFamily="34" charset="0"/>
                <a:cs typeface="Arial" panose="020B0604020202020204" pitchFamily="34" charset="0"/>
              </a:rPr>
              <a:t>To support conversations around HPV vaccination with hesitant parents.</a:t>
            </a:r>
          </a:p>
          <a:p>
            <a:pPr>
              <a:spcBef>
                <a:spcPts val="300"/>
              </a:spcBef>
            </a:pPr>
            <a:endParaRPr lang="en-GB" altLang="en-US">
              <a:latin typeface="Arial" panose="020B0604020202020204" pitchFamily="34" charset="0"/>
              <a:cs typeface="Arial" panose="020B0604020202020204" pitchFamily="34" charset="0"/>
            </a:endParaRPr>
          </a:p>
          <a:p>
            <a:pPr>
              <a:spcBef>
                <a:spcPts val="300"/>
              </a:spcBef>
            </a:pPr>
            <a:endParaRPr lang="en-US" altLang="en-US">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a:spcBef>
                <a:spcPts val="300"/>
              </a:spcBef>
            </a:pPr>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9EDD86A-A488-BFD1-F0D8-6C944CFBBB45}"/>
              </a:ext>
            </a:extLst>
          </p:cNvPr>
          <p:cNvSpPr txBox="1"/>
          <p:nvPr/>
        </p:nvSpPr>
        <p:spPr>
          <a:xfrm>
            <a:off x="3281506" y="2875544"/>
            <a:ext cx="3619099" cy="461665"/>
          </a:xfrm>
          <a:prstGeom prst="rect">
            <a:avLst/>
          </a:prstGeom>
          <a:noFill/>
        </p:spPr>
        <p:txBody>
          <a:bodyPr wrap="square" rtlCol="0">
            <a:spAutoFit/>
          </a:bodyPr>
          <a:lstStyle/>
          <a:p>
            <a:pPr algn="ctr"/>
            <a:r>
              <a:rPr lang="en-GB" sz="1200" b="1">
                <a:latin typeface="Arial" panose="020B0604020202020204" pitchFamily="34" charset="0"/>
                <a:cs typeface="Arial" panose="020B0604020202020204" pitchFamily="34" charset="0"/>
              </a:rPr>
              <a:t>Click on the image to access e-learning for health training resources and MECC toolkit </a:t>
            </a:r>
          </a:p>
        </p:txBody>
      </p:sp>
      <p:pic>
        <p:nvPicPr>
          <p:cNvPr id="2" name="Picture 1">
            <a:hlinkClick r:id="rId4"/>
            <a:extLst>
              <a:ext uri="{FF2B5EF4-FFF2-40B4-BE49-F238E27FC236}">
                <a16:creationId xmlns:a16="http://schemas.microsoft.com/office/drawing/2014/main" id="{2B891544-8B2F-4C20-C0F4-5F5A44EA99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917" y="2536220"/>
            <a:ext cx="2690371" cy="1140315"/>
          </a:xfrm>
          <a:prstGeom prst="rect">
            <a:avLst/>
          </a:prstGeom>
          <a:ln w="25400">
            <a:solidFill>
              <a:schemeClr val="accent1"/>
            </a:solidFill>
          </a:ln>
        </p:spPr>
      </p:pic>
      <p:pic>
        <p:nvPicPr>
          <p:cNvPr id="10" name="Picture 9">
            <a:hlinkClick r:id="rId6"/>
            <a:extLst>
              <a:ext uri="{FF2B5EF4-FFF2-40B4-BE49-F238E27FC236}">
                <a16:creationId xmlns:a16="http://schemas.microsoft.com/office/drawing/2014/main" id="{7C1BCE5B-3321-26AC-0579-50DAF1DF25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917" y="4585673"/>
            <a:ext cx="1714588" cy="768389"/>
          </a:xfrm>
          <a:prstGeom prst="rect">
            <a:avLst/>
          </a:prstGeom>
          <a:ln w="19050">
            <a:solidFill>
              <a:schemeClr val="accent1"/>
            </a:solidFill>
          </a:ln>
        </p:spPr>
      </p:pic>
      <p:pic>
        <p:nvPicPr>
          <p:cNvPr id="12" name="Picture 11">
            <a:extLst>
              <a:ext uri="{FF2B5EF4-FFF2-40B4-BE49-F238E27FC236}">
                <a16:creationId xmlns:a16="http://schemas.microsoft.com/office/drawing/2014/main" id="{EB71DA92-36A9-48A4-0853-441D8E97DD65}"/>
              </a:ext>
            </a:extLst>
          </p:cNvPr>
          <p:cNvPicPr>
            <a:picLocks noChangeAspect="1"/>
          </p:cNvPicPr>
          <p:nvPr/>
        </p:nvPicPr>
        <p:blipFill>
          <a:blip r:embed="rId8"/>
          <a:stretch>
            <a:fillRect/>
          </a:stretch>
        </p:blipFill>
        <p:spPr>
          <a:xfrm>
            <a:off x="8526033" y="4067237"/>
            <a:ext cx="3453523" cy="2053349"/>
          </a:xfrm>
          <a:prstGeom prst="rect">
            <a:avLst/>
          </a:prstGeom>
        </p:spPr>
      </p:pic>
      <p:sp>
        <p:nvSpPr>
          <p:cNvPr id="13" name="TextBox 12">
            <a:extLst>
              <a:ext uri="{FF2B5EF4-FFF2-40B4-BE49-F238E27FC236}">
                <a16:creationId xmlns:a16="http://schemas.microsoft.com/office/drawing/2014/main" id="{D1B45BAF-77BF-9E66-5CCB-9AF6D319F57E}"/>
              </a:ext>
            </a:extLst>
          </p:cNvPr>
          <p:cNvSpPr txBox="1"/>
          <p:nvPr/>
        </p:nvSpPr>
        <p:spPr>
          <a:xfrm>
            <a:off x="652853" y="5382301"/>
            <a:ext cx="3106348"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Click on the image to access discussion points to guide conversations</a:t>
            </a:r>
          </a:p>
        </p:txBody>
      </p:sp>
    </p:spTree>
    <p:extLst>
      <p:ext uri="{BB962C8B-B14F-4D97-AF65-F5344CB8AC3E}">
        <p14:creationId xmlns:p14="http://schemas.microsoft.com/office/powerpoint/2010/main" val="113043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95004-485A-7C31-7D25-C23E7C2D2496}"/>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09602E1-27B3-84BF-8349-0B5D11422FB1}"/>
              </a:ext>
            </a:extLst>
          </p:cNvPr>
          <p:cNvSpPr txBox="1">
            <a:spLocks/>
          </p:cNvSpPr>
          <p:nvPr/>
        </p:nvSpPr>
        <p:spPr>
          <a:xfrm>
            <a:off x="925960" y="168387"/>
            <a:ext cx="8261583"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     </a:t>
            </a:r>
            <a:endParaRPr lang="en-GB" sz="360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265CB1A2-CD32-F5EC-325C-0E71E57F331A}"/>
              </a:ext>
            </a:extLst>
          </p:cNvPr>
          <p:cNvSpPr>
            <a:spLocks noGrp="1"/>
          </p:cNvSpPr>
          <p:nvPr>
            <p:ph type="sldNum" sz="quarter" idx="12"/>
          </p:nvPr>
        </p:nvSpPr>
        <p:spPr/>
        <p:txBody>
          <a:bodyPr/>
          <a:lstStyle/>
          <a:p>
            <a:fld id="{30916248-1575-4D68-B685-83B6B91252A1}" type="slidenum">
              <a:rPr lang="en-GB" smtClean="0"/>
              <a:t>18</a:t>
            </a:fld>
            <a:endParaRPr lang="en-GB"/>
          </a:p>
        </p:txBody>
      </p:sp>
      <p:pic>
        <p:nvPicPr>
          <p:cNvPr id="9" name="Picture 8" descr="A blue and white logo">
            <a:extLst>
              <a:ext uri="{FF2B5EF4-FFF2-40B4-BE49-F238E27FC236}">
                <a16:creationId xmlns:a16="http://schemas.microsoft.com/office/drawing/2014/main" id="{68B155B5-2447-8C3D-8113-1E870FAEE2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sp>
        <p:nvSpPr>
          <p:cNvPr id="4" name="Title 2">
            <a:extLst>
              <a:ext uri="{FF2B5EF4-FFF2-40B4-BE49-F238E27FC236}">
                <a16:creationId xmlns:a16="http://schemas.microsoft.com/office/drawing/2014/main" id="{45E9EC4E-B927-3C77-B80C-964BE4F42235}"/>
              </a:ext>
            </a:extLst>
          </p:cNvPr>
          <p:cNvSpPr txBox="1">
            <a:spLocks/>
          </p:cNvSpPr>
          <p:nvPr/>
        </p:nvSpPr>
        <p:spPr>
          <a:xfrm>
            <a:off x="350743" y="343880"/>
            <a:ext cx="5276268"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Practice level actions</a:t>
            </a:r>
            <a:endParaRPr lang="en-GB" sz="2800">
              <a:solidFill>
                <a:srgbClr val="005EB8"/>
              </a:solidFill>
              <a:latin typeface="Arial"/>
              <a:cs typeface="Arial"/>
            </a:endParaRPr>
          </a:p>
        </p:txBody>
      </p:sp>
      <p:sp>
        <p:nvSpPr>
          <p:cNvPr id="11" name="TextBox 10">
            <a:extLst>
              <a:ext uri="{FF2B5EF4-FFF2-40B4-BE49-F238E27FC236}">
                <a16:creationId xmlns:a16="http://schemas.microsoft.com/office/drawing/2014/main" id="{D9055C34-7169-EA76-24A8-995CCC2D2C5C}"/>
              </a:ext>
            </a:extLst>
          </p:cNvPr>
          <p:cNvSpPr txBox="1"/>
          <p:nvPr/>
        </p:nvSpPr>
        <p:spPr>
          <a:xfrm>
            <a:off x="354512" y="1007692"/>
            <a:ext cx="11356931"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ea typeface="Calibri"/>
                <a:cs typeface="Calibri"/>
              </a:rPr>
              <a:t>Update your practice website using the below information: </a:t>
            </a:r>
          </a:p>
          <a:p>
            <a:endParaRPr lang="en-GB" sz="1400" b="1">
              <a:latin typeface="Arial"/>
              <a:ea typeface="Calibri"/>
              <a:cs typeface="Calibri"/>
            </a:endParaRPr>
          </a:p>
          <a:p>
            <a:r>
              <a:rPr lang="en-GB" sz="1200">
                <a:latin typeface="Arial"/>
                <a:ea typeface="+mn-lt"/>
                <a:cs typeface="+mn-lt"/>
              </a:rPr>
              <a:t>The human papillomavirus (HPV) vaccine helps protect against the human papillomavirus virus (HPV); a common virus that often causes no symptoms but can lead to serious health problems, including some cancers and genital warts. The vaccine is routinely offered to boys and girls in year 8 (age 12-13) at school as part of the national immunisation program.</a:t>
            </a:r>
            <a:endParaRPr lang="en-GB" sz="1200">
              <a:latin typeface="Arial"/>
              <a:cs typeface="Arial"/>
            </a:endParaRPr>
          </a:p>
          <a:p>
            <a:endParaRPr lang="en-GB" sz="1200">
              <a:latin typeface="Arial"/>
              <a:cs typeface="Arial"/>
            </a:endParaRPr>
          </a:p>
          <a:p>
            <a:r>
              <a:rPr lang="en-GB" sz="1200" b="1">
                <a:latin typeface="Arial"/>
                <a:ea typeface="+mn-lt"/>
                <a:cs typeface="+mn-lt"/>
              </a:rPr>
              <a:t>What is HPV?</a:t>
            </a:r>
            <a:endParaRPr lang="en-GB" sz="1200">
              <a:latin typeface="Arial"/>
              <a:cs typeface="Arial"/>
            </a:endParaRPr>
          </a:p>
          <a:p>
            <a:r>
              <a:rPr lang="en-GB" sz="1200">
                <a:latin typeface="Arial"/>
                <a:ea typeface="+mn-lt"/>
                <a:cs typeface="+mn-lt"/>
              </a:rPr>
              <a:t>HPV (Human Papillomavirus) is a very common group of viruses — there are over 100 different types, around 40 of which can affect the genital area. Some types can also affect the anus, mouth, and throat. These viruses are generally grouped into high-risk and low-risk types.</a:t>
            </a:r>
            <a:endParaRPr lang="en-GB" sz="1200">
              <a:latin typeface="Arial"/>
              <a:cs typeface="Arial"/>
            </a:endParaRPr>
          </a:p>
          <a:p>
            <a:r>
              <a:rPr lang="en-GB" sz="1200">
                <a:latin typeface="Arial"/>
                <a:ea typeface="+mn-lt"/>
                <a:cs typeface="+mn-lt"/>
              </a:rPr>
              <a:t>HPV is very common and often causes no symptoms, meaning many people who have it may not realise they are infected</a:t>
            </a:r>
            <a:r>
              <a:rPr lang="en-GB" sz="1200" b="1">
                <a:latin typeface="Arial"/>
                <a:ea typeface="+mn-lt"/>
                <a:cs typeface="+mn-lt"/>
              </a:rPr>
              <a:t>.</a:t>
            </a:r>
            <a:endParaRPr lang="en-GB" sz="1200">
              <a:latin typeface="Arial"/>
              <a:cs typeface="Arial"/>
            </a:endParaRPr>
          </a:p>
          <a:p>
            <a:endParaRPr lang="en-GB" sz="1200" b="1">
              <a:latin typeface="Arial"/>
              <a:ea typeface="+mn-lt"/>
              <a:cs typeface="+mn-lt"/>
            </a:endParaRPr>
          </a:p>
          <a:p>
            <a:r>
              <a:rPr lang="en-GB" sz="1200" b="1">
                <a:latin typeface="Arial"/>
                <a:ea typeface="+mn-lt"/>
                <a:cs typeface="+mn-lt"/>
              </a:rPr>
              <a:t>What can an HPV infection do?</a:t>
            </a:r>
            <a:endParaRPr lang="en-GB" sz="1200">
              <a:latin typeface="Arial"/>
              <a:cs typeface="Arial"/>
            </a:endParaRPr>
          </a:p>
          <a:p>
            <a:r>
              <a:rPr lang="en-GB" sz="1200">
                <a:latin typeface="Arial"/>
                <a:ea typeface="+mn-lt"/>
                <a:cs typeface="+mn-lt"/>
              </a:rPr>
              <a:t>Some types of HPV can cause abnormal changes in cells, which may lead to certain cancers, including:</a:t>
            </a:r>
            <a:endParaRPr lang="en-GB" sz="1200">
              <a:latin typeface="Arial"/>
              <a:cs typeface="Arial"/>
            </a:endParaRPr>
          </a:p>
          <a:p>
            <a:pPr marL="285750" indent="-285750">
              <a:buFont typeface="Arial"/>
              <a:buChar char="•"/>
            </a:pPr>
            <a:r>
              <a:rPr lang="en-GB" sz="1200">
                <a:latin typeface="Arial"/>
                <a:ea typeface="+mn-lt"/>
                <a:cs typeface="+mn-lt"/>
              </a:rPr>
              <a:t>Cervical cancer</a:t>
            </a:r>
            <a:endParaRPr lang="en-GB" sz="1200">
              <a:latin typeface="Arial"/>
              <a:cs typeface="Arial"/>
            </a:endParaRPr>
          </a:p>
          <a:p>
            <a:pPr marL="285750" indent="-285750">
              <a:buFont typeface="Arial"/>
              <a:buChar char="•"/>
            </a:pPr>
            <a:r>
              <a:rPr lang="en-GB" sz="1200">
                <a:latin typeface="Arial"/>
                <a:ea typeface="+mn-lt"/>
                <a:cs typeface="+mn-lt"/>
              </a:rPr>
              <a:t>Anal cancer</a:t>
            </a:r>
            <a:endParaRPr lang="en-GB" sz="1200">
              <a:latin typeface="Arial"/>
              <a:cs typeface="Arial"/>
            </a:endParaRPr>
          </a:p>
          <a:p>
            <a:pPr marL="285750" indent="-285750">
              <a:buFont typeface="Arial"/>
              <a:buChar char="•"/>
            </a:pPr>
            <a:r>
              <a:rPr lang="en-GB" sz="1200">
                <a:latin typeface="Arial"/>
                <a:ea typeface="+mn-lt"/>
                <a:cs typeface="+mn-lt"/>
              </a:rPr>
              <a:t>Vulval and vaginal cancer</a:t>
            </a:r>
            <a:endParaRPr lang="en-GB" sz="1200">
              <a:latin typeface="Arial"/>
              <a:cs typeface="Arial"/>
            </a:endParaRPr>
          </a:p>
          <a:p>
            <a:pPr marL="285750" indent="-285750">
              <a:buFont typeface="Arial"/>
              <a:buChar char="•"/>
            </a:pPr>
            <a:r>
              <a:rPr lang="en-GB" sz="1200">
                <a:latin typeface="Arial"/>
                <a:ea typeface="+mn-lt"/>
                <a:cs typeface="+mn-lt"/>
              </a:rPr>
              <a:t>Penile cancer</a:t>
            </a:r>
            <a:endParaRPr lang="en-GB" sz="1200">
              <a:latin typeface="Arial"/>
              <a:cs typeface="Arial"/>
            </a:endParaRPr>
          </a:p>
          <a:p>
            <a:pPr marL="285750" indent="-285750">
              <a:buFont typeface="Arial"/>
              <a:buChar char="•"/>
            </a:pPr>
            <a:r>
              <a:rPr lang="en-GB" sz="1200">
                <a:latin typeface="Arial"/>
                <a:ea typeface="+mn-lt"/>
                <a:cs typeface="+mn-lt"/>
              </a:rPr>
              <a:t>Some head and neck cancers</a:t>
            </a:r>
            <a:endParaRPr lang="en-GB" sz="1200">
              <a:latin typeface="Arial"/>
              <a:cs typeface="Arial"/>
            </a:endParaRPr>
          </a:p>
          <a:p>
            <a:r>
              <a:rPr lang="en-GB" sz="1200">
                <a:latin typeface="Arial"/>
                <a:ea typeface="+mn-lt"/>
                <a:cs typeface="+mn-lt"/>
              </a:rPr>
              <a:t>Other, low-risk types of HPV can cause genital warts, while others may lead to minor skin conditions such as common warts and </a:t>
            </a:r>
            <a:r>
              <a:rPr lang="en-GB" sz="1200" err="1">
                <a:latin typeface="Arial"/>
                <a:ea typeface="+mn-lt"/>
                <a:cs typeface="+mn-lt"/>
              </a:rPr>
              <a:t>verrucas</a:t>
            </a:r>
            <a:r>
              <a:rPr lang="en-GB" sz="1200">
                <a:latin typeface="Arial"/>
                <a:ea typeface="+mn-lt"/>
                <a:cs typeface="+mn-lt"/>
              </a:rPr>
              <a:t>.</a:t>
            </a:r>
            <a:endParaRPr lang="en-GB" sz="1200">
              <a:latin typeface="Arial"/>
              <a:cs typeface="Arial"/>
            </a:endParaRPr>
          </a:p>
          <a:p>
            <a:endParaRPr lang="en-GB" sz="1200" b="1">
              <a:latin typeface="Arial"/>
              <a:ea typeface="+mn-lt"/>
              <a:cs typeface="+mn-lt"/>
            </a:endParaRPr>
          </a:p>
          <a:p>
            <a:r>
              <a:rPr lang="en-GB" sz="1200" b="1">
                <a:latin typeface="Arial"/>
                <a:ea typeface="+mn-lt"/>
                <a:cs typeface="+mn-lt"/>
              </a:rPr>
              <a:t>How does HPV spread?</a:t>
            </a:r>
            <a:endParaRPr lang="en-GB" sz="1200">
              <a:latin typeface="Arial"/>
              <a:cs typeface="Arial"/>
            </a:endParaRPr>
          </a:p>
          <a:p>
            <a:r>
              <a:rPr lang="en-GB" sz="1200">
                <a:latin typeface="Arial"/>
                <a:ea typeface="+mn-lt"/>
                <a:cs typeface="+mn-lt"/>
              </a:rPr>
              <a:t>HPV is spread through skin-to-skin contact in the genital area, most often during vaginal, anal, or oral sex.</a:t>
            </a:r>
            <a:endParaRPr lang="en-GB" sz="1200">
              <a:latin typeface="Arial"/>
              <a:cs typeface="Arial"/>
            </a:endParaRPr>
          </a:p>
          <a:p>
            <a:endParaRPr lang="en-GB" sz="1200">
              <a:latin typeface="Arial"/>
              <a:cs typeface="Arial"/>
            </a:endParaRPr>
          </a:p>
          <a:p>
            <a:r>
              <a:rPr lang="en-GB" sz="1200" b="1">
                <a:latin typeface="Arial"/>
                <a:ea typeface="+mn-lt"/>
                <a:cs typeface="+mn-lt"/>
              </a:rPr>
              <a:t>The HPV vaccination</a:t>
            </a:r>
            <a:endParaRPr lang="en-GB" sz="1200">
              <a:latin typeface="Arial"/>
              <a:cs typeface="Arial"/>
            </a:endParaRPr>
          </a:p>
          <a:p>
            <a:r>
              <a:rPr lang="en-GB" sz="1200">
                <a:latin typeface="Arial"/>
                <a:ea typeface="+mn-lt"/>
                <a:cs typeface="+mn-lt"/>
              </a:rPr>
              <a:t>The HPV vaccine helps protect against the types of HPV that cause most cancers and genital warts.</a:t>
            </a:r>
            <a:endParaRPr lang="en-GB" sz="1200">
              <a:latin typeface="Arial"/>
              <a:cs typeface="Arial"/>
            </a:endParaRPr>
          </a:p>
          <a:p>
            <a:pPr marL="285750" indent="-285750">
              <a:buFont typeface="Arial"/>
              <a:buChar char="•"/>
            </a:pPr>
            <a:r>
              <a:rPr lang="en-GB" sz="1200">
                <a:latin typeface="Arial"/>
                <a:ea typeface="+mn-lt"/>
                <a:cs typeface="+mn-lt"/>
              </a:rPr>
              <a:t>The vaccine has been offered to girls aged 12–13 since 2008 as part of the routine NHS vaccination programme.</a:t>
            </a:r>
            <a:endParaRPr lang="en-GB" sz="1200">
              <a:latin typeface="Arial"/>
              <a:cs typeface="Arial"/>
            </a:endParaRPr>
          </a:p>
          <a:p>
            <a:pPr marL="285750" indent="-285750">
              <a:buFont typeface="Arial"/>
              <a:buChar char="•"/>
            </a:pPr>
            <a:r>
              <a:rPr lang="en-GB" sz="1200">
                <a:latin typeface="Arial"/>
                <a:ea typeface="+mn-lt"/>
                <a:cs typeface="+mn-lt"/>
              </a:rPr>
              <a:t>In 2019, the programme was extended to include boys of the same age group.</a:t>
            </a:r>
            <a:endParaRPr lang="en-GB" sz="1200">
              <a:latin typeface="Arial"/>
              <a:cs typeface="Arial"/>
            </a:endParaRPr>
          </a:p>
          <a:p>
            <a:pPr marL="285750" indent="-285750">
              <a:buFont typeface="Arial"/>
              <a:buChar char="•"/>
            </a:pPr>
            <a:r>
              <a:rPr lang="en-GB" sz="1200">
                <a:latin typeface="Arial"/>
                <a:ea typeface="+mn-lt"/>
                <a:cs typeface="+mn-lt"/>
              </a:rPr>
              <a:t>Since 2018, the vaccine has also been available to gay, bisexual, and other men who have sex with men (GBMSM), up to and including 45 years of age, who attend sexual health or HIV clinics.</a:t>
            </a:r>
            <a:endParaRPr lang="en-GB" sz="1200">
              <a:latin typeface="Arial"/>
            </a:endParaRPr>
          </a:p>
          <a:p>
            <a:endParaRPr lang="en-GB" sz="1400">
              <a:latin typeface="Arial"/>
              <a:ea typeface="Calibri"/>
              <a:cs typeface="Calibri"/>
            </a:endParaRPr>
          </a:p>
        </p:txBody>
      </p:sp>
    </p:spTree>
    <p:extLst>
      <p:ext uri="{BB962C8B-B14F-4D97-AF65-F5344CB8AC3E}">
        <p14:creationId xmlns:p14="http://schemas.microsoft.com/office/powerpoint/2010/main" val="56724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382A7-314C-13ED-FBCF-B92D326689C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B115D18-7DC8-9071-3DFE-7439EBEADAFF}"/>
              </a:ext>
            </a:extLst>
          </p:cNvPr>
          <p:cNvSpPr txBox="1">
            <a:spLocks/>
          </p:cNvSpPr>
          <p:nvPr/>
        </p:nvSpPr>
        <p:spPr>
          <a:xfrm>
            <a:off x="925960" y="168387"/>
            <a:ext cx="8261583"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     </a:t>
            </a:r>
            <a:endParaRPr lang="en-GB" sz="360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4608DF5B-F179-19CD-476A-717BA2C9C77D}"/>
              </a:ext>
            </a:extLst>
          </p:cNvPr>
          <p:cNvSpPr>
            <a:spLocks noGrp="1"/>
          </p:cNvSpPr>
          <p:nvPr>
            <p:ph type="sldNum" sz="quarter" idx="12"/>
          </p:nvPr>
        </p:nvSpPr>
        <p:spPr/>
        <p:txBody>
          <a:bodyPr/>
          <a:lstStyle/>
          <a:p>
            <a:fld id="{30916248-1575-4D68-B685-83B6B91252A1}" type="slidenum">
              <a:rPr lang="en-GB" smtClean="0"/>
              <a:t>19</a:t>
            </a:fld>
            <a:endParaRPr lang="en-GB"/>
          </a:p>
        </p:txBody>
      </p:sp>
      <p:pic>
        <p:nvPicPr>
          <p:cNvPr id="9" name="Picture 8" descr="A blue and white logo">
            <a:extLst>
              <a:ext uri="{FF2B5EF4-FFF2-40B4-BE49-F238E27FC236}">
                <a16:creationId xmlns:a16="http://schemas.microsoft.com/office/drawing/2014/main" id="{C1A47A2D-AB7B-C670-8806-12FF12153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sp>
        <p:nvSpPr>
          <p:cNvPr id="4" name="Title 2">
            <a:extLst>
              <a:ext uri="{FF2B5EF4-FFF2-40B4-BE49-F238E27FC236}">
                <a16:creationId xmlns:a16="http://schemas.microsoft.com/office/drawing/2014/main" id="{844F404D-FF76-5EDC-A38B-431DDFFFAFC2}"/>
              </a:ext>
            </a:extLst>
          </p:cNvPr>
          <p:cNvSpPr txBox="1">
            <a:spLocks/>
          </p:cNvSpPr>
          <p:nvPr/>
        </p:nvSpPr>
        <p:spPr>
          <a:xfrm>
            <a:off x="339784" y="176063"/>
            <a:ext cx="9479058"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a:t>
            </a:r>
            <a:r>
              <a:rPr lang="en-GB" sz="3600" dirty="0" err="1">
                <a:solidFill>
                  <a:srgbClr val="005EB8"/>
                </a:solidFill>
                <a:latin typeface="Arial"/>
                <a:cs typeface="Arial"/>
              </a:rPr>
              <a:t>uggested</a:t>
            </a:r>
            <a:r>
              <a:rPr lang="en-GB" sz="3600">
                <a:solidFill>
                  <a:srgbClr val="005EB8"/>
                </a:solidFill>
                <a:latin typeface="Arial"/>
                <a:cs typeface="Arial"/>
              </a:rPr>
              <a:t> text for General Practice websites </a:t>
            </a:r>
          </a:p>
        </p:txBody>
      </p:sp>
      <p:sp>
        <p:nvSpPr>
          <p:cNvPr id="11" name="TextBox 10">
            <a:extLst>
              <a:ext uri="{FF2B5EF4-FFF2-40B4-BE49-F238E27FC236}">
                <a16:creationId xmlns:a16="http://schemas.microsoft.com/office/drawing/2014/main" id="{731BA69A-1D8B-C20F-768F-85435F8A7DDE}"/>
              </a:ext>
            </a:extLst>
          </p:cNvPr>
          <p:cNvSpPr txBox="1"/>
          <p:nvPr/>
        </p:nvSpPr>
        <p:spPr>
          <a:xfrm>
            <a:off x="339784" y="838540"/>
            <a:ext cx="11601845" cy="5626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GB" sz="1400" b="1" dirty="0">
                <a:latin typeface="Arial" panose="020B0604020202020204" pitchFamily="34" charset="0"/>
                <a:cs typeface="Arial" panose="020B0604020202020204" pitchFamily="34" charset="0"/>
              </a:rPr>
              <a:t>What is Human Papillomavirus) (HPV)?</a:t>
            </a:r>
          </a:p>
          <a:p>
            <a:pPr>
              <a:lnSpc>
                <a:spcPct val="200000"/>
              </a:lnSpc>
            </a:pPr>
            <a:r>
              <a:rPr lang="en-GB" sz="1400" dirty="0">
                <a:latin typeface="Arial" panose="020B0604020202020204" pitchFamily="34" charset="0"/>
                <a:cs typeface="Arial" panose="020B0604020202020204" pitchFamily="34" charset="0"/>
              </a:rPr>
              <a:t>HPV is a very common group of viruses. There are over 100 different types, around 40 of which can affect the genital area. Some types can also affect the anus, mouth, and throat. These viruses are generally grouped into high-risk and low-risk types.</a:t>
            </a:r>
          </a:p>
          <a:p>
            <a:pPr>
              <a:lnSpc>
                <a:spcPct val="200000"/>
              </a:lnSpc>
            </a:pPr>
            <a:r>
              <a:rPr lang="en-GB" sz="1400" dirty="0">
                <a:latin typeface="Arial" panose="020B0604020202020204" pitchFamily="34" charset="0"/>
                <a:cs typeface="Arial" panose="020B0604020202020204" pitchFamily="34" charset="0"/>
              </a:rPr>
              <a:t>HPV is very common and often causes no symptoms, meaning many people who have it may not realise they are infected</a:t>
            </a:r>
            <a:r>
              <a:rPr lang="en-GB" sz="1400" b="1" dirty="0">
                <a:latin typeface="Arial" panose="020B0604020202020204" pitchFamily="34" charset="0"/>
                <a:cs typeface="Arial" panose="020B0604020202020204" pitchFamily="34" charset="0"/>
              </a:rPr>
              <a:t>.</a:t>
            </a:r>
          </a:p>
          <a:p>
            <a:pPr>
              <a:lnSpc>
                <a:spcPct val="200000"/>
              </a:lnSpc>
            </a:pPr>
            <a:endParaRPr lang="en-GB" sz="1400" b="1" dirty="0">
              <a:latin typeface="Arial" panose="020B0604020202020204" pitchFamily="34" charset="0"/>
              <a:cs typeface="Arial" panose="020B0604020202020204" pitchFamily="34" charset="0"/>
            </a:endParaRPr>
          </a:p>
          <a:p>
            <a:pPr>
              <a:lnSpc>
                <a:spcPct val="200000"/>
              </a:lnSpc>
            </a:pPr>
            <a:r>
              <a:rPr lang="en-GB" sz="1400" b="1" dirty="0">
                <a:latin typeface="Arial" panose="020B0604020202020204" pitchFamily="34" charset="0"/>
                <a:cs typeface="Arial" panose="020B0604020202020204" pitchFamily="34" charset="0"/>
              </a:rPr>
              <a:t>What can an HPV infection do?</a:t>
            </a:r>
            <a:endParaRPr lang="en-GB" sz="1400" dirty="0">
              <a:latin typeface="Arial" panose="020B0604020202020204" pitchFamily="34" charset="0"/>
              <a:cs typeface="Arial" panose="020B0604020202020204" pitchFamily="34" charset="0"/>
            </a:endParaRPr>
          </a:p>
          <a:p>
            <a:pPr>
              <a:lnSpc>
                <a:spcPct val="200000"/>
              </a:lnSpc>
            </a:pPr>
            <a:r>
              <a:rPr lang="en-GB" sz="1400" dirty="0">
                <a:latin typeface="Arial" panose="020B0604020202020204" pitchFamily="34" charset="0"/>
                <a:cs typeface="Arial" panose="020B0604020202020204" pitchFamily="34" charset="0"/>
              </a:rPr>
              <a:t>Some types of HPV can cause abnormal changes in cells, which may lead to certain cancers, including:</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Cervical cancer</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Anal cancer</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Vulval and vaginal cancer</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Penile cancer</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Some head and neck cancers</a:t>
            </a:r>
          </a:p>
          <a:p>
            <a:pPr>
              <a:lnSpc>
                <a:spcPct val="200000"/>
              </a:lnSpc>
            </a:pPr>
            <a:r>
              <a:rPr lang="en-GB" sz="1400" dirty="0">
                <a:latin typeface="Arial" panose="020B0604020202020204" pitchFamily="34" charset="0"/>
                <a:cs typeface="Arial" panose="020B0604020202020204" pitchFamily="34" charset="0"/>
              </a:rPr>
              <a:t>Other, low-risk types of HPV can cause genital warts, while others may lead to minor skin conditions such as common warts and </a:t>
            </a:r>
            <a:r>
              <a:rPr lang="en-GB" sz="1400" dirty="0" err="1">
                <a:latin typeface="Arial" panose="020B0604020202020204" pitchFamily="34" charset="0"/>
                <a:cs typeface="Arial" panose="020B0604020202020204" pitchFamily="34" charset="0"/>
              </a:rPr>
              <a:t>verrucas</a:t>
            </a:r>
            <a:r>
              <a:rPr lang="en-GB"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4768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1DDC-C0CD-34FD-0923-8FACE85F8CD5}"/>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A70F69B7-FED3-A575-868D-252B64DC93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3A8A9FD2-2C95-E040-EC41-05D3265E37AF}"/>
              </a:ext>
            </a:extLst>
          </p:cNvPr>
          <p:cNvSpPr txBox="1">
            <a:spLocks/>
          </p:cNvSpPr>
          <p:nvPr/>
        </p:nvSpPr>
        <p:spPr>
          <a:xfrm>
            <a:off x="356870" y="279867"/>
            <a:ext cx="8339074"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       Contents and guidelines</a:t>
            </a:r>
            <a:endParaRPr lang="en-GB" sz="3600" dirty="0">
              <a:solidFill>
                <a:srgbClr val="005EB8"/>
              </a:solidFill>
              <a:latin typeface="Arial"/>
              <a:cs typeface="Arial"/>
            </a:endParaRPr>
          </a:p>
        </p:txBody>
      </p:sp>
      <p:sp>
        <p:nvSpPr>
          <p:cNvPr id="4" name="TextBox 3">
            <a:extLst>
              <a:ext uri="{FF2B5EF4-FFF2-40B4-BE49-F238E27FC236}">
                <a16:creationId xmlns:a16="http://schemas.microsoft.com/office/drawing/2014/main" id="{512F6423-D17D-E851-2569-8FDC888D03AF}"/>
              </a:ext>
            </a:extLst>
          </p:cNvPr>
          <p:cNvSpPr txBox="1"/>
          <p:nvPr/>
        </p:nvSpPr>
        <p:spPr>
          <a:xfrm>
            <a:off x="356870" y="939325"/>
            <a:ext cx="11207257" cy="3930371"/>
          </a:xfrm>
          <a:prstGeom prst="rect">
            <a:avLst/>
          </a:prstGeom>
          <a:noFill/>
        </p:spPr>
        <p:txBody>
          <a:bodyPr wrap="square">
            <a:spAutoFit/>
          </a:bodyPr>
          <a:lstStyle/>
          <a:p>
            <a:pPr>
              <a:lnSpc>
                <a:spcPct val="150000"/>
              </a:lnSpc>
            </a:pPr>
            <a:r>
              <a:rPr lang="en-GB" sz="1400" dirty="0">
                <a:latin typeface="Arial" panose="020B0604020202020204" pitchFamily="34" charset="0"/>
                <a:cs typeface="Arial" panose="020B0604020202020204" pitchFamily="34" charset="0"/>
              </a:rPr>
              <a:t>This toolkit is designed to support health professionals in general practice to </a:t>
            </a:r>
            <a:r>
              <a:rPr lang="en-GB" sz="1400" b="1" dirty="0">
                <a:latin typeface="Arial" panose="020B0604020202020204" pitchFamily="34" charset="0"/>
                <a:cs typeface="Arial" panose="020B0604020202020204" pitchFamily="34" charset="0"/>
              </a:rPr>
              <a:t>promote HPV vaccination</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increase uptake</a:t>
            </a:r>
            <a:r>
              <a:rPr lang="en-GB" sz="1400" dirty="0">
                <a:latin typeface="Arial" panose="020B0604020202020204" pitchFamily="34" charset="0"/>
                <a:cs typeface="Arial" panose="020B0604020202020204" pitchFamily="34" charset="0"/>
              </a:rPr>
              <a:t>, and ultimately </a:t>
            </a:r>
            <a:r>
              <a:rPr lang="en-GB" sz="1400" b="1" dirty="0">
                <a:latin typeface="Arial" panose="020B0604020202020204" pitchFamily="34" charset="0"/>
                <a:cs typeface="Arial" panose="020B0604020202020204" pitchFamily="34" charset="0"/>
              </a:rPr>
              <a:t>reduce HPV-related cancers</a:t>
            </a:r>
            <a:r>
              <a:rPr lang="en-GB" sz="1400" dirty="0">
                <a:latin typeface="Arial" panose="020B0604020202020204" pitchFamily="34" charset="0"/>
                <a:cs typeface="Arial" panose="020B0604020202020204" pitchFamily="34" charset="0"/>
              </a:rPr>
              <a:t>. It provides a comprehensive suite of resources and guidance for both health care professional and patients.</a:t>
            </a:r>
          </a:p>
          <a:p>
            <a:pPr>
              <a:lnSpc>
                <a:spcPct val="150000"/>
              </a:lnSpc>
            </a:pPr>
            <a:endParaRPr lang="en-GB" sz="14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Introduction to the HPV vaccine</a:t>
            </a:r>
          </a:p>
          <a:p>
            <a:pPr lvl="0">
              <a:lnSpc>
                <a:spcPct val="150000"/>
              </a:lnSpc>
            </a:pPr>
            <a:endParaRPr lang="en-GB" sz="14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Eligible cohorts</a:t>
            </a:r>
          </a:p>
          <a:p>
            <a:pPr marL="285750" lvl="0" indent="-285750">
              <a:lnSpc>
                <a:spcPct val="150000"/>
              </a:lnSpc>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Practical tools for opportunistic vaccination</a:t>
            </a:r>
          </a:p>
          <a:p>
            <a:pPr lvl="0">
              <a:lnSpc>
                <a:spcPct val="150000"/>
              </a:lnSpc>
            </a:pP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Resources for healthcare professionals</a:t>
            </a:r>
          </a:p>
          <a:p>
            <a:pPr marL="285750" indent="-285750">
              <a:lnSpc>
                <a:spcPct val="150000"/>
              </a:lnSpc>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Patient facing resources </a:t>
            </a:r>
            <a:r>
              <a:rPr lang="en-GB" sz="1400" b="0" i="0" u="none" strike="noStrike" baseline="0" dirty="0">
                <a:solidFill>
                  <a:srgbClr val="000000"/>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46BC864E-4D19-D055-A305-46E25771B712}"/>
              </a:ext>
            </a:extLst>
          </p:cNvPr>
          <p:cNvSpPr txBox="1"/>
          <p:nvPr/>
        </p:nvSpPr>
        <p:spPr>
          <a:xfrm>
            <a:off x="4939744" y="1862836"/>
            <a:ext cx="6893675" cy="4401205"/>
          </a:xfrm>
          <a:prstGeom prst="rect">
            <a:avLst/>
          </a:prstGeom>
          <a:noFill/>
          <a:ln w="25400">
            <a:solidFill>
              <a:srgbClr val="005EB8"/>
            </a:solidFill>
          </a:ln>
        </p:spPr>
        <p:txBody>
          <a:bodyPr wrap="square" rtlCol="0">
            <a:spAutoFit/>
          </a:bodyPr>
          <a:lstStyle/>
          <a:p>
            <a:r>
              <a:rPr lang="en-GB" sz="1400" b="1" dirty="0">
                <a:latin typeface="Arial" panose="020B0604020202020204" pitchFamily="34" charset="0"/>
                <a:cs typeface="Arial" panose="020B0604020202020204" pitchFamily="34" charset="0"/>
              </a:rPr>
              <a:t>Clinical guidelines </a:t>
            </a:r>
            <a:r>
              <a:rPr lang="en-GB" sz="1400" dirty="0">
                <a:latin typeface="Arial" panose="020B0604020202020204" pitchFamily="34" charset="0"/>
                <a:cs typeface="Arial" panose="020B0604020202020204" pitchFamily="34" charset="0"/>
              </a:rPr>
              <a:t>(click on image to access)</a:t>
            </a:r>
          </a:p>
          <a:p>
            <a:endParaRPr lang="en-GB" sz="14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7" name="Picture 6">
            <a:hlinkClick r:id="rId3"/>
            <a:extLst>
              <a:ext uri="{FF2B5EF4-FFF2-40B4-BE49-F238E27FC236}">
                <a16:creationId xmlns:a16="http://schemas.microsoft.com/office/drawing/2014/main" id="{3B42DD68-CCD5-943A-DE8C-217B0A18A5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865" y="2246171"/>
            <a:ext cx="2730921" cy="1042449"/>
          </a:xfrm>
          <a:prstGeom prst="rect">
            <a:avLst/>
          </a:prstGeom>
          <a:ln w="19050">
            <a:solidFill>
              <a:srgbClr val="005EB8"/>
            </a:solidFill>
          </a:ln>
        </p:spPr>
      </p:pic>
      <p:pic>
        <p:nvPicPr>
          <p:cNvPr id="9" name="Picture 8">
            <a:hlinkClick r:id="rId5"/>
            <a:extLst>
              <a:ext uri="{FF2B5EF4-FFF2-40B4-BE49-F238E27FC236}">
                <a16:creationId xmlns:a16="http://schemas.microsoft.com/office/drawing/2014/main" id="{63C23A58-04A9-6244-7B5E-3A00C830F7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8318" y="3244519"/>
            <a:ext cx="2730921" cy="1042449"/>
          </a:xfrm>
          <a:prstGeom prst="rect">
            <a:avLst/>
          </a:prstGeom>
          <a:ln w="25400">
            <a:solidFill>
              <a:srgbClr val="005EB8"/>
            </a:solidFill>
          </a:ln>
        </p:spPr>
      </p:pic>
      <p:pic>
        <p:nvPicPr>
          <p:cNvPr id="11" name="Picture 10">
            <a:hlinkClick r:id="rId7"/>
            <a:extLst>
              <a:ext uri="{FF2B5EF4-FFF2-40B4-BE49-F238E27FC236}">
                <a16:creationId xmlns:a16="http://schemas.microsoft.com/office/drawing/2014/main" id="{66578579-5A6F-B072-3614-76994EC914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11108" y="4215839"/>
            <a:ext cx="2155901" cy="1556552"/>
          </a:xfrm>
          <a:prstGeom prst="rect">
            <a:avLst/>
          </a:prstGeom>
          <a:ln w="25400">
            <a:solidFill>
              <a:srgbClr val="005EB8"/>
            </a:solidFill>
          </a:ln>
        </p:spPr>
      </p:pic>
      <p:pic>
        <p:nvPicPr>
          <p:cNvPr id="13" name="Picture 12">
            <a:hlinkClick r:id="rId9"/>
            <a:extLst>
              <a:ext uri="{FF2B5EF4-FFF2-40B4-BE49-F238E27FC236}">
                <a16:creationId xmlns:a16="http://schemas.microsoft.com/office/drawing/2014/main" id="{5F09FCB0-391E-3AE0-F797-B37A5035F93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62032" y="4729018"/>
            <a:ext cx="1390855" cy="1885634"/>
          </a:xfrm>
          <a:prstGeom prst="rect">
            <a:avLst/>
          </a:prstGeom>
          <a:ln w="22225">
            <a:solidFill>
              <a:srgbClr val="005EB8"/>
            </a:solidFill>
          </a:ln>
        </p:spPr>
      </p:pic>
      <p:sp>
        <p:nvSpPr>
          <p:cNvPr id="14" name="TextBox 13">
            <a:extLst>
              <a:ext uri="{FF2B5EF4-FFF2-40B4-BE49-F238E27FC236}">
                <a16:creationId xmlns:a16="http://schemas.microsoft.com/office/drawing/2014/main" id="{E02498A4-37B4-FD20-3E6F-9AA72F759828}"/>
              </a:ext>
            </a:extLst>
          </p:cNvPr>
          <p:cNvSpPr txBox="1"/>
          <p:nvPr/>
        </p:nvSpPr>
        <p:spPr>
          <a:xfrm>
            <a:off x="7804727" y="2463710"/>
            <a:ext cx="139265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UKHSA Guidance</a:t>
            </a:r>
          </a:p>
        </p:txBody>
      </p:sp>
      <p:sp>
        <p:nvSpPr>
          <p:cNvPr id="15" name="TextBox 14">
            <a:extLst>
              <a:ext uri="{FF2B5EF4-FFF2-40B4-BE49-F238E27FC236}">
                <a16:creationId xmlns:a16="http://schemas.microsoft.com/office/drawing/2014/main" id="{DECD974C-9169-09C1-DF12-60E78246F73F}"/>
              </a:ext>
            </a:extLst>
          </p:cNvPr>
          <p:cNvSpPr txBox="1"/>
          <p:nvPr/>
        </p:nvSpPr>
        <p:spPr>
          <a:xfrm>
            <a:off x="8856151" y="3313144"/>
            <a:ext cx="1392650"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JVCI statement </a:t>
            </a:r>
          </a:p>
        </p:txBody>
      </p:sp>
      <p:sp>
        <p:nvSpPr>
          <p:cNvPr id="16" name="TextBox 15">
            <a:extLst>
              <a:ext uri="{FF2B5EF4-FFF2-40B4-BE49-F238E27FC236}">
                <a16:creationId xmlns:a16="http://schemas.microsoft.com/office/drawing/2014/main" id="{51B0AE7F-40FC-78E6-66E1-59A7841D1E75}"/>
              </a:ext>
            </a:extLst>
          </p:cNvPr>
          <p:cNvSpPr txBox="1"/>
          <p:nvPr/>
        </p:nvSpPr>
        <p:spPr>
          <a:xfrm>
            <a:off x="9465215" y="4239627"/>
            <a:ext cx="1952718"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NICE BNF treatment summary</a:t>
            </a:r>
          </a:p>
        </p:txBody>
      </p:sp>
      <p:sp>
        <p:nvSpPr>
          <p:cNvPr id="17" name="TextBox 16">
            <a:extLst>
              <a:ext uri="{FF2B5EF4-FFF2-40B4-BE49-F238E27FC236}">
                <a16:creationId xmlns:a16="http://schemas.microsoft.com/office/drawing/2014/main" id="{E086519B-F89F-E44A-CC91-6BE85F574489}"/>
              </a:ext>
            </a:extLst>
          </p:cNvPr>
          <p:cNvSpPr txBox="1"/>
          <p:nvPr/>
        </p:nvSpPr>
        <p:spPr>
          <a:xfrm>
            <a:off x="10627097" y="4717116"/>
            <a:ext cx="1121558"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Green book</a:t>
            </a:r>
          </a:p>
        </p:txBody>
      </p:sp>
      <p:pic>
        <p:nvPicPr>
          <p:cNvPr id="18" name="Picture 17">
            <a:extLst>
              <a:ext uri="{FF2B5EF4-FFF2-40B4-BE49-F238E27FC236}">
                <a16:creationId xmlns:a16="http://schemas.microsoft.com/office/drawing/2014/main" id="{0815C237-F4E2-625B-194F-FD578D3E0BF0}"/>
              </a:ext>
            </a:extLst>
          </p:cNvPr>
          <p:cNvPicPr>
            <a:picLocks noChangeAspect="1"/>
          </p:cNvPicPr>
          <p:nvPr/>
        </p:nvPicPr>
        <p:blipFill>
          <a:blip r:embed="rId11"/>
          <a:stretch>
            <a:fillRect/>
          </a:stretch>
        </p:blipFill>
        <p:spPr>
          <a:xfrm>
            <a:off x="487669" y="279867"/>
            <a:ext cx="502890" cy="490319"/>
          </a:xfrm>
          <a:prstGeom prst="rect">
            <a:avLst/>
          </a:prstGeom>
        </p:spPr>
      </p:pic>
    </p:spTree>
    <p:extLst>
      <p:ext uri="{BB962C8B-B14F-4D97-AF65-F5344CB8AC3E}">
        <p14:creationId xmlns:p14="http://schemas.microsoft.com/office/powerpoint/2010/main" val="290406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B7AE-06FB-A52A-36A6-978D8FBFC62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1850FA2-1E43-0C76-EDC3-892E729A1394}"/>
              </a:ext>
            </a:extLst>
          </p:cNvPr>
          <p:cNvSpPr txBox="1">
            <a:spLocks/>
          </p:cNvSpPr>
          <p:nvPr/>
        </p:nvSpPr>
        <p:spPr>
          <a:xfrm>
            <a:off x="925960" y="168387"/>
            <a:ext cx="8261583"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     </a:t>
            </a:r>
            <a:endParaRPr lang="en-GB" sz="360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7691B34B-51D9-40E8-A860-B76D8F1AA7C0}"/>
              </a:ext>
            </a:extLst>
          </p:cNvPr>
          <p:cNvSpPr>
            <a:spLocks noGrp="1"/>
          </p:cNvSpPr>
          <p:nvPr>
            <p:ph type="sldNum" sz="quarter" idx="12"/>
          </p:nvPr>
        </p:nvSpPr>
        <p:spPr/>
        <p:txBody>
          <a:bodyPr/>
          <a:lstStyle/>
          <a:p>
            <a:fld id="{30916248-1575-4D68-B685-83B6B91252A1}" type="slidenum">
              <a:rPr lang="en-GB" smtClean="0"/>
              <a:t>20</a:t>
            </a:fld>
            <a:endParaRPr lang="en-GB"/>
          </a:p>
        </p:txBody>
      </p:sp>
      <p:pic>
        <p:nvPicPr>
          <p:cNvPr id="9" name="Picture 8" descr="A blue and white logo">
            <a:extLst>
              <a:ext uri="{FF2B5EF4-FFF2-40B4-BE49-F238E27FC236}">
                <a16:creationId xmlns:a16="http://schemas.microsoft.com/office/drawing/2014/main" id="{5C7C1C79-7C20-5C26-6CC2-D7D4FDACC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sp>
        <p:nvSpPr>
          <p:cNvPr id="4" name="Title 2">
            <a:extLst>
              <a:ext uri="{FF2B5EF4-FFF2-40B4-BE49-F238E27FC236}">
                <a16:creationId xmlns:a16="http://schemas.microsoft.com/office/drawing/2014/main" id="{04570338-32E0-28DB-6824-F071E0D274A6}"/>
              </a:ext>
            </a:extLst>
          </p:cNvPr>
          <p:cNvSpPr txBox="1">
            <a:spLocks/>
          </p:cNvSpPr>
          <p:nvPr/>
        </p:nvSpPr>
        <p:spPr>
          <a:xfrm>
            <a:off x="339784" y="176063"/>
            <a:ext cx="9479058"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a:t>
            </a:r>
            <a:r>
              <a:rPr lang="en-GB" sz="3600" dirty="0" err="1">
                <a:solidFill>
                  <a:srgbClr val="005EB8"/>
                </a:solidFill>
                <a:latin typeface="Arial"/>
                <a:cs typeface="Arial"/>
              </a:rPr>
              <a:t>uggested</a:t>
            </a:r>
            <a:r>
              <a:rPr lang="en-GB" sz="3600">
                <a:solidFill>
                  <a:srgbClr val="005EB8"/>
                </a:solidFill>
                <a:latin typeface="Arial"/>
                <a:cs typeface="Arial"/>
              </a:rPr>
              <a:t> text for General Practice websites </a:t>
            </a:r>
          </a:p>
        </p:txBody>
      </p:sp>
      <p:sp>
        <p:nvSpPr>
          <p:cNvPr id="11" name="TextBox 10">
            <a:extLst>
              <a:ext uri="{FF2B5EF4-FFF2-40B4-BE49-F238E27FC236}">
                <a16:creationId xmlns:a16="http://schemas.microsoft.com/office/drawing/2014/main" id="{DEDF5B8B-D23C-ABD0-3FCB-98CA11EFF1D4}"/>
              </a:ext>
            </a:extLst>
          </p:cNvPr>
          <p:cNvSpPr txBox="1"/>
          <p:nvPr/>
        </p:nvSpPr>
        <p:spPr>
          <a:xfrm>
            <a:off x="339784" y="955897"/>
            <a:ext cx="11601845" cy="3903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GB" sz="1400" b="1" dirty="0">
                <a:latin typeface="Arial" panose="020B0604020202020204" pitchFamily="34" charset="0"/>
                <a:cs typeface="Arial" panose="020B0604020202020204" pitchFamily="34" charset="0"/>
              </a:rPr>
              <a:t>How does HPV spread?</a:t>
            </a:r>
            <a:endParaRPr lang="en-GB" sz="1400" dirty="0">
              <a:latin typeface="Arial" panose="020B0604020202020204" pitchFamily="34" charset="0"/>
              <a:cs typeface="Arial" panose="020B0604020202020204" pitchFamily="34" charset="0"/>
            </a:endParaRPr>
          </a:p>
          <a:p>
            <a:pPr>
              <a:lnSpc>
                <a:spcPct val="200000"/>
              </a:lnSpc>
            </a:pPr>
            <a:r>
              <a:rPr lang="en-GB" sz="1400" dirty="0">
                <a:latin typeface="Arial" panose="020B0604020202020204" pitchFamily="34" charset="0"/>
                <a:cs typeface="Arial" panose="020B0604020202020204" pitchFamily="34" charset="0"/>
              </a:rPr>
              <a:t>HPV is spread through skin-to-skin contact in the genital area, most often during vaginal, anal, or oral sex.</a:t>
            </a:r>
          </a:p>
          <a:p>
            <a:pPr>
              <a:lnSpc>
                <a:spcPct val="200000"/>
              </a:lnSpc>
            </a:pPr>
            <a:endParaRPr lang="en-GB" sz="1400" b="1" dirty="0">
              <a:latin typeface="Arial" panose="020B0604020202020204" pitchFamily="34" charset="0"/>
              <a:cs typeface="Arial" panose="020B0604020202020204" pitchFamily="34" charset="0"/>
            </a:endParaRPr>
          </a:p>
          <a:p>
            <a:pPr>
              <a:lnSpc>
                <a:spcPct val="200000"/>
              </a:lnSpc>
            </a:pPr>
            <a:r>
              <a:rPr lang="en-GB" sz="1400" b="1" dirty="0">
                <a:latin typeface="Arial" panose="020B0604020202020204" pitchFamily="34" charset="0"/>
                <a:cs typeface="Arial" panose="020B0604020202020204" pitchFamily="34" charset="0"/>
              </a:rPr>
              <a:t>The HPV vaccination</a:t>
            </a:r>
            <a:endParaRPr lang="en-GB" sz="1400" dirty="0">
              <a:latin typeface="Arial" panose="020B0604020202020204" pitchFamily="34" charset="0"/>
              <a:cs typeface="Arial" panose="020B0604020202020204" pitchFamily="34" charset="0"/>
            </a:endParaRPr>
          </a:p>
          <a:p>
            <a:pPr>
              <a:lnSpc>
                <a:spcPct val="200000"/>
              </a:lnSpc>
            </a:pPr>
            <a:r>
              <a:rPr lang="en-GB" sz="1400" dirty="0">
                <a:latin typeface="Arial" panose="020B0604020202020204" pitchFamily="34" charset="0"/>
                <a:cs typeface="Arial" panose="020B0604020202020204" pitchFamily="34" charset="0"/>
              </a:rPr>
              <a:t>The HPV vaccine helps protect against the types of HPV that cause most cancers and genital warts.</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The vaccine has been offered to girls aged 12–13 since 2008 as part of the routine NHS vaccination programme.</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In 2019, the programme was extended to include boys of the same age group.</a:t>
            </a:r>
          </a:p>
          <a:p>
            <a:pPr marL="285750" lvl="0" indent="-285750">
              <a:lnSpc>
                <a:spcPct val="200000"/>
              </a:lnSpc>
              <a:buFont typeface="Arial" panose="020B0604020202020204" pitchFamily="34" charset="0"/>
              <a:buChar char="•"/>
            </a:pPr>
            <a:r>
              <a:rPr lang="en-GB" sz="1400" dirty="0">
                <a:latin typeface="Arial" panose="020B0604020202020204" pitchFamily="34" charset="0"/>
                <a:cs typeface="Arial" panose="020B0604020202020204" pitchFamily="34" charset="0"/>
              </a:rPr>
              <a:t>Since 2018, the vaccine has also been available to gay, bisexual, and other men who have sex with men (GBMSM), up to and including 45 years of age, who attend sexual health or HIV clinics.</a:t>
            </a:r>
          </a:p>
        </p:txBody>
      </p:sp>
    </p:spTree>
    <p:extLst>
      <p:ext uri="{BB962C8B-B14F-4D97-AF65-F5344CB8AC3E}">
        <p14:creationId xmlns:p14="http://schemas.microsoft.com/office/powerpoint/2010/main" val="181237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B497-E114-83DC-40A4-840D97DC67FF}"/>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AB7BDE0B-D95A-6045-2127-9BED7D90B7A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406159" y="6041382"/>
            <a:ext cx="413404" cy="307777"/>
          </a:xfrm>
          <a:prstGeom prst="rect">
            <a:avLst/>
          </a:prstGeom>
        </p:spPr>
      </p:pic>
      <p:pic>
        <p:nvPicPr>
          <p:cNvPr id="3" name="Picture 2" descr="A blue text on a white background&#10;&#10;AI-generated content may be incorrect.">
            <a:extLst>
              <a:ext uri="{FF2B5EF4-FFF2-40B4-BE49-F238E27FC236}">
                <a16:creationId xmlns:a16="http://schemas.microsoft.com/office/drawing/2014/main" id="{7C055C4C-9449-E8C7-8633-FE2DDC30FA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CE2908BB-796E-82C1-4F9C-D6E38E6DFBAB}"/>
              </a:ext>
            </a:extLst>
          </p:cNvPr>
          <p:cNvSpPr txBox="1">
            <a:spLocks/>
          </p:cNvSpPr>
          <p:nvPr/>
        </p:nvSpPr>
        <p:spPr>
          <a:xfrm>
            <a:off x="928370" y="196871"/>
            <a:ext cx="9387494"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Resources for healthcare professionals</a:t>
            </a:r>
          </a:p>
        </p:txBody>
      </p:sp>
      <p:sp>
        <p:nvSpPr>
          <p:cNvPr id="28" name="TextBox 27">
            <a:extLst>
              <a:ext uri="{FF2B5EF4-FFF2-40B4-BE49-F238E27FC236}">
                <a16:creationId xmlns:a16="http://schemas.microsoft.com/office/drawing/2014/main" id="{E6BC2939-E46B-7103-414A-5E71716455BB}"/>
              </a:ext>
            </a:extLst>
          </p:cNvPr>
          <p:cNvSpPr txBox="1"/>
          <p:nvPr/>
        </p:nvSpPr>
        <p:spPr>
          <a:xfrm>
            <a:off x="3939417" y="6540114"/>
            <a:ext cx="3851346" cy="30777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Click on the image to access resource</a:t>
            </a:r>
          </a:p>
        </p:txBody>
      </p:sp>
      <p:pic>
        <p:nvPicPr>
          <p:cNvPr id="2" name="Picture 1">
            <a:extLst>
              <a:ext uri="{FF2B5EF4-FFF2-40B4-BE49-F238E27FC236}">
                <a16:creationId xmlns:a16="http://schemas.microsoft.com/office/drawing/2014/main" id="{909C6C19-2E8B-25CD-2365-0BBCDBB809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56870" y="228243"/>
            <a:ext cx="546381" cy="545979"/>
          </a:xfrm>
          <a:prstGeom prst="rect">
            <a:avLst/>
          </a:prstGeom>
        </p:spPr>
      </p:pic>
      <p:sp>
        <p:nvSpPr>
          <p:cNvPr id="5" name="TextBox 4">
            <a:extLst>
              <a:ext uri="{FF2B5EF4-FFF2-40B4-BE49-F238E27FC236}">
                <a16:creationId xmlns:a16="http://schemas.microsoft.com/office/drawing/2014/main" id="{A0191CEA-36DA-A1EC-23CA-72DE2D680E10}"/>
              </a:ext>
            </a:extLst>
          </p:cNvPr>
          <p:cNvSpPr txBox="1"/>
          <p:nvPr/>
        </p:nvSpPr>
        <p:spPr>
          <a:xfrm>
            <a:off x="356870" y="1336130"/>
            <a:ext cx="1933873"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UKHSA factsheets:</a:t>
            </a:r>
            <a:endParaRPr lang="en-GB" sz="1600"/>
          </a:p>
        </p:txBody>
      </p:sp>
      <p:pic>
        <p:nvPicPr>
          <p:cNvPr id="8" name="Picture 7">
            <a:hlinkClick r:id="rId6"/>
            <a:extLst>
              <a:ext uri="{FF2B5EF4-FFF2-40B4-BE49-F238E27FC236}">
                <a16:creationId xmlns:a16="http://schemas.microsoft.com/office/drawing/2014/main" id="{92570822-64FB-9A7F-962E-238BEB887A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870" y="1722209"/>
            <a:ext cx="1540854" cy="2184601"/>
          </a:xfrm>
          <a:prstGeom prst="rect">
            <a:avLst/>
          </a:prstGeom>
          <a:ln w="25400">
            <a:solidFill>
              <a:schemeClr val="accent1"/>
            </a:solidFill>
          </a:ln>
        </p:spPr>
      </p:pic>
      <p:sp>
        <p:nvSpPr>
          <p:cNvPr id="10" name="TextBox 9">
            <a:extLst>
              <a:ext uri="{FF2B5EF4-FFF2-40B4-BE49-F238E27FC236}">
                <a16:creationId xmlns:a16="http://schemas.microsoft.com/office/drawing/2014/main" id="{52D84F8B-6EBD-9530-BA20-45A1B5DC9F2B}"/>
              </a:ext>
            </a:extLst>
          </p:cNvPr>
          <p:cNvSpPr txBox="1"/>
          <p:nvPr/>
        </p:nvSpPr>
        <p:spPr>
          <a:xfrm>
            <a:off x="264226" y="5642293"/>
            <a:ext cx="1555337" cy="646331"/>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NHSE e-learning for healthcare (</a:t>
            </a:r>
            <a:r>
              <a:rPr lang="en-GB" sz="1200" err="1">
                <a:latin typeface="Arial" panose="020B0604020202020204" pitchFamily="34" charset="0"/>
                <a:cs typeface="Arial" panose="020B0604020202020204" pitchFamily="34" charset="0"/>
              </a:rPr>
              <a:t>elfh</a:t>
            </a:r>
            <a:r>
              <a:rPr lang="en-GB" sz="1200">
                <a:latin typeface="Arial" panose="020B0604020202020204" pitchFamily="34" charset="0"/>
                <a:cs typeface="Arial" panose="020B0604020202020204" pitchFamily="34" charset="0"/>
              </a:rPr>
              <a:t>) programme:</a:t>
            </a:r>
          </a:p>
        </p:txBody>
      </p:sp>
      <p:pic>
        <p:nvPicPr>
          <p:cNvPr id="12" name="Picture 11">
            <a:hlinkClick r:id="rId8"/>
            <a:extLst>
              <a:ext uri="{FF2B5EF4-FFF2-40B4-BE49-F238E27FC236}">
                <a16:creationId xmlns:a16="http://schemas.microsoft.com/office/drawing/2014/main" id="{59C56117-57A2-9A68-A9A2-6A2231A1396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97724" y="5395429"/>
            <a:ext cx="2300825" cy="1013619"/>
          </a:xfrm>
          <a:prstGeom prst="rect">
            <a:avLst/>
          </a:prstGeom>
          <a:ln w="22225">
            <a:solidFill>
              <a:schemeClr val="accent1"/>
            </a:solidFill>
          </a:ln>
        </p:spPr>
      </p:pic>
      <p:sp>
        <p:nvSpPr>
          <p:cNvPr id="13" name="TextBox 12">
            <a:extLst>
              <a:ext uri="{FF2B5EF4-FFF2-40B4-BE49-F238E27FC236}">
                <a16:creationId xmlns:a16="http://schemas.microsoft.com/office/drawing/2014/main" id="{EC27CAB7-1818-483F-255D-7475527DCD20}"/>
              </a:ext>
            </a:extLst>
          </p:cNvPr>
          <p:cNvSpPr txBox="1"/>
          <p:nvPr/>
        </p:nvSpPr>
        <p:spPr>
          <a:xfrm>
            <a:off x="331367" y="1034348"/>
            <a:ext cx="5296936" cy="307777"/>
          </a:xfrm>
          <a:prstGeom prst="rect">
            <a:avLst/>
          </a:prstGeom>
          <a:noFill/>
        </p:spPr>
        <p:txBody>
          <a:bodyPr wrap="square">
            <a:spAutoFit/>
          </a:bodyPr>
          <a:lstStyle/>
          <a:p>
            <a:r>
              <a:rPr lang="en-GB" sz="1400" b="1">
                <a:solidFill>
                  <a:schemeClr val="accent1"/>
                </a:solidFill>
                <a:latin typeface="Arial" panose="020B0604020202020204" pitchFamily="34" charset="0"/>
                <a:cs typeface="Arial" panose="020B0604020202020204" pitchFamily="34" charset="0"/>
              </a:rPr>
              <a:t>Factsheets and e-learning:</a:t>
            </a:r>
            <a:endParaRPr lang="en-GB" b="1">
              <a:solidFill>
                <a:schemeClr val="accent1"/>
              </a:solidFill>
            </a:endParaRPr>
          </a:p>
        </p:txBody>
      </p:sp>
      <p:sp>
        <p:nvSpPr>
          <p:cNvPr id="14" name="TextBox 13">
            <a:extLst>
              <a:ext uri="{FF2B5EF4-FFF2-40B4-BE49-F238E27FC236}">
                <a16:creationId xmlns:a16="http://schemas.microsoft.com/office/drawing/2014/main" id="{DC5CE0FE-7919-C9B0-DAF5-D17320D8B23C}"/>
              </a:ext>
            </a:extLst>
          </p:cNvPr>
          <p:cNvSpPr txBox="1"/>
          <p:nvPr/>
        </p:nvSpPr>
        <p:spPr>
          <a:xfrm>
            <a:off x="5979945" y="1018839"/>
            <a:ext cx="5296936" cy="307777"/>
          </a:xfrm>
          <a:prstGeom prst="rect">
            <a:avLst/>
          </a:prstGeom>
          <a:noFill/>
        </p:spPr>
        <p:txBody>
          <a:bodyPr wrap="square">
            <a:spAutoFit/>
          </a:bodyPr>
          <a:lstStyle/>
          <a:p>
            <a:r>
              <a:rPr lang="en-GB" sz="1400" b="1">
                <a:solidFill>
                  <a:schemeClr val="accent1"/>
                </a:solidFill>
                <a:latin typeface="Arial" panose="020B0604020202020204" pitchFamily="34" charset="0"/>
                <a:cs typeface="Arial" panose="020B0604020202020204" pitchFamily="34" charset="0"/>
              </a:rPr>
              <a:t>Social media and campaign resources:</a:t>
            </a:r>
            <a:endParaRPr lang="en-GB" b="1">
              <a:solidFill>
                <a:schemeClr val="accent1"/>
              </a:solidFill>
            </a:endParaRPr>
          </a:p>
        </p:txBody>
      </p:sp>
      <p:pic>
        <p:nvPicPr>
          <p:cNvPr id="16" name="Picture 15">
            <a:hlinkClick r:id="rId10"/>
            <a:extLst>
              <a:ext uri="{FF2B5EF4-FFF2-40B4-BE49-F238E27FC236}">
                <a16:creationId xmlns:a16="http://schemas.microsoft.com/office/drawing/2014/main" id="{4AC542EF-9F1D-A653-2C08-D2290FCDAE0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1367" y="4127419"/>
            <a:ext cx="2423435" cy="1394451"/>
          </a:xfrm>
          <a:prstGeom prst="rect">
            <a:avLst/>
          </a:prstGeom>
          <a:ln w="22225">
            <a:solidFill>
              <a:schemeClr val="accent1"/>
            </a:solidFill>
          </a:ln>
        </p:spPr>
      </p:pic>
      <p:pic>
        <p:nvPicPr>
          <p:cNvPr id="18" name="Picture 17">
            <a:hlinkClick r:id="rId12"/>
            <a:extLst>
              <a:ext uri="{FF2B5EF4-FFF2-40B4-BE49-F238E27FC236}">
                <a16:creationId xmlns:a16="http://schemas.microsoft.com/office/drawing/2014/main" id="{5790C9B6-B1AC-4DAC-CF10-E442CD5E98C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27169" y="1722209"/>
            <a:ext cx="1622968" cy="2184601"/>
          </a:xfrm>
          <a:prstGeom prst="rect">
            <a:avLst/>
          </a:prstGeom>
          <a:ln w="22225">
            <a:solidFill>
              <a:schemeClr val="accent1"/>
            </a:solidFill>
          </a:ln>
        </p:spPr>
      </p:pic>
      <p:sp>
        <p:nvSpPr>
          <p:cNvPr id="22" name="TextBox 21">
            <a:extLst>
              <a:ext uri="{FF2B5EF4-FFF2-40B4-BE49-F238E27FC236}">
                <a16:creationId xmlns:a16="http://schemas.microsoft.com/office/drawing/2014/main" id="{F7078BB6-8ABE-928E-1A54-592A9DFE0C3B}"/>
              </a:ext>
            </a:extLst>
          </p:cNvPr>
          <p:cNvSpPr txBox="1"/>
          <p:nvPr/>
        </p:nvSpPr>
        <p:spPr>
          <a:xfrm>
            <a:off x="2754802" y="4409610"/>
            <a:ext cx="1358888" cy="646331"/>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MSD training and resources for GARDASIL® 9:</a:t>
            </a:r>
          </a:p>
        </p:txBody>
      </p:sp>
      <p:pic>
        <p:nvPicPr>
          <p:cNvPr id="29" name="Picture 28">
            <a:extLst>
              <a:ext uri="{FF2B5EF4-FFF2-40B4-BE49-F238E27FC236}">
                <a16:creationId xmlns:a16="http://schemas.microsoft.com/office/drawing/2014/main" id="{BBD14719-B0AF-C66D-656B-6E64097BF071}"/>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2859795" y="5032261"/>
            <a:ext cx="382967" cy="285117"/>
          </a:xfrm>
          <a:prstGeom prst="rect">
            <a:avLst/>
          </a:prstGeom>
        </p:spPr>
      </p:pic>
      <p:cxnSp>
        <p:nvCxnSpPr>
          <p:cNvPr id="32" name="Straight Connector 31">
            <a:extLst>
              <a:ext uri="{FF2B5EF4-FFF2-40B4-BE49-F238E27FC236}">
                <a16:creationId xmlns:a16="http://schemas.microsoft.com/office/drawing/2014/main" id="{2DBBEABD-6EF8-4CD4-8D7F-956C692F1374}"/>
              </a:ext>
            </a:extLst>
          </p:cNvPr>
          <p:cNvCxnSpPr/>
          <p:nvPr/>
        </p:nvCxnSpPr>
        <p:spPr>
          <a:xfrm>
            <a:off x="5865090" y="1336130"/>
            <a:ext cx="0" cy="519425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F2A26F-48EC-C3A7-2CA9-F75B7532F46A}"/>
              </a:ext>
            </a:extLst>
          </p:cNvPr>
          <p:cNvSpPr txBox="1"/>
          <p:nvPr/>
        </p:nvSpPr>
        <p:spPr>
          <a:xfrm>
            <a:off x="5979945" y="1326616"/>
            <a:ext cx="2425145"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UKHSA / NHS Facebook banner:</a:t>
            </a:r>
          </a:p>
        </p:txBody>
      </p:sp>
      <p:pic>
        <p:nvPicPr>
          <p:cNvPr id="36" name="Picture 35">
            <a:hlinkClick r:id="rId15"/>
            <a:extLst>
              <a:ext uri="{FF2B5EF4-FFF2-40B4-BE49-F238E27FC236}">
                <a16:creationId xmlns:a16="http://schemas.microsoft.com/office/drawing/2014/main" id="{ADCA339B-FE38-301B-9A2F-370E80CC24A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081826" y="1742930"/>
            <a:ext cx="2815133" cy="1314306"/>
          </a:xfrm>
          <a:prstGeom prst="rect">
            <a:avLst/>
          </a:prstGeom>
          <a:ln w="25400">
            <a:solidFill>
              <a:schemeClr val="accent1"/>
            </a:solidFill>
          </a:ln>
        </p:spPr>
      </p:pic>
      <p:pic>
        <p:nvPicPr>
          <p:cNvPr id="37" name="Picture 36">
            <a:extLst>
              <a:ext uri="{FF2B5EF4-FFF2-40B4-BE49-F238E27FC236}">
                <a16:creationId xmlns:a16="http://schemas.microsoft.com/office/drawing/2014/main" id="{EF74C751-C1A2-8809-3D27-28CC688B4D1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870420" y="3791250"/>
            <a:ext cx="2815133" cy="1677560"/>
          </a:xfrm>
          <a:prstGeom prst="rect">
            <a:avLst/>
          </a:prstGeom>
          <a:ln w="22225">
            <a:solidFill>
              <a:srgbClr val="005EB8"/>
            </a:solidFill>
          </a:ln>
        </p:spPr>
      </p:pic>
      <p:sp>
        <p:nvSpPr>
          <p:cNvPr id="44" name="TextBox 43">
            <a:extLst>
              <a:ext uri="{FF2B5EF4-FFF2-40B4-BE49-F238E27FC236}">
                <a16:creationId xmlns:a16="http://schemas.microsoft.com/office/drawing/2014/main" id="{45A18560-47F3-B82C-49D9-25CF7A8AE397}"/>
              </a:ext>
            </a:extLst>
          </p:cNvPr>
          <p:cNvSpPr txBox="1"/>
          <p:nvPr/>
        </p:nvSpPr>
        <p:spPr>
          <a:xfrm>
            <a:off x="7116831" y="5644619"/>
            <a:ext cx="6096000" cy="276999"/>
          </a:xfrm>
          <a:prstGeom prst="rect">
            <a:avLst/>
          </a:prstGeom>
          <a:noFill/>
        </p:spPr>
        <p:txBody>
          <a:bodyPr wrap="square">
            <a:spAutoFit/>
          </a:bodyPr>
          <a:lstStyle/>
          <a:p>
            <a:r>
              <a:rPr lang="en-GB" sz="1200">
                <a:solidFill>
                  <a:prstClr val="black"/>
                </a:solidFill>
                <a:latin typeface="Arial" panose="020B0604020202020204" pitchFamily="34" charset="0"/>
                <a:cs typeface="Arial" panose="020B0604020202020204" pitchFamily="34" charset="0"/>
              </a:rPr>
              <a:t>NHS GP toolkit</a:t>
            </a:r>
            <a:endParaRPr lang="en-GB"/>
          </a:p>
        </p:txBody>
      </p:sp>
      <p:pic>
        <p:nvPicPr>
          <p:cNvPr id="50" name="Picture 49">
            <a:extLst>
              <a:ext uri="{FF2B5EF4-FFF2-40B4-BE49-F238E27FC236}">
                <a16:creationId xmlns:a16="http://schemas.microsoft.com/office/drawing/2014/main" id="{AC46728C-9CCB-1684-2E81-9A4BD340B9F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200000" flipH="1">
            <a:off x="8352274" y="5574684"/>
            <a:ext cx="413404" cy="307777"/>
          </a:xfrm>
          <a:prstGeom prst="rect">
            <a:avLst/>
          </a:prstGeom>
        </p:spPr>
      </p:pic>
      <p:pic>
        <p:nvPicPr>
          <p:cNvPr id="51" name="Picture 50">
            <a:extLst>
              <a:ext uri="{FF2B5EF4-FFF2-40B4-BE49-F238E27FC236}">
                <a16:creationId xmlns:a16="http://schemas.microsoft.com/office/drawing/2014/main" id="{8A3ED15A-9862-3AF0-CB79-47E857380B1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flipH="1">
            <a:off x="8280716" y="1344000"/>
            <a:ext cx="413404" cy="307777"/>
          </a:xfrm>
          <a:prstGeom prst="rect">
            <a:avLst/>
          </a:prstGeom>
        </p:spPr>
      </p:pic>
      <p:pic>
        <p:nvPicPr>
          <p:cNvPr id="4" name="Picture 3" descr="A person smiling for a selfie&#10;&#10;AI-generated content may be incorrect.">
            <a:hlinkClick r:id="rId18"/>
            <a:extLst>
              <a:ext uri="{FF2B5EF4-FFF2-40B4-BE49-F238E27FC236}">
                <a16:creationId xmlns:a16="http://schemas.microsoft.com/office/drawing/2014/main" id="{FAB67A8F-93F3-6792-B9CF-D6B12726E9FE}"/>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029388" y="1722209"/>
            <a:ext cx="1670297" cy="3298627"/>
          </a:xfrm>
          <a:prstGeom prst="rect">
            <a:avLst/>
          </a:prstGeom>
          <a:ln w="22225">
            <a:solidFill>
              <a:srgbClr val="005EB8"/>
            </a:solidFill>
          </a:ln>
        </p:spPr>
      </p:pic>
      <p:sp>
        <p:nvSpPr>
          <p:cNvPr id="7" name="TextBox 6">
            <a:extLst>
              <a:ext uri="{FF2B5EF4-FFF2-40B4-BE49-F238E27FC236}">
                <a16:creationId xmlns:a16="http://schemas.microsoft.com/office/drawing/2014/main" id="{E78B048B-6F07-920A-10D7-A7E4D903914F}"/>
              </a:ext>
            </a:extLst>
          </p:cNvPr>
          <p:cNvSpPr txBox="1"/>
          <p:nvPr/>
        </p:nvSpPr>
        <p:spPr>
          <a:xfrm>
            <a:off x="7540470" y="3277868"/>
            <a:ext cx="2425145"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SSCA TikTok video:</a:t>
            </a:r>
          </a:p>
        </p:txBody>
      </p:sp>
    </p:spTree>
    <p:extLst>
      <p:ext uri="{BB962C8B-B14F-4D97-AF65-F5344CB8AC3E}">
        <p14:creationId xmlns:p14="http://schemas.microsoft.com/office/powerpoint/2010/main" val="1089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7144-023A-7BD7-82A1-1380C32A0B8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17CCEC7-39AE-6E97-67FA-4CED967C53F5}"/>
              </a:ext>
            </a:extLst>
          </p:cNvPr>
          <p:cNvSpPr txBox="1">
            <a:spLocks/>
          </p:cNvSpPr>
          <p:nvPr/>
        </p:nvSpPr>
        <p:spPr>
          <a:xfrm>
            <a:off x="1078360" y="149337"/>
            <a:ext cx="12011222"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Resources </a:t>
            </a:r>
            <a:r>
              <a:rPr lang="en-GB" sz="3600" dirty="0">
                <a:solidFill>
                  <a:srgbClr val="005EB8"/>
                </a:solidFill>
                <a:latin typeface="Arial"/>
                <a:cs typeface="Arial"/>
              </a:rPr>
              <a:t>for</a:t>
            </a:r>
            <a:r>
              <a:rPr lang="en-GB" dirty="0">
                <a:latin typeface="Arial"/>
                <a:cs typeface="Arial"/>
              </a:rPr>
              <a:t> </a:t>
            </a:r>
            <a:r>
              <a:rPr lang="en-GB" sz="3600" dirty="0">
                <a:solidFill>
                  <a:srgbClr val="005EB8"/>
                </a:solidFill>
                <a:latin typeface="Arial"/>
                <a:cs typeface="Arial"/>
              </a:rPr>
              <a:t>schools</a:t>
            </a:r>
            <a:r>
              <a:rPr lang="en-GB" dirty="0">
                <a:latin typeface="Arial"/>
                <a:cs typeface="Arial"/>
              </a:rPr>
              <a:t> </a:t>
            </a:r>
            <a:r>
              <a:rPr lang="en-GB" sz="3600">
                <a:solidFill>
                  <a:srgbClr val="005EB8"/>
                </a:solidFill>
                <a:latin typeface="Arial"/>
                <a:cs typeface="Arial"/>
              </a:rPr>
              <a:t>and higher </a:t>
            </a:r>
          </a:p>
          <a:p>
            <a:r>
              <a:rPr lang="en-GB" sz="3600">
                <a:solidFill>
                  <a:srgbClr val="005EB8"/>
                </a:solidFill>
                <a:latin typeface="Arial"/>
                <a:cs typeface="Arial"/>
              </a:rPr>
              <a:t>education </a:t>
            </a:r>
          </a:p>
        </p:txBody>
      </p:sp>
      <p:sp>
        <p:nvSpPr>
          <p:cNvPr id="8" name="Slide Number Placeholder 7">
            <a:extLst>
              <a:ext uri="{FF2B5EF4-FFF2-40B4-BE49-F238E27FC236}">
                <a16:creationId xmlns:a16="http://schemas.microsoft.com/office/drawing/2014/main" id="{2F454C68-4E13-829F-7A23-3804527FBFAD}"/>
              </a:ext>
            </a:extLst>
          </p:cNvPr>
          <p:cNvSpPr>
            <a:spLocks noGrp="1"/>
          </p:cNvSpPr>
          <p:nvPr>
            <p:ph type="sldNum" sz="quarter" idx="12"/>
          </p:nvPr>
        </p:nvSpPr>
        <p:spPr/>
        <p:txBody>
          <a:bodyPr/>
          <a:lstStyle/>
          <a:p>
            <a:fld id="{30916248-1575-4D68-B685-83B6B91252A1}" type="slidenum">
              <a:rPr lang="en-GB" smtClean="0"/>
              <a:t>22</a:t>
            </a:fld>
            <a:endParaRPr lang="en-GB"/>
          </a:p>
        </p:txBody>
      </p:sp>
      <p:pic>
        <p:nvPicPr>
          <p:cNvPr id="9" name="Picture 8" descr="A blue and white logo">
            <a:extLst>
              <a:ext uri="{FF2B5EF4-FFF2-40B4-BE49-F238E27FC236}">
                <a16:creationId xmlns:a16="http://schemas.microsoft.com/office/drawing/2014/main" id="{7B894BA5-44D1-6D0E-E8F2-E2790258D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A8CF6B0A-C337-D6B8-24EB-4449DBC1191B}"/>
              </a:ext>
            </a:extLst>
          </p:cNvPr>
          <p:cNvSpPr txBox="1"/>
          <p:nvPr/>
        </p:nvSpPr>
        <p:spPr>
          <a:xfrm>
            <a:off x="3895418" y="6449999"/>
            <a:ext cx="3851346" cy="30777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Click on the image to access resource</a:t>
            </a:r>
          </a:p>
        </p:txBody>
      </p:sp>
      <p:pic>
        <p:nvPicPr>
          <p:cNvPr id="2" name="Picture 1">
            <a:extLst>
              <a:ext uri="{FF2B5EF4-FFF2-40B4-BE49-F238E27FC236}">
                <a16:creationId xmlns:a16="http://schemas.microsoft.com/office/drawing/2014/main" id="{9999538F-15C8-4996-A207-D2EBDF5D2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91" y="1544267"/>
            <a:ext cx="1987191" cy="3209646"/>
          </a:xfrm>
          <a:prstGeom prst="rect">
            <a:avLst/>
          </a:prstGeom>
          <a:ln w="22225">
            <a:solidFill>
              <a:srgbClr val="005EB8"/>
            </a:solidFill>
          </a:ln>
        </p:spPr>
      </p:pic>
      <p:pic>
        <p:nvPicPr>
          <p:cNvPr id="14" name="Picture 13">
            <a:hlinkClick r:id="rId4"/>
            <a:extLst>
              <a:ext uri="{FF2B5EF4-FFF2-40B4-BE49-F238E27FC236}">
                <a16:creationId xmlns:a16="http://schemas.microsoft.com/office/drawing/2014/main" id="{A630F4E8-EA2E-52A6-BF3E-8CF33A0C6A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0126" y="1544267"/>
            <a:ext cx="2642514" cy="1271623"/>
          </a:xfrm>
          <a:prstGeom prst="rect">
            <a:avLst/>
          </a:prstGeom>
          <a:ln w="19050">
            <a:solidFill>
              <a:srgbClr val="005EB8"/>
            </a:solidFill>
          </a:ln>
        </p:spPr>
      </p:pic>
      <p:pic>
        <p:nvPicPr>
          <p:cNvPr id="16" name="Picture 15">
            <a:hlinkClick r:id="rId6"/>
            <a:extLst>
              <a:ext uri="{FF2B5EF4-FFF2-40B4-BE49-F238E27FC236}">
                <a16:creationId xmlns:a16="http://schemas.microsoft.com/office/drawing/2014/main" id="{2C178BD9-796B-76EA-F4F6-850E4739ED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36592" y="1544267"/>
            <a:ext cx="2091270" cy="3030040"/>
          </a:xfrm>
          <a:prstGeom prst="rect">
            <a:avLst/>
          </a:prstGeom>
          <a:ln w="19050">
            <a:solidFill>
              <a:srgbClr val="005EB8"/>
            </a:solidFill>
          </a:ln>
        </p:spPr>
      </p:pic>
      <p:pic>
        <p:nvPicPr>
          <p:cNvPr id="18" name="Picture 17">
            <a:hlinkClick r:id="rId8"/>
            <a:extLst>
              <a:ext uri="{FF2B5EF4-FFF2-40B4-BE49-F238E27FC236}">
                <a16:creationId xmlns:a16="http://schemas.microsoft.com/office/drawing/2014/main" id="{3428832A-62FE-FF22-7F94-50880F20AC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97247" y="3833830"/>
            <a:ext cx="2004551" cy="2522520"/>
          </a:xfrm>
          <a:prstGeom prst="rect">
            <a:avLst/>
          </a:prstGeom>
        </p:spPr>
      </p:pic>
      <p:sp>
        <p:nvSpPr>
          <p:cNvPr id="22" name="TextBox 21">
            <a:extLst>
              <a:ext uri="{FF2B5EF4-FFF2-40B4-BE49-F238E27FC236}">
                <a16:creationId xmlns:a16="http://schemas.microsoft.com/office/drawing/2014/main" id="{D8E53890-AF4C-B0F7-9658-07670E942A95}"/>
              </a:ext>
            </a:extLst>
          </p:cNvPr>
          <p:cNvSpPr txBox="1"/>
          <p:nvPr/>
        </p:nvSpPr>
        <p:spPr>
          <a:xfrm rot="10800000" flipV="1">
            <a:off x="8746495" y="5095997"/>
            <a:ext cx="3244399" cy="738664"/>
          </a:xfrm>
          <a:prstGeom prst="rect">
            <a:avLst/>
          </a:prstGeom>
          <a:noFill/>
        </p:spPr>
        <p:txBody>
          <a:bodyPr wrap="square">
            <a:spAutoFit/>
          </a:bodyPr>
          <a:lstStyle/>
          <a:p>
            <a:r>
              <a:rPr lang="en-GB" sz="1050" i="0" u="none" strike="noStrike" baseline="0">
                <a:solidFill>
                  <a:srgbClr val="000000"/>
                </a:solidFill>
                <a:latin typeface="Arial" panose="020B0604020202020204" pitchFamily="34" charset="0"/>
              </a:rPr>
              <a:t>Provided by Wessex Cancer Alliance (can be used in other areas but provide local SAIS information). Several videos to raise awareness for both school aged students and young adults under 25</a:t>
            </a:r>
            <a:endParaRPr lang="en-GB" sz="1050"/>
          </a:p>
        </p:txBody>
      </p:sp>
      <p:pic>
        <p:nvPicPr>
          <p:cNvPr id="23" name="Picture 22">
            <a:extLst>
              <a:ext uri="{FF2B5EF4-FFF2-40B4-BE49-F238E27FC236}">
                <a16:creationId xmlns:a16="http://schemas.microsoft.com/office/drawing/2014/main" id="{C0B3223B-1E2D-A36F-AECC-1ECB88DE48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49008" y="1544268"/>
            <a:ext cx="2004551" cy="3209645"/>
          </a:xfrm>
          <a:prstGeom prst="rect">
            <a:avLst/>
          </a:prstGeom>
          <a:ln w="22225">
            <a:solidFill>
              <a:srgbClr val="005EB8"/>
            </a:solidFill>
          </a:ln>
        </p:spPr>
      </p:pic>
      <p:pic>
        <p:nvPicPr>
          <p:cNvPr id="24" name="Picture 23" descr="A person smiling for a selfie&#10;&#10;AI-generated content may be incorrect.">
            <a:hlinkClick r:id="rId11"/>
            <a:extLst>
              <a:ext uri="{FF2B5EF4-FFF2-40B4-BE49-F238E27FC236}">
                <a16:creationId xmlns:a16="http://schemas.microsoft.com/office/drawing/2014/main" id="{074967A0-25A5-7B6A-60BB-D2232BD919F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22785" y="1544267"/>
            <a:ext cx="1608115" cy="3209645"/>
          </a:xfrm>
          <a:prstGeom prst="rect">
            <a:avLst/>
          </a:prstGeom>
          <a:ln w="22225">
            <a:solidFill>
              <a:srgbClr val="005EB8"/>
            </a:solidFill>
          </a:ln>
        </p:spPr>
      </p:pic>
      <p:pic>
        <p:nvPicPr>
          <p:cNvPr id="3" name="Picture 2">
            <a:extLst>
              <a:ext uri="{FF2B5EF4-FFF2-40B4-BE49-F238E27FC236}">
                <a16:creationId xmlns:a16="http://schemas.microsoft.com/office/drawing/2014/main" id="{2BD46C22-CBD4-DC5F-A3C8-6DD0600A146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0160" y="350474"/>
            <a:ext cx="839107" cy="469900"/>
          </a:xfrm>
          <a:prstGeom prst="rect">
            <a:avLst/>
          </a:prstGeom>
        </p:spPr>
      </p:pic>
      <p:sp>
        <p:nvSpPr>
          <p:cNvPr id="4" name="TextBox 3">
            <a:extLst>
              <a:ext uri="{FF2B5EF4-FFF2-40B4-BE49-F238E27FC236}">
                <a16:creationId xmlns:a16="http://schemas.microsoft.com/office/drawing/2014/main" id="{BEF8B0D2-0223-3F4D-8474-98588CABE9FC}"/>
              </a:ext>
            </a:extLst>
          </p:cNvPr>
          <p:cNvSpPr txBox="1"/>
          <p:nvPr/>
        </p:nvSpPr>
        <p:spPr>
          <a:xfrm>
            <a:off x="6245770" y="2790447"/>
            <a:ext cx="3101429" cy="938719"/>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PSHE Association</a:t>
            </a:r>
          </a:p>
          <a:p>
            <a:pPr algn="ctr"/>
            <a:r>
              <a:rPr lang="en-GB" sz="1100">
                <a:latin typeface="Arial" panose="020B0604020202020204" pitchFamily="34" charset="0"/>
                <a:cs typeface="Arial" panose="020B0604020202020204" pitchFamily="34" charset="0"/>
              </a:rPr>
              <a:t> Co-produced by young people and </a:t>
            </a:r>
          </a:p>
          <a:p>
            <a:pPr algn="ctr"/>
            <a:r>
              <a:rPr lang="en-GB" sz="1100">
                <a:latin typeface="Arial" panose="020B0604020202020204" pitchFamily="34" charset="0"/>
                <a:cs typeface="Arial" panose="020B0604020202020204" pitchFamily="34" charset="0"/>
              </a:rPr>
              <a:t>researchers from the University of </a:t>
            </a:r>
          </a:p>
          <a:p>
            <a:pPr algn="ctr"/>
            <a:r>
              <a:rPr lang="en-GB" sz="1100">
                <a:latin typeface="Arial" panose="020B0604020202020204" pitchFamily="34" charset="0"/>
                <a:cs typeface="Arial" panose="020B0604020202020204" pitchFamily="34" charset="0"/>
              </a:rPr>
              <a:t>Bristol, London School of Hygiene and </a:t>
            </a:r>
          </a:p>
          <a:p>
            <a:pPr algn="ctr"/>
            <a:r>
              <a:rPr lang="en-GB" sz="1100">
                <a:latin typeface="Arial" panose="020B0604020202020204" pitchFamily="34" charset="0"/>
                <a:cs typeface="Arial" panose="020B0604020202020204" pitchFamily="34" charset="0"/>
              </a:rPr>
              <a:t>Tropical Medicine:</a:t>
            </a:r>
          </a:p>
        </p:txBody>
      </p:sp>
      <p:pic>
        <p:nvPicPr>
          <p:cNvPr id="7" name="Picture 6">
            <a:extLst>
              <a:ext uri="{FF2B5EF4-FFF2-40B4-BE49-F238E27FC236}">
                <a16:creationId xmlns:a16="http://schemas.microsoft.com/office/drawing/2014/main" id="{A6262B82-6E58-4105-0A29-4EEE25D98A69}"/>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8746495" y="4833177"/>
            <a:ext cx="382967" cy="285117"/>
          </a:xfrm>
          <a:prstGeom prst="rect">
            <a:avLst/>
          </a:prstGeom>
        </p:spPr>
      </p:pic>
    </p:spTree>
    <p:extLst>
      <p:ext uri="{BB962C8B-B14F-4D97-AF65-F5344CB8AC3E}">
        <p14:creationId xmlns:p14="http://schemas.microsoft.com/office/powerpoint/2010/main" val="392573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04F53-67F6-CE2B-7B39-9743735F8F9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8659379-CADB-4AA6-5ABC-A94C8B951B3E}"/>
              </a:ext>
            </a:extLst>
          </p:cNvPr>
          <p:cNvSpPr txBox="1">
            <a:spLocks/>
          </p:cNvSpPr>
          <p:nvPr/>
        </p:nvSpPr>
        <p:spPr>
          <a:xfrm>
            <a:off x="1478410" y="216012"/>
            <a:ext cx="9236349"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Resources aimed at </a:t>
            </a:r>
            <a:r>
              <a:rPr lang="en-GB" sz="3600">
                <a:solidFill>
                  <a:srgbClr val="005EB8"/>
                </a:solidFill>
                <a:latin typeface="Arial"/>
                <a:cs typeface="Arial"/>
              </a:rPr>
              <a:t>adolescents</a:t>
            </a:r>
            <a:r>
              <a:rPr lang="en-GB" sz="3600" dirty="0">
                <a:solidFill>
                  <a:srgbClr val="005EB8"/>
                </a:solidFill>
                <a:latin typeface="Arial"/>
                <a:cs typeface="Arial"/>
              </a:rPr>
              <a:t> and parents</a:t>
            </a:r>
          </a:p>
          <a:p>
            <a:endParaRPr lang="en-GB" sz="36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B4E5DA0B-38F0-00CA-E477-FEE1B19D2F89}"/>
              </a:ext>
            </a:extLst>
          </p:cNvPr>
          <p:cNvSpPr>
            <a:spLocks noGrp="1"/>
          </p:cNvSpPr>
          <p:nvPr>
            <p:ph type="sldNum" sz="quarter" idx="12"/>
          </p:nvPr>
        </p:nvSpPr>
        <p:spPr/>
        <p:txBody>
          <a:bodyPr/>
          <a:lstStyle/>
          <a:p>
            <a:fld id="{30916248-1575-4D68-B685-83B6B91252A1}" type="slidenum">
              <a:rPr lang="en-GB" smtClean="0"/>
              <a:t>23</a:t>
            </a:fld>
            <a:endParaRPr lang="en-GB"/>
          </a:p>
        </p:txBody>
      </p:sp>
      <p:pic>
        <p:nvPicPr>
          <p:cNvPr id="9" name="Picture 8" descr="A blue and white logo">
            <a:extLst>
              <a:ext uri="{FF2B5EF4-FFF2-40B4-BE49-F238E27FC236}">
                <a16:creationId xmlns:a16="http://schemas.microsoft.com/office/drawing/2014/main" id="{E6080D97-7026-E6B0-AA85-256B06B0F2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FDA29F59-F617-66A6-DA4A-96C0893049D7}"/>
              </a:ext>
            </a:extLst>
          </p:cNvPr>
          <p:cNvSpPr txBox="1"/>
          <p:nvPr/>
        </p:nvSpPr>
        <p:spPr>
          <a:xfrm>
            <a:off x="3154589" y="6449999"/>
            <a:ext cx="3851346" cy="30777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Click on the image to access resource</a:t>
            </a:r>
          </a:p>
        </p:txBody>
      </p:sp>
      <p:sp>
        <p:nvSpPr>
          <p:cNvPr id="19" name="TextBox 18">
            <a:extLst>
              <a:ext uri="{FF2B5EF4-FFF2-40B4-BE49-F238E27FC236}">
                <a16:creationId xmlns:a16="http://schemas.microsoft.com/office/drawing/2014/main" id="{C4EB6AE0-48BE-2E3E-E68F-EB2BB17CD556}"/>
              </a:ext>
            </a:extLst>
          </p:cNvPr>
          <p:cNvSpPr txBox="1"/>
          <p:nvPr/>
        </p:nvSpPr>
        <p:spPr>
          <a:xfrm>
            <a:off x="183988" y="3916218"/>
            <a:ext cx="2048309" cy="646331"/>
          </a:xfrm>
          <a:prstGeom prst="rect">
            <a:avLst/>
          </a:prstGeom>
          <a:noFill/>
        </p:spPr>
        <p:txBody>
          <a:bodyPr wrap="square">
            <a:spAutoFit/>
          </a:bodyPr>
          <a:lstStyle/>
          <a:p>
            <a:pPr algn="ctr"/>
            <a:r>
              <a:rPr lang="en-GB" sz="1200" i="0" u="none" strike="noStrike" baseline="0">
                <a:solidFill>
                  <a:srgbClr val="000000"/>
                </a:solidFill>
                <a:latin typeface="Arial" panose="020B0604020202020204" pitchFamily="34" charset="0"/>
              </a:rPr>
              <a:t>The Eve Appeal: Information and myth busting</a:t>
            </a:r>
          </a:p>
        </p:txBody>
      </p:sp>
      <p:pic>
        <p:nvPicPr>
          <p:cNvPr id="3" name="Picture 2">
            <a:extLst>
              <a:ext uri="{FF2B5EF4-FFF2-40B4-BE49-F238E27FC236}">
                <a16:creationId xmlns:a16="http://schemas.microsoft.com/office/drawing/2014/main" id="{2364B307-6C21-E9AB-BD25-26CAC65D8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870" y="253274"/>
            <a:ext cx="1000632" cy="635184"/>
          </a:xfrm>
          <a:prstGeom prst="rect">
            <a:avLst/>
          </a:prstGeom>
        </p:spPr>
      </p:pic>
      <p:pic>
        <p:nvPicPr>
          <p:cNvPr id="11" name="Picture 10">
            <a:hlinkClick r:id="rId4"/>
            <a:extLst>
              <a:ext uri="{FF2B5EF4-FFF2-40B4-BE49-F238E27FC236}">
                <a16:creationId xmlns:a16="http://schemas.microsoft.com/office/drawing/2014/main" id="{6CB1B939-498D-9D89-1E8A-B0DA14B71E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869" y="1511367"/>
            <a:ext cx="1702549" cy="2404851"/>
          </a:xfrm>
          <a:prstGeom prst="rect">
            <a:avLst/>
          </a:prstGeom>
          <a:ln w="19050">
            <a:solidFill>
              <a:srgbClr val="005EB8"/>
            </a:solidFill>
          </a:ln>
        </p:spPr>
      </p:pic>
      <p:pic>
        <p:nvPicPr>
          <p:cNvPr id="14" name="Picture 13">
            <a:hlinkClick r:id="rId6"/>
            <a:extLst>
              <a:ext uri="{FF2B5EF4-FFF2-40B4-BE49-F238E27FC236}">
                <a16:creationId xmlns:a16="http://schemas.microsoft.com/office/drawing/2014/main" id="{9EAD239D-1D28-05FE-7220-C54EE140C6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0160" y="4693896"/>
            <a:ext cx="2142822" cy="1305473"/>
          </a:xfrm>
          <a:prstGeom prst="rect">
            <a:avLst/>
          </a:prstGeom>
          <a:ln w="19050">
            <a:solidFill>
              <a:srgbClr val="005EB8"/>
            </a:solidFill>
          </a:ln>
        </p:spPr>
      </p:pic>
      <p:sp>
        <p:nvSpPr>
          <p:cNvPr id="17" name="TextBox 16">
            <a:extLst>
              <a:ext uri="{FF2B5EF4-FFF2-40B4-BE49-F238E27FC236}">
                <a16:creationId xmlns:a16="http://schemas.microsoft.com/office/drawing/2014/main" id="{97CEE680-1707-12EA-E839-CF4C685EC625}"/>
              </a:ext>
            </a:extLst>
          </p:cNvPr>
          <p:cNvSpPr txBox="1"/>
          <p:nvPr/>
        </p:nvSpPr>
        <p:spPr>
          <a:xfrm>
            <a:off x="132142" y="6125517"/>
            <a:ext cx="2250840" cy="461665"/>
          </a:xfrm>
          <a:prstGeom prst="rect">
            <a:avLst/>
          </a:prstGeom>
          <a:noFill/>
        </p:spPr>
        <p:txBody>
          <a:bodyPr wrap="square">
            <a:spAutoFit/>
          </a:bodyPr>
          <a:lstStyle/>
          <a:p>
            <a:pPr algn="ctr"/>
            <a:r>
              <a:rPr lang="en-GB" sz="1200">
                <a:latin typeface="Arial" panose="020B0604020202020204" pitchFamily="34" charset="0"/>
                <a:cs typeface="Arial" panose="020B0604020202020204" pitchFamily="34" charset="0"/>
              </a:rPr>
              <a:t>University of Oxford: information and animation </a:t>
            </a:r>
          </a:p>
        </p:txBody>
      </p:sp>
      <p:pic>
        <p:nvPicPr>
          <p:cNvPr id="20" name="Picture 19">
            <a:hlinkClick r:id="rId8"/>
            <a:extLst>
              <a:ext uri="{FF2B5EF4-FFF2-40B4-BE49-F238E27FC236}">
                <a16:creationId xmlns:a16="http://schemas.microsoft.com/office/drawing/2014/main" id="{25ACDAC0-E7B3-69A9-274E-A5175485968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71159" y="1511365"/>
            <a:ext cx="4150657" cy="2114193"/>
          </a:xfrm>
          <a:prstGeom prst="rect">
            <a:avLst/>
          </a:prstGeom>
          <a:ln w="22225">
            <a:solidFill>
              <a:srgbClr val="005EB8"/>
            </a:solidFill>
          </a:ln>
        </p:spPr>
      </p:pic>
      <p:sp>
        <p:nvSpPr>
          <p:cNvPr id="23" name="TextBox 22">
            <a:extLst>
              <a:ext uri="{FF2B5EF4-FFF2-40B4-BE49-F238E27FC236}">
                <a16:creationId xmlns:a16="http://schemas.microsoft.com/office/drawing/2014/main" id="{EB2A05B1-5F8E-BFD8-B883-EBFA389C3010}"/>
              </a:ext>
            </a:extLst>
          </p:cNvPr>
          <p:cNvSpPr txBox="1"/>
          <p:nvPr/>
        </p:nvSpPr>
        <p:spPr>
          <a:xfrm>
            <a:off x="2818801" y="3639219"/>
            <a:ext cx="4255371"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Defend your tomorrow campaign: HPV and cervical cancer </a:t>
            </a:r>
          </a:p>
        </p:txBody>
      </p:sp>
      <p:pic>
        <p:nvPicPr>
          <p:cNvPr id="25" name="Picture 24">
            <a:hlinkClick r:id="rId10"/>
            <a:extLst>
              <a:ext uri="{FF2B5EF4-FFF2-40B4-BE49-F238E27FC236}">
                <a16:creationId xmlns:a16="http://schemas.microsoft.com/office/drawing/2014/main" id="{EEEFC307-8536-FCB6-A746-BA98059D2AF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04180" y="1511365"/>
            <a:ext cx="2977848" cy="2638153"/>
          </a:xfrm>
          <a:prstGeom prst="rect">
            <a:avLst/>
          </a:prstGeom>
          <a:ln w="19050">
            <a:solidFill>
              <a:srgbClr val="005EB8"/>
            </a:solidFill>
          </a:ln>
        </p:spPr>
      </p:pic>
      <p:sp>
        <p:nvSpPr>
          <p:cNvPr id="27" name="TextBox 26">
            <a:extLst>
              <a:ext uri="{FF2B5EF4-FFF2-40B4-BE49-F238E27FC236}">
                <a16:creationId xmlns:a16="http://schemas.microsoft.com/office/drawing/2014/main" id="{E56891B8-228F-7D95-1FFD-635E5D047E75}"/>
              </a:ext>
            </a:extLst>
          </p:cNvPr>
          <p:cNvSpPr txBox="1"/>
          <p:nvPr/>
        </p:nvSpPr>
        <p:spPr>
          <a:xfrm>
            <a:off x="10482028" y="1436370"/>
            <a:ext cx="1505174" cy="1015663"/>
          </a:xfrm>
          <a:prstGeom prst="rect">
            <a:avLst/>
          </a:prstGeom>
          <a:noFill/>
        </p:spPr>
        <p:txBody>
          <a:bodyPr wrap="square">
            <a:spAutoFit/>
          </a:bodyPr>
          <a:lstStyle/>
          <a:p>
            <a:pPr algn="ctr"/>
            <a:r>
              <a:rPr lang="en-GB" sz="1200">
                <a:latin typeface="Arial" panose="020B0604020202020204" pitchFamily="34" charset="0"/>
                <a:cs typeface="Arial" panose="020B0604020202020204" pitchFamily="34" charset="0"/>
              </a:rPr>
              <a:t>NHS and </a:t>
            </a:r>
            <a:r>
              <a:rPr lang="en-GB" sz="1200" err="1">
                <a:latin typeface="Arial" panose="020B0604020202020204" pitchFamily="34" charset="0"/>
                <a:cs typeface="Arial" panose="020B0604020202020204" pitchFamily="34" charset="0"/>
              </a:rPr>
              <a:t>talkswithdrsesay</a:t>
            </a:r>
            <a:r>
              <a:rPr lang="en-GB" sz="1200">
                <a:latin typeface="Arial" panose="020B0604020202020204" pitchFamily="34" charset="0"/>
                <a:cs typeface="Arial" panose="020B0604020202020204" pitchFamily="34" charset="0"/>
              </a:rPr>
              <a:t> </a:t>
            </a:r>
          </a:p>
          <a:p>
            <a:pPr algn="ctr"/>
            <a:r>
              <a:rPr lang="en-GB" sz="1200">
                <a:latin typeface="Arial" panose="020B0604020202020204" pitchFamily="34" charset="0"/>
                <a:cs typeface="Arial" panose="020B0604020202020204" pitchFamily="34" charset="0"/>
              </a:rPr>
              <a:t>Instagram video.</a:t>
            </a:r>
          </a:p>
          <a:p>
            <a:pPr algn="ctr"/>
            <a:r>
              <a:rPr lang="en-GB" sz="1200">
                <a:latin typeface="Arial" panose="020B0604020202020204" pitchFamily="34" charset="0"/>
                <a:cs typeface="Arial" panose="020B0604020202020204" pitchFamily="34" charset="0"/>
              </a:rPr>
              <a:t> 4 key facts about HPV</a:t>
            </a:r>
          </a:p>
        </p:txBody>
      </p:sp>
      <p:pic>
        <p:nvPicPr>
          <p:cNvPr id="29" name="Picture 28">
            <a:hlinkClick r:id="rId12"/>
            <a:extLst>
              <a:ext uri="{FF2B5EF4-FFF2-40B4-BE49-F238E27FC236}">
                <a16:creationId xmlns:a16="http://schemas.microsoft.com/office/drawing/2014/main" id="{2778721E-B395-9A27-1726-37F30545FFE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365673" y="4558253"/>
            <a:ext cx="2444862" cy="1330379"/>
          </a:xfrm>
          <a:prstGeom prst="rect">
            <a:avLst/>
          </a:prstGeom>
          <a:ln w="19050">
            <a:solidFill>
              <a:srgbClr val="005EB8"/>
            </a:solidFill>
          </a:ln>
        </p:spPr>
      </p:pic>
      <p:sp>
        <p:nvSpPr>
          <p:cNvPr id="30" name="TextBox 29">
            <a:extLst>
              <a:ext uri="{FF2B5EF4-FFF2-40B4-BE49-F238E27FC236}">
                <a16:creationId xmlns:a16="http://schemas.microsoft.com/office/drawing/2014/main" id="{9E45B219-6C44-98DD-24F0-C654706FABDF}"/>
              </a:ext>
            </a:extLst>
          </p:cNvPr>
          <p:cNvSpPr txBox="1"/>
          <p:nvPr/>
        </p:nvSpPr>
        <p:spPr>
          <a:xfrm>
            <a:off x="9603898" y="5978739"/>
            <a:ext cx="1756259"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Safety and side effects</a:t>
            </a:r>
          </a:p>
        </p:txBody>
      </p:sp>
      <p:pic>
        <p:nvPicPr>
          <p:cNvPr id="32" name="Picture 31">
            <a:hlinkClick r:id="rId14"/>
            <a:extLst>
              <a:ext uri="{FF2B5EF4-FFF2-40B4-BE49-F238E27FC236}">
                <a16:creationId xmlns:a16="http://schemas.microsoft.com/office/drawing/2014/main" id="{874D18B6-0A71-C4C1-7D9F-5C2E2708123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28445" y="4558253"/>
            <a:ext cx="2486543" cy="1330379"/>
          </a:xfrm>
          <a:prstGeom prst="rect">
            <a:avLst/>
          </a:prstGeom>
          <a:ln w="19050">
            <a:solidFill>
              <a:srgbClr val="005EB8"/>
            </a:solidFill>
          </a:ln>
        </p:spPr>
      </p:pic>
      <p:sp>
        <p:nvSpPr>
          <p:cNvPr id="33" name="TextBox 32">
            <a:extLst>
              <a:ext uri="{FF2B5EF4-FFF2-40B4-BE49-F238E27FC236}">
                <a16:creationId xmlns:a16="http://schemas.microsoft.com/office/drawing/2014/main" id="{8000342B-C523-CA45-BD4B-2D81C0D8C488}"/>
              </a:ext>
            </a:extLst>
          </p:cNvPr>
          <p:cNvSpPr txBox="1"/>
          <p:nvPr/>
        </p:nvSpPr>
        <p:spPr>
          <a:xfrm>
            <a:off x="6728445" y="5978738"/>
            <a:ext cx="2486543"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The HPV vaccination and my teen</a:t>
            </a:r>
          </a:p>
        </p:txBody>
      </p:sp>
      <p:pic>
        <p:nvPicPr>
          <p:cNvPr id="35" name="Picture 34">
            <a:hlinkClick r:id="rId16"/>
            <a:extLst>
              <a:ext uri="{FF2B5EF4-FFF2-40B4-BE49-F238E27FC236}">
                <a16:creationId xmlns:a16="http://schemas.microsoft.com/office/drawing/2014/main" id="{D7C6E1A3-3D5F-5C41-0E00-525557C4475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091217" y="4558253"/>
            <a:ext cx="2486543" cy="1330379"/>
          </a:xfrm>
          <a:prstGeom prst="rect">
            <a:avLst/>
          </a:prstGeom>
          <a:ln w="19050">
            <a:solidFill>
              <a:srgbClr val="005EB8"/>
            </a:solidFill>
          </a:ln>
        </p:spPr>
      </p:pic>
      <p:sp>
        <p:nvSpPr>
          <p:cNvPr id="36" name="TextBox 35">
            <a:extLst>
              <a:ext uri="{FF2B5EF4-FFF2-40B4-BE49-F238E27FC236}">
                <a16:creationId xmlns:a16="http://schemas.microsoft.com/office/drawing/2014/main" id="{E9681DE0-F613-F9AA-DDD8-E26E52685B14}"/>
              </a:ext>
            </a:extLst>
          </p:cNvPr>
          <p:cNvSpPr txBox="1"/>
          <p:nvPr/>
        </p:nvSpPr>
        <p:spPr>
          <a:xfrm>
            <a:off x="4220284" y="5978737"/>
            <a:ext cx="2486543"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Protecting my teen from HPV </a:t>
            </a:r>
          </a:p>
        </p:txBody>
      </p:sp>
    </p:spTree>
    <p:extLst>
      <p:ext uri="{BB962C8B-B14F-4D97-AF65-F5344CB8AC3E}">
        <p14:creationId xmlns:p14="http://schemas.microsoft.com/office/powerpoint/2010/main" val="2605875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B7664-FCB4-7014-7855-ED027E994579}"/>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F7A5F52-57DB-1394-171B-C872AC8AA240}"/>
              </a:ext>
            </a:extLst>
          </p:cNvPr>
          <p:cNvSpPr txBox="1">
            <a:spLocks/>
          </p:cNvSpPr>
          <p:nvPr/>
        </p:nvSpPr>
        <p:spPr>
          <a:xfrm>
            <a:off x="764035" y="177912"/>
            <a:ext cx="8261583"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    Resources aimed at b</a:t>
            </a:r>
            <a:r>
              <a:rPr lang="en-GB" sz="3600">
                <a:solidFill>
                  <a:srgbClr val="005EB8"/>
                </a:solidFill>
                <a:latin typeface="Arial"/>
                <a:cs typeface="Arial"/>
              </a:rPr>
              <a:t>oys</a:t>
            </a:r>
            <a:endParaRPr lang="en-GB" sz="36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FE0A2712-6942-4510-95F3-EB7590F01639}"/>
              </a:ext>
            </a:extLst>
          </p:cNvPr>
          <p:cNvSpPr>
            <a:spLocks noGrp="1"/>
          </p:cNvSpPr>
          <p:nvPr>
            <p:ph type="sldNum" sz="quarter" idx="12"/>
          </p:nvPr>
        </p:nvSpPr>
        <p:spPr/>
        <p:txBody>
          <a:bodyPr/>
          <a:lstStyle/>
          <a:p>
            <a:fld id="{30916248-1575-4D68-B685-83B6B91252A1}" type="slidenum">
              <a:rPr lang="en-GB" smtClean="0"/>
              <a:t>24</a:t>
            </a:fld>
            <a:endParaRPr lang="en-GB"/>
          </a:p>
        </p:txBody>
      </p:sp>
      <p:pic>
        <p:nvPicPr>
          <p:cNvPr id="9" name="Picture 8" descr="A blue and white logo">
            <a:extLst>
              <a:ext uri="{FF2B5EF4-FFF2-40B4-BE49-F238E27FC236}">
                <a16:creationId xmlns:a16="http://schemas.microsoft.com/office/drawing/2014/main" id="{7B68DA3B-C35F-B3A7-479B-21131000AB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F3A39860-CE13-411C-B911-49FC5B9277D1}"/>
              </a:ext>
            </a:extLst>
          </p:cNvPr>
          <p:cNvSpPr txBox="1"/>
          <p:nvPr/>
        </p:nvSpPr>
        <p:spPr>
          <a:xfrm>
            <a:off x="4170327" y="6538912"/>
            <a:ext cx="3851346" cy="30777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Click on the image to access resource</a:t>
            </a:r>
          </a:p>
        </p:txBody>
      </p:sp>
      <p:pic>
        <p:nvPicPr>
          <p:cNvPr id="4" name="Picture 3">
            <a:hlinkClick r:id="rId3"/>
            <a:extLst>
              <a:ext uri="{FF2B5EF4-FFF2-40B4-BE49-F238E27FC236}">
                <a16:creationId xmlns:a16="http://schemas.microsoft.com/office/drawing/2014/main" id="{A3CA30FC-BF3B-DF74-2114-826D95FC89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4440" y="1141589"/>
            <a:ext cx="3199535" cy="1548982"/>
          </a:xfrm>
          <a:prstGeom prst="rect">
            <a:avLst/>
          </a:prstGeom>
          <a:ln w="22225">
            <a:solidFill>
              <a:srgbClr val="005EB8"/>
            </a:solidFill>
          </a:ln>
        </p:spPr>
      </p:pic>
      <p:pic>
        <p:nvPicPr>
          <p:cNvPr id="10" name="Picture 9">
            <a:hlinkClick r:id="rId5"/>
            <a:extLst>
              <a:ext uri="{FF2B5EF4-FFF2-40B4-BE49-F238E27FC236}">
                <a16:creationId xmlns:a16="http://schemas.microsoft.com/office/drawing/2014/main" id="{AFDF7657-32A3-ED65-FFAD-48248751C1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8734" y="3401085"/>
            <a:ext cx="3199535" cy="1611791"/>
          </a:xfrm>
          <a:prstGeom prst="rect">
            <a:avLst/>
          </a:prstGeom>
          <a:ln w="22225">
            <a:solidFill>
              <a:srgbClr val="005EB8"/>
            </a:solidFill>
          </a:ln>
        </p:spPr>
      </p:pic>
      <p:pic>
        <p:nvPicPr>
          <p:cNvPr id="12" name="Picture 11">
            <a:hlinkClick r:id="rId7"/>
            <a:extLst>
              <a:ext uri="{FF2B5EF4-FFF2-40B4-BE49-F238E27FC236}">
                <a16:creationId xmlns:a16="http://schemas.microsoft.com/office/drawing/2014/main" id="{8CC54E88-8640-61B6-DCCE-CB59A43BB09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056" y="1992731"/>
            <a:ext cx="3790364" cy="2214249"/>
          </a:xfrm>
          <a:prstGeom prst="rect">
            <a:avLst/>
          </a:prstGeom>
          <a:ln w="19050">
            <a:solidFill>
              <a:srgbClr val="005EB8"/>
            </a:solidFill>
          </a:ln>
        </p:spPr>
      </p:pic>
      <p:sp>
        <p:nvSpPr>
          <p:cNvPr id="15" name="TextBox 14">
            <a:extLst>
              <a:ext uri="{FF2B5EF4-FFF2-40B4-BE49-F238E27FC236}">
                <a16:creationId xmlns:a16="http://schemas.microsoft.com/office/drawing/2014/main" id="{AA036D3E-7F53-85A9-937D-F9203D2A8B9B}"/>
              </a:ext>
            </a:extLst>
          </p:cNvPr>
          <p:cNvSpPr txBox="1"/>
          <p:nvPr/>
        </p:nvSpPr>
        <p:spPr>
          <a:xfrm>
            <a:off x="2046058" y="2676925"/>
            <a:ext cx="2964888" cy="461665"/>
          </a:xfrm>
          <a:prstGeom prst="rect">
            <a:avLst/>
          </a:prstGeom>
          <a:noFill/>
        </p:spPr>
        <p:txBody>
          <a:bodyPr wrap="square">
            <a:spAutoFit/>
          </a:bodyPr>
          <a:lstStyle/>
          <a:p>
            <a:pPr algn="ctr"/>
            <a:r>
              <a:rPr lang="en-GB" sz="1200" i="0" u="none" strike="noStrike" baseline="0">
                <a:solidFill>
                  <a:srgbClr val="000000"/>
                </a:solidFill>
                <a:latin typeface="Arial" panose="020B0604020202020204" pitchFamily="34" charset="0"/>
              </a:rPr>
              <a:t>Cardiff City FC and Cardiff and Vale University Health Board Wales. </a:t>
            </a:r>
            <a:endParaRPr lang="en-GB" sz="1200"/>
          </a:p>
        </p:txBody>
      </p:sp>
      <p:sp>
        <p:nvSpPr>
          <p:cNvPr id="19" name="TextBox 18">
            <a:extLst>
              <a:ext uri="{FF2B5EF4-FFF2-40B4-BE49-F238E27FC236}">
                <a16:creationId xmlns:a16="http://schemas.microsoft.com/office/drawing/2014/main" id="{BF646742-9390-2CBB-846A-83C88B1C2F57}"/>
              </a:ext>
            </a:extLst>
          </p:cNvPr>
          <p:cNvSpPr txBox="1"/>
          <p:nvPr/>
        </p:nvSpPr>
        <p:spPr>
          <a:xfrm>
            <a:off x="1817115" y="5103383"/>
            <a:ext cx="3422771" cy="830997"/>
          </a:xfrm>
          <a:prstGeom prst="rect">
            <a:avLst/>
          </a:prstGeom>
          <a:noFill/>
        </p:spPr>
        <p:txBody>
          <a:bodyPr wrap="square">
            <a:spAutoFit/>
          </a:bodyPr>
          <a:lstStyle/>
          <a:p>
            <a:pPr algn="ctr"/>
            <a:r>
              <a:rPr lang="en-GB" sz="1200" i="0" u="none" strike="noStrike" baseline="0">
                <a:solidFill>
                  <a:srgbClr val="000000"/>
                </a:solidFill>
                <a:latin typeface="Arial" panose="020B0604020202020204" pitchFamily="34" charset="0"/>
              </a:rPr>
              <a:t>NIHR Health Protection Research Unit in Behavioural Science and Evaluation at University of Bristol EDUCATE and COMMUNICATE projects </a:t>
            </a:r>
          </a:p>
        </p:txBody>
      </p:sp>
      <p:sp>
        <p:nvSpPr>
          <p:cNvPr id="21" name="TextBox 20">
            <a:extLst>
              <a:ext uri="{FF2B5EF4-FFF2-40B4-BE49-F238E27FC236}">
                <a16:creationId xmlns:a16="http://schemas.microsoft.com/office/drawing/2014/main" id="{57F7F939-24A4-4995-B124-2293FDEE2AC5}"/>
              </a:ext>
            </a:extLst>
          </p:cNvPr>
          <p:cNvSpPr txBox="1"/>
          <p:nvPr/>
        </p:nvSpPr>
        <p:spPr>
          <a:xfrm>
            <a:off x="7622439" y="4206980"/>
            <a:ext cx="3130711" cy="461665"/>
          </a:xfrm>
          <a:prstGeom prst="rect">
            <a:avLst/>
          </a:prstGeom>
          <a:noFill/>
        </p:spPr>
        <p:txBody>
          <a:bodyPr wrap="square">
            <a:spAutoFit/>
          </a:bodyPr>
          <a:lstStyle/>
          <a:p>
            <a:pPr algn="ctr"/>
            <a:r>
              <a:rPr lang="en-GB" sz="1200" i="0" u="none" strike="noStrike" baseline="0">
                <a:solidFill>
                  <a:srgbClr val="000000"/>
                </a:solidFill>
                <a:latin typeface="Arial" panose="020B0604020202020204" pitchFamily="34" charset="0"/>
              </a:rPr>
              <a:t>2025/26 GP campaign – HPV catch-up digital screens and social media assets. </a:t>
            </a:r>
            <a:endParaRPr lang="en-GB" sz="1200"/>
          </a:p>
        </p:txBody>
      </p:sp>
      <p:pic>
        <p:nvPicPr>
          <p:cNvPr id="2" name="Picture 1">
            <a:extLst>
              <a:ext uri="{FF2B5EF4-FFF2-40B4-BE49-F238E27FC236}">
                <a16:creationId xmlns:a16="http://schemas.microsoft.com/office/drawing/2014/main" id="{06B9E326-161D-006D-E5A7-C5070CB815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4673" y="287565"/>
            <a:ext cx="431771" cy="431771"/>
          </a:xfrm>
          <a:prstGeom prst="rect">
            <a:avLst/>
          </a:prstGeom>
        </p:spPr>
      </p:pic>
    </p:spTree>
    <p:extLst>
      <p:ext uri="{BB962C8B-B14F-4D97-AF65-F5344CB8AC3E}">
        <p14:creationId xmlns:p14="http://schemas.microsoft.com/office/powerpoint/2010/main" val="3349167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83F8A-794E-741C-CEF9-FFAF9DEEAFB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AD29C06C-6B84-B89E-2A64-E553818848D7}"/>
              </a:ext>
            </a:extLst>
          </p:cNvPr>
          <p:cNvSpPr txBox="1">
            <a:spLocks/>
          </p:cNvSpPr>
          <p:nvPr/>
        </p:nvSpPr>
        <p:spPr>
          <a:xfrm>
            <a:off x="825895" y="205211"/>
            <a:ext cx="9753600" cy="123170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Resources </a:t>
            </a:r>
            <a:r>
              <a:rPr lang="en-GB" sz="3600" dirty="0">
                <a:solidFill>
                  <a:srgbClr val="005EB8"/>
                </a:solidFill>
                <a:latin typeface="Arial"/>
                <a:cs typeface="Arial"/>
              </a:rPr>
              <a:t>for children with special </a:t>
            </a:r>
            <a:endParaRPr lang="en-US"/>
          </a:p>
          <a:p>
            <a:r>
              <a:rPr lang="en-GB" sz="3600">
                <a:solidFill>
                  <a:srgbClr val="005EB8"/>
                </a:solidFill>
                <a:latin typeface="Arial"/>
                <a:cs typeface="Arial"/>
              </a:rPr>
              <a:t>educational needs and disabilities (SEND) </a:t>
            </a:r>
            <a:endParaRPr lang="en-GB"/>
          </a:p>
          <a:p>
            <a:r>
              <a:rPr lang="en-GB" sz="3600" dirty="0">
                <a:solidFill>
                  <a:srgbClr val="005EB8"/>
                </a:solidFill>
                <a:latin typeface="Arial"/>
                <a:cs typeface="Arial"/>
              </a:rPr>
              <a:t>                       </a:t>
            </a:r>
          </a:p>
        </p:txBody>
      </p:sp>
      <p:sp>
        <p:nvSpPr>
          <p:cNvPr id="8" name="Slide Number Placeholder 7">
            <a:extLst>
              <a:ext uri="{FF2B5EF4-FFF2-40B4-BE49-F238E27FC236}">
                <a16:creationId xmlns:a16="http://schemas.microsoft.com/office/drawing/2014/main" id="{10307B6D-0162-2896-199B-C58E82B2A581}"/>
              </a:ext>
            </a:extLst>
          </p:cNvPr>
          <p:cNvSpPr>
            <a:spLocks noGrp="1"/>
          </p:cNvSpPr>
          <p:nvPr>
            <p:ph type="sldNum" sz="quarter" idx="12"/>
          </p:nvPr>
        </p:nvSpPr>
        <p:spPr/>
        <p:txBody>
          <a:bodyPr/>
          <a:lstStyle/>
          <a:p>
            <a:fld id="{30916248-1575-4D68-B685-83B6B91252A1}" type="slidenum">
              <a:rPr lang="en-GB" smtClean="0"/>
              <a:t>25</a:t>
            </a:fld>
            <a:endParaRPr lang="en-GB"/>
          </a:p>
        </p:txBody>
      </p:sp>
      <p:pic>
        <p:nvPicPr>
          <p:cNvPr id="7" name="Picture 6">
            <a:hlinkClick r:id="rId2"/>
            <a:extLst>
              <a:ext uri="{FF2B5EF4-FFF2-40B4-BE49-F238E27FC236}">
                <a16:creationId xmlns:a16="http://schemas.microsoft.com/office/drawing/2014/main" id="{C5B9D00A-42A2-B129-B99C-C9CE31581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7133" y="1471492"/>
            <a:ext cx="2907905" cy="4088986"/>
          </a:xfrm>
          <a:prstGeom prst="rect">
            <a:avLst/>
          </a:prstGeom>
          <a:ln w="22225">
            <a:solidFill>
              <a:srgbClr val="005EB8"/>
            </a:solidFill>
          </a:ln>
        </p:spPr>
      </p:pic>
      <p:pic>
        <p:nvPicPr>
          <p:cNvPr id="13" name="Picture 12">
            <a:hlinkClick r:id="rId4"/>
            <a:extLst>
              <a:ext uri="{FF2B5EF4-FFF2-40B4-BE49-F238E27FC236}">
                <a16:creationId xmlns:a16="http://schemas.microsoft.com/office/drawing/2014/main" id="{7433293A-6F6A-EBB7-07A7-C994C60AD8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86962" y="1475042"/>
            <a:ext cx="2907905" cy="4098995"/>
          </a:xfrm>
          <a:prstGeom prst="rect">
            <a:avLst/>
          </a:prstGeom>
          <a:ln w="22225">
            <a:solidFill>
              <a:srgbClr val="005EB8"/>
            </a:solidFill>
          </a:ln>
        </p:spPr>
      </p:pic>
      <p:sp>
        <p:nvSpPr>
          <p:cNvPr id="16" name="TextBox 15">
            <a:extLst>
              <a:ext uri="{FF2B5EF4-FFF2-40B4-BE49-F238E27FC236}">
                <a16:creationId xmlns:a16="http://schemas.microsoft.com/office/drawing/2014/main" id="{0C0E02FD-02CA-9E45-7886-8D8964096DE3}"/>
              </a:ext>
            </a:extLst>
          </p:cNvPr>
          <p:cNvSpPr txBox="1"/>
          <p:nvPr/>
        </p:nvSpPr>
        <p:spPr>
          <a:xfrm>
            <a:off x="2444089" y="5536058"/>
            <a:ext cx="2613991" cy="461665"/>
          </a:xfrm>
          <a:prstGeom prst="rect">
            <a:avLst/>
          </a:prstGeom>
          <a:noFill/>
        </p:spPr>
        <p:txBody>
          <a:bodyPr wrap="square">
            <a:spAutoFit/>
          </a:bodyPr>
          <a:lstStyle/>
          <a:p>
            <a:pPr algn="ctr"/>
            <a:r>
              <a:rPr lang="en-GB" sz="1200" i="0" u="none" strike="noStrike" baseline="0">
                <a:solidFill>
                  <a:srgbClr val="000000"/>
                </a:solidFill>
                <a:latin typeface="Arial" panose="020B0604020202020204" pitchFamily="34" charset="0"/>
              </a:rPr>
              <a:t>UKHSA / NHS universal leaflet: </a:t>
            </a:r>
          </a:p>
          <a:p>
            <a:pPr algn="ctr"/>
            <a:r>
              <a:rPr lang="en-GB" sz="1200" b="1" i="0" u="none" strike="noStrike" baseline="0">
                <a:solidFill>
                  <a:srgbClr val="000000"/>
                </a:solidFill>
                <a:latin typeface="Arial" panose="020B0604020202020204" pitchFamily="34" charset="0"/>
                <a:hlinkClick r:id="rId2"/>
              </a:rPr>
              <a:t>Easy read version. </a:t>
            </a:r>
            <a:endParaRPr lang="en-GB" sz="1200" b="1"/>
          </a:p>
        </p:txBody>
      </p:sp>
      <p:sp>
        <p:nvSpPr>
          <p:cNvPr id="19" name="TextBox 18">
            <a:extLst>
              <a:ext uri="{FF2B5EF4-FFF2-40B4-BE49-F238E27FC236}">
                <a16:creationId xmlns:a16="http://schemas.microsoft.com/office/drawing/2014/main" id="{FA044607-330B-A168-851F-B1A984F25A08}"/>
              </a:ext>
            </a:extLst>
          </p:cNvPr>
          <p:cNvSpPr txBox="1"/>
          <p:nvPr/>
        </p:nvSpPr>
        <p:spPr>
          <a:xfrm>
            <a:off x="7156647" y="5584242"/>
            <a:ext cx="2907905" cy="276999"/>
          </a:xfrm>
          <a:prstGeom prst="rect">
            <a:avLst/>
          </a:prstGeom>
          <a:noFill/>
        </p:spPr>
        <p:txBody>
          <a:bodyPr wrap="square">
            <a:spAutoFit/>
          </a:bodyPr>
          <a:lstStyle/>
          <a:p>
            <a:r>
              <a:rPr lang="en-GB" sz="1200" i="0" u="none" strike="noStrike" baseline="0">
                <a:solidFill>
                  <a:srgbClr val="000000"/>
                </a:solidFill>
                <a:latin typeface="Arial" panose="020B0604020202020204" pitchFamily="34" charset="0"/>
              </a:rPr>
              <a:t>The Eve Appeal: </a:t>
            </a:r>
            <a:r>
              <a:rPr lang="en-GB" sz="1200" b="1" i="0" u="none" strike="noStrike" baseline="0">
                <a:solidFill>
                  <a:srgbClr val="000000"/>
                </a:solidFill>
                <a:latin typeface="Arial" panose="020B0604020202020204" pitchFamily="34" charset="0"/>
                <a:hlinkClick r:id="rId4"/>
              </a:rPr>
              <a:t>Easy read version </a:t>
            </a:r>
            <a:endParaRPr lang="en-GB" sz="1200" b="1"/>
          </a:p>
        </p:txBody>
      </p:sp>
      <p:sp>
        <p:nvSpPr>
          <p:cNvPr id="20" name="TextBox 19">
            <a:extLst>
              <a:ext uri="{FF2B5EF4-FFF2-40B4-BE49-F238E27FC236}">
                <a16:creationId xmlns:a16="http://schemas.microsoft.com/office/drawing/2014/main" id="{36D3C00C-2D01-4B52-7AD4-04C55DF6EB4A}"/>
              </a:ext>
            </a:extLst>
          </p:cNvPr>
          <p:cNvSpPr txBox="1"/>
          <p:nvPr/>
        </p:nvSpPr>
        <p:spPr>
          <a:xfrm>
            <a:off x="3777022" y="6202461"/>
            <a:ext cx="3851346" cy="30777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Click on the image to access resource</a:t>
            </a:r>
          </a:p>
        </p:txBody>
      </p:sp>
      <p:pic>
        <p:nvPicPr>
          <p:cNvPr id="2" name="Picture 1" descr="A blue and white logo">
            <a:extLst>
              <a:ext uri="{FF2B5EF4-FFF2-40B4-BE49-F238E27FC236}">
                <a16:creationId xmlns:a16="http://schemas.microsoft.com/office/drawing/2014/main" id="{58F442C3-644E-D02A-2105-AA65841CA7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pic>
        <p:nvPicPr>
          <p:cNvPr id="3" name="Picture 2">
            <a:extLst>
              <a:ext uri="{FF2B5EF4-FFF2-40B4-BE49-F238E27FC236}">
                <a16:creationId xmlns:a16="http://schemas.microsoft.com/office/drawing/2014/main" id="{675D0226-9531-0344-DE8C-0F6EF9BCA48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28600" y="329184"/>
            <a:ext cx="512064" cy="648875"/>
          </a:xfrm>
          <a:prstGeom prst="rect">
            <a:avLst/>
          </a:prstGeom>
        </p:spPr>
      </p:pic>
    </p:spTree>
    <p:extLst>
      <p:ext uri="{BB962C8B-B14F-4D97-AF65-F5344CB8AC3E}">
        <p14:creationId xmlns:p14="http://schemas.microsoft.com/office/powerpoint/2010/main" val="3863957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4F375-FA8A-16F5-A354-52C811E80652}"/>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317279D7-C80F-63BB-35C6-9E286FE52C97}"/>
              </a:ext>
            </a:extLst>
          </p:cNvPr>
          <p:cNvSpPr txBox="1">
            <a:spLocks/>
          </p:cNvSpPr>
          <p:nvPr/>
        </p:nvSpPr>
        <p:spPr>
          <a:xfrm>
            <a:off x="885628" y="140241"/>
            <a:ext cx="6546593"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a:solidFill>
                  <a:srgbClr val="005EB8"/>
                </a:solidFill>
                <a:latin typeface="Arial"/>
                <a:cs typeface="Arial"/>
              </a:rPr>
              <a:t>     </a:t>
            </a:r>
            <a:r>
              <a:rPr lang="en-US" sz="3600">
                <a:solidFill>
                  <a:srgbClr val="005EB8"/>
                </a:solidFill>
                <a:latin typeface="Arial"/>
                <a:cs typeface="Arial"/>
              </a:rPr>
              <a:t>Resources </a:t>
            </a:r>
            <a:r>
              <a:rPr lang="en-GB" sz="3600">
                <a:solidFill>
                  <a:srgbClr val="005EB8"/>
                </a:solidFill>
                <a:latin typeface="Arial"/>
                <a:cs typeface="Arial"/>
              </a:rPr>
              <a:t>for GBMSM                         </a:t>
            </a:r>
          </a:p>
        </p:txBody>
      </p:sp>
      <p:sp>
        <p:nvSpPr>
          <p:cNvPr id="8" name="Slide Number Placeholder 7">
            <a:extLst>
              <a:ext uri="{FF2B5EF4-FFF2-40B4-BE49-F238E27FC236}">
                <a16:creationId xmlns:a16="http://schemas.microsoft.com/office/drawing/2014/main" id="{90940A46-A34C-5310-454E-EFB50192CAE1}"/>
              </a:ext>
            </a:extLst>
          </p:cNvPr>
          <p:cNvSpPr>
            <a:spLocks noGrp="1"/>
          </p:cNvSpPr>
          <p:nvPr>
            <p:ph type="sldNum" sz="quarter" idx="12"/>
          </p:nvPr>
        </p:nvSpPr>
        <p:spPr/>
        <p:txBody>
          <a:bodyPr/>
          <a:lstStyle/>
          <a:p>
            <a:fld id="{30916248-1575-4D68-B685-83B6B91252A1}" type="slidenum">
              <a:rPr lang="en-GB" smtClean="0"/>
              <a:t>26</a:t>
            </a:fld>
            <a:endParaRPr lang="en-GB"/>
          </a:p>
        </p:txBody>
      </p:sp>
      <p:pic>
        <p:nvPicPr>
          <p:cNvPr id="9" name="Picture 8" descr="A blue and white logo">
            <a:extLst>
              <a:ext uri="{FF2B5EF4-FFF2-40B4-BE49-F238E27FC236}">
                <a16:creationId xmlns:a16="http://schemas.microsoft.com/office/drawing/2014/main" id="{C4800008-72C5-23DE-AAE9-68BA210A4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8400" y="170633"/>
            <a:ext cx="1952822" cy="670153"/>
          </a:xfrm>
          <a:prstGeom prst="rect">
            <a:avLst/>
          </a:prstGeom>
          <a:ln>
            <a:noFill/>
          </a:ln>
        </p:spPr>
      </p:pic>
      <p:sp>
        <p:nvSpPr>
          <p:cNvPr id="20" name="TextBox 19">
            <a:extLst>
              <a:ext uri="{FF2B5EF4-FFF2-40B4-BE49-F238E27FC236}">
                <a16:creationId xmlns:a16="http://schemas.microsoft.com/office/drawing/2014/main" id="{EECE5A0C-C320-5984-F433-CEB526C1F1D6}"/>
              </a:ext>
            </a:extLst>
          </p:cNvPr>
          <p:cNvSpPr txBox="1"/>
          <p:nvPr/>
        </p:nvSpPr>
        <p:spPr>
          <a:xfrm>
            <a:off x="4161272" y="6385023"/>
            <a:ext cx="3851346" cy="30777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Click on the image to access resource</a:t>
            </a:r>
          </a:p>
        </p:txBody>
      </p:sp>
      <p:pic>
        <p:nvPicPr>
          <p:cNvPr id="3" name="Picture 2">
            <a:hlinkClick r:id="rId3"/>
            <a:extLst>
              <a:ext uri="{FF2B5EF4-FFF2-40B4-BE49-F238E27FC236}">
                <a16:creationId xmlns:a16="http://schemas.microsoft.com/office/drawing/2014/main" id="{65F421B5-3924-60DB-B955-1C9D69AF8D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884" y="1041337"/>
            <a:ext cx="1978684" cy="2780853"/>
          </a:xfrm>
          <a:prstGeom prst="rect">
            <a:avLst/>
          </a:prstGeom>
          <a:ln w="22225">
            <a:solidFill>
              <a:srgbClr val="005EB8"/>
            </a:solidFill>
          </a:ln>
        </p:spPr>
      </p:pic>
      <p:pic>
        <p:nvPicPr>
          <p:cNvPr id="6" name="Picture 5">
            <a:hlinkClick r:id="rId3"/>
            <a:extLst>
              <a:ext uri="{FF2B5EF4-FFF2-40B4-BE49-F238E27FC236}">
                <a16:creationId xmlns:a16="http://schemas.microsoft.com/office/drawing/2014/main" id="{8E1266D1-2C91-33E9-A2AB-552CBA4610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6300" y="1037573"/>
            <a:ext cx="2673487" cy="2131505"/>
          </a:xfrm>
          <a:prstGeom prst="rect">
            <a:avLst/>
          </a:prstGeom>
          <a:ln w="22225">
            <a:solidFill>
              <a:srgbClr val="005EB8"/>
            </a:solidFill>
          </a:ln>
        </p:spPr>
      </p:pic>
      <p:pic>
        <p:nvPicPr>
          <p:cNvPr id="11" name="Picture 10">
            <a:hlinkClick r:id="rId3"/>
            <a:extLst>
              <a:ext uri="{FF2B5EF4-FFF2-40B4-BE49-F238E27FC236}">
                <a16:creationId xmlns:a16="http://schemas.microsoft.com/office/drawing/2014/main" id="{3DF4DDD1-426C-E49A-A6B7-771926F5E5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6946" y="1025440"/>
            <a:ext cx="2472911" cy="3498789"/>
          </a:xfrm>
          <a:prstGeom prst="rect">
            <a:avLst/>
          </a:prstGeom>
          <a:ln w="19050">
            <a:solidFill>
              <a:srgbClr val="005EB8"/>
            </a:solidFill>
          </a:ln>
        </p:spPr>
      </p:pic>
      <p:pic>
        <p:nvPicPr>
          <p:cNvPr id="14" name="Picture 13">
            <a:hlinkClick r:id="rId7"/>
            <a:extLst>
              <a:ext uri="{FF2B5EF4-FFF2-40B4-BE49-F238E27FC236}">
                <a16:creationId xmlns:a16="http://schemas.microsoft.com/office/drawing/2014/main" id="{23107AD8-35AA-C938-AD63-DA7755442A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27016" y="1037573"/>
            <a:ext cx="1972379" cy="2573127"/>
          </a:xfrm>
          <a:prstGeom prst="rect">
            <a:avLst/>
          </a:prstGeom>
          <a:ln w="19050">
            <a:solidFill>
              <a:srgbClr val="005EB8"/>
            </a:solidFill>
          </a:ln>
        </p:spPr>
      </p:pic>
      <p:sp>
        <p:nvSpPr>
          <p:cNvPr id="17" name="TextBox 16">
            <a:extLst>
              <a:ext uri="{FF2B5EF4-FFF2-40B4-BE49-F238E27FC236}">
                <a16:creationId xmlns:a16="http://schemas.microsoft.com/office/drawing/2014/main" id="{FE480351-DA91-1CAF-8687-A54BFA9681FD}"/>
              </a:ext>
            </a:extLst>
          </p:cNvPr>
          <p:cNvSpPr txBox="1"/>
          <p:nvPr/>
        </p:nvSpPr>
        <p:spPr>
          <a:xfrm>
            <a:off x="9255032" y="3683690"/>
            <a:ext cx="1952822" cy="276999"/>
          </a:xfrm>
          <a:prstGeom prst="rect">
            <a:avLst/>
          </a:prstGeom>
          <a:noFill/>
        </p:spPr>
        <p:txBody>
          <a:bodyPr wrap="square">
            <a:spAutoFit/>
          </a:bodyPr>
          <a:lstStyle/>
          <a:p>
            <a:r>
              <a:rPr lang="en-GB" sz="1200" i="0" u="none" strike="noStrike" baseline="0">
                <a:solidFill>
                  <a:srgbClr val="000000"/>
                </a:solidFill>
                <a:latin typeface="Arial" panose="020B0604020202020204" pitchFamily="34" charset="0"/>
              </a:rPr>
              <a:t>The Eve Appeal leaflet</a:t>
            </a:r>
            <a:endParaRPr lang="en-GB" sz="1200"/>
          </a:p>
        </p:txBody>
      </p:sp>
      <p:sp>
        <p:nvSpPr>
          <p:cNvPr id="21" name="TextBox 20">
            <a:extLst>
              <a:ext uri="{FF2B5EF4-FFF2-40B4-BE49-F238E27FC236}">
                <a16:creationId xmlns:a16="http://schemas.microsoft.com/office/drawing/2014/main" id="{5154A87B-AA10-3DD4-F99E-7938FC7D724E}"/>
              </a:ext>
            </a:extLst>
          </p:cNvPr>
          <p:cNvSpPr txBox="1"/>
          <p:nvPr/>
        </p:nvSpPr>
        <p:spPr>
          <a:xfrm>
            <a:off x="246851" y="3851619"/>
            <a:ext cx="2009718" cy="276999"/>
          </a:xfrm>
          <a:prstGeom prst="rect">
            <a:avLst/>
          </a:prstGeom>
          <a:noFill/>
        </p:spPr>
        <p:txBody>
          <a:bodyPr wrap="square">
            <a:spAutoFit/>
          </a:bodyPr>
          <a:lstStyle/>
          <a:p>
            <a:r>
              <a:rPr lang="en-GB" sz="1200" i="0" u="none" strike="noStrike" baseline="0">
                <a:solidFill>
                  <a:srgbClr val="000000"/>
                </a:solidFill>
                <a:latin typeface="Arial" panose="020B0604020202020204" pitchFamily="34" charset="0"/>
              </a:rPr>
              <a:t>UKHSA / NHS poster</a:t>
            </a:r>
            <a:endParaRPr lang="en-GB" sz="1200"/>
          </a:p>
        </p:txBody>
      </p:sp>
      <p:sp>
        <p:nvSpPr>
          <p:cNvPr id="23" name="TextBox 22">
            <a:extLst>
              <a:ext uri="{FF2B5EF4-FFF2-40B4-BE49-F238E27FC236}">
                <a16:creationId xmlns:a16="http://schemas.microsoft.com/office/drawing/2014/main" id="{A38ED627-6FE8-90F5-E34A-41C6D9348C75}"/>
              </a:ext>
            </a:extLst>
          </p:cNvPr>
          <p:cNvSpPr txBox="1"/>
          <p:nvPr/>
        </p:nvSpPr>
        <p:spPr>
          <a:xfrm>
            <a:off x="3196853" y="3169078"/>
            <a:ext cx="1972379" cy="276999"/>
          </a:xfrm>
          <a:prstGeom prst="rect">
            <a:avLst/>
          </a:prstGeom>
          <a:noFill/>
        </p:spPr>
        <p:txBody>
          <a:bodyPr wrap="square">
            <a:spAutoFit/>
          </a:bodyPr>
          <a:lstStyle/>
          <a:p>
            <a:r>
              <a:rPr lang="en-GB" sz="1200" i="0" u="none" strike="noStrike" baseline="0">
                <a:solidFill>
                  <a:srgbClr val="000000"/>
                </a:solidFill>
                <a:latin typeface="Arial" panose="020B0604020202020204" pitchFamily="34" charset="0"/>
              </a:rPr>
              <a:t>UKHSA / NHS leaflet </a:t>
            </a:r>
            <a:endParaRPr lang="en-GB" sz="1200"/>
          </a:p>
        </p:txBody>
      </p:sp>
      <p:sp>
        <p:nvSpPr>
          <p:cNvPr id="25" name="TextBox 24">
            <a:extLst>
              <a:ext uri="{FF2B5EF4-FFF2-40B4-BE49-F238E27FC236}">
                <a16:creationId xmlns:a16="http://schemas.microsoft.com/office/drawing/2014/main" id="{0A38B756-9A68-C689-0D8E-5B116487E228}"/>
              </a:ext>
            </a:extLst>
          </p:cNvPr>
          <p:cNvSpPr txBox="1"/>
          <p:nvPr/>
        </p:nvSpPr>
        <p:spPr>
          <a:xfrm>
            <a:off x="6086945" y="4569467"/>
            <a:ext cx="2472911" cy="461665"/>
          </a:xfrm>
          <a:prstGeom prst="rect">
            <a:avLst/>
          </a:prstGeom>
          <a:noFill/>
        </p:spPr>
        <p:txBody>
          <a:bodyPr wrap="square">
            <a:spAutoFit/>
          </a:bodyPr>
          <a:lstStyle/>
          <a:p>
            <a:pPr algn="ctr"/>
            <a:r>
              <a:rPr lang="en-GB" sz="1200" i="0" u="none" strike="noStrike" baseline="0">
                <a:solidFill>
                  <a:srgbClr val="000000"/>
                </a:solidFill>
                <a:latin typeface="Arial" panose="020B0604020202020204" pitchFamily="34" charset="0"/>
              </a:rPr>
              <a:t>UKHSA / NHS vaccination record card</a:t>
            </a:r>
            <a:r>
              <a:rPr lang="en-GB" sz="1200">
                <a:solidFill>
                  <a:srgbClr val="000000"/>
                </a:solidFill>
                <a:latin typeface="Arial" panose="020B0604020202020204" pitchFamily="34" charset="0"/>
              </a:rPr>
              <a:t>.</a:t>
            </a:r>
            <a:endParaRPr lang="en-GB" sz="1200"/>
          </a:p>
        </p:txBody>
      </p:sp>
      <p:pic>
        <p:nvPicPr>
          <p:cNvPr id="2" name="Picture 1">
            <a:extLst>
              <a:ext uri="{FF2B5EF4-FFF2-40B4-BE49-F238E27FC236}">
                <a16:creationId xmlns:a16="http://schemas.microsoft.com/office/drawing/2014/main" id="{FE4B9B65-CAAD-0962-4FC6-A6712638890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102" y="226596"/>
            <a:ext cx="349061" cy="493118"/>
          </a:xfrm>
          <a:prstGeom prst="rect">
            <a:avLst/>
          </a:prstGeom>
        </p:spPr>
      </p:pic>
      <p:pic>
        <p:nvPicPr>
          <p:cNvPr id="7" name="Picture 6">
            <a:hlinkClick r:id="rId10"/>
            <a:extLst>
              <a:ext uri="{FF2B5EF4-FFF2-40B4-BE49-F238E27FC236}">
                <a16:creationId xmlns:a16="http://schemas.microsoft.com/office/drawing/2014/main" id="{59EF38AC-DC3E-C137-18C8-F35B0A69AFD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6851" y="4275106"/>
            <a:ext cx="2743201" cy="1512052"/>
          </a:xfrm>
          <a:prstGeom prst="rect">
            <a:avLst/>
          </a:prstGeom>
          <a:ln w="19050">
            <a:solidFill>
              <a:srgbClr val="005EB8"/>
            </a:solidFill>
          </a:ln>
        </p:spPr>
      </p:pic>
      <p:sp>
        <p:nvSpPr>
          <p:cNvPr id="12" name="TextBox 11">
            <a:extLst>
              <a:ext uri="{FF2B5EF4-FFF2-40B4-BE49-F238E27FC236}">
                <a16:creationId xmlns:a16="http://schemas.microsoft.com/office/drawing/2014/main" id="{169BD7B1-9B16-A9FF-5885-1D43B3EDA9E1}"/>
              </a:ext>
            </a:extLst>
          </p:cNvPr>
          <p:cNvSpPr txBox="1"/>
          <p:nvPr/>
        </p:nvSpPr>
        <p:spPr>
          <a:xfrm>
            <a:off x="142062" y="5857176"/>
            <a:ext cx="2890223" cy="830997"/>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The Eve Appeal - What do you know about HPV video.</a:t>
            </a:r>
          </a:p>
          <a:p>
            <a:r>
              <a:rPr lang="en-GB" sz="1200">
                <a:latin typeface="Arial" panose="020B0604020202020204" pitchFamily="34" charset="0"/>
                <a:cs typeface="Arial" panose="020B0604020202020204" pitchFamily="34" charset="0"/>
              </a:rPr>
              <a:t>Not specific to the GBMSM cohort but includes relevant information</a:t>
            </a:r>
          </a:p>
        </p:txBody>
      </p:sp>
    </p:spTree>
    <p:extLst>
      <p:ext uri="{BB962C8B-B14F-4D97-AF65-F5344CB8AC3E}">
        <p14:creationId xmlns:p14="http://schemas.microsoft.com/office/powerpoint/2010/main" val="84159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646DE-03CC-3FA1-FC27-C0AF077CCB3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12FCBB6-39A3-8C67-B065-DBCF816B6279}"/>
              </a:ext>
            </a:extLst>
          </p:cNvPr>
          <p:cNvSpPr txBox="1">
            <a:spLocks/>
          </p:cNvSpPr>
          <p:nvPr/>
        </p:nvSpPr>
        <p:spPr>
          <a:xfrm>
            <a:off x="925960" y="168387"/>
            <a:ext cx="8261583" cy="67015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      Accessible resources </a:t>
            </a:r>
            <a:endParaRPr lang="en-GB" sz="360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53F5D39C-2850-F7E5-4765-18C80B786E72}"/>
              </a:ext>
            </a:extLst>
          </p:cNvPr>
          <p:cNvSpPr>
            <a:spLocks noGrp="1"/>
          </p:cNvSpPr>
          <p:nvPr>
            <p:ph type="sldNum" sz="quarter" idx="12"/>
          </p:nvPr>
        </p:nvSpPr>
        <p:spPr/>
        <p:txBody>
          <a:bodyPr/>
          <a:lstStyle/>
          <a:p>
            <a:fld id="{30916248-1575-4D68-B685-83B6B91252A1}" type="slidenum">
              <a:rPr lang="en-GB" smtClean="0"/>
              <a:t>27</a:t>
            </a:fld>
            <a:endParaRPr lang="en-GB"/>
          </a:p>
        </p:txBody>
      </p:sp>
      <p:pic>
        <p:nvPicPr>
          <p:cNvPr id="9" name="Picture 8" descr="A blue and white logo">
            <a:extLst>
              <a:ext uri="{FF2B5EF4-FFF2-40B4-BE49-F238E27FC236}">
                <a16:creationId xmlns:a16="http://schemas.microsoft.com/office/drawing/2014/main" id="{8EA3357C-A506-4869-8D00-3526930FDA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2F9B0604-4BD2-9631-5EC8-B6E5E540B3BF}"/>
              </a:ext>
            </a:extLst>
          </p:cNvPr>
          <p:cNvSpPr txBox="1"/>
          <p:nvPr/>
        </p:nvSpPr>
        <p:spPr>
          <a:xfrm>
            <a:off x="4170327" y="6538912"/>
            <a:ext cx="3851346" cy="307777"/>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Click on the image to access resource</a:t>
            </a:r>
          </a:p>
        </p:txBody>
      </p:sp>
      <p:pic>
        <p:nvPicPr>
          <p:cNvPr id="3" name="Picture 2">
            <a:extLst>
              <a:ext uri="{FF2B5EF4-FFF2-40B4-BE49-F238E27FC236}">
                <a16:creationId xmlns:a16="http://schemas.microsoft.com/office/drawing/2014/main" id="{8C9A9326-C970-A160-7D70-F9844FA4F09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0160" y="170633"/>
            <a:ext cx="685800" cy="670154"/>
          </a:xfrm>
          <a:prstGeom prst="rect">
            <a:avLst/>
          </a:prstGeom>
        </p:spPr>
      </p:pic>
      <p:sp>
        <p:nvSpPr>
          <p:cNvPr id="10" name="TextBox 9">
            <a:extLst>
              <a:ext uri="{FF2B5EF4-FFF2-40B4-BE49-F238E27FC236}">
                <a16:creationId xmlns:a16="http://schemas.microsoft.com/office/drawing/2014/main" id="{3819F1A8-6FF1-2143-58F9-4BD54FC0EFEF}"/>
              </a:ext>
            </a:extLst>
          </p:cNvPr>
          <p:cNvSpPr txBox="1"/>
          <p:nvPr/>
        </p:nvSpPr>
        <p:spPr>
          <a:xfrm>
            <a:off x="3558084" y="1007744"/>
            <a:ext cx="6096000" cy="2585323"/>
          </a:xfrm>
          <a:prstGeom prst="rect">
            <a:avLst/>
          </a:prstGeom>
          <a:noFill/>
        </p:spPr>
        <p:txBody>
          <a:bodyPr wrap="square">
            <a:spAutoFit/>
          </a:bodyPr>
          <a:lstStyle/>
          <a:p>
            <a:r>
              <a:rPr lang="en-GB" sz="1800" b="0" i="0" u="none" strike="noStrike" baseline="0">
                <a:solidFill>
                  <a:srgbClr val="000000"/>
                </a:solidFill>
                <a:latin typeface="Arial" panose="020B0604020202020204" pitchFamily="34" charset="0"/>
                <a:hlinkClick r:id="rId4"/>
              </a:rPr>
              <a:t>Audio recording</a:t>
            </a:r>
            <a:endParaRPr lang="en-GB" sz="1800" b="0" i="0" u="none" strike="noStrike" baseline="0">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hlinkClick r:id="rId5"/>
              </a:rPr>
              <a:t>British Sign Language video</a:t>
            </a:r>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hlinkClick r:id="rId6"/>
              </a:rPr>
              <a:t>Braille version</a:t>
            </a:r>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hlinkClick r:id="rId7"/>
              </a:rPr>
              <a:t>Easy read</a:t>
            </a:r>
            <a:endParaRPr lang="en-GB">
              <a:solidFill>
                <a:srgbClr val="000000"/>
              </a:solidFill>
              <a:latin typeface="Arial" panose="020B0604020202020204" pitchFamily="34" charset="0"/>
            </a:endParaRPr>
          </a:p>
          <a:p>
            <a:endParaRPr lang="en-GB">
              <a:solidFill>
                <a:srgbClr val="000000"/>
              </a:solidFill>
              <a:latin typeface="Arial" panose="020B0604020202020204" pitchFamily="34" charset="0"/>
            </a:endParaRPr>
          </a:p>
          <a:p>
            <a:r>
              <a:rPr lang="en-GB">
                <a:solidFill>
                  <a:srgbClr val="000000"/>
                </a:solidFill>
                <a:latin typeface="Arial" panose="020B0604020202020204" pitchFamily="34" charset="0"/>
                <a:hlinkClick r:id="rId8"/>
              </a:rPr>
              <a:t>Large print version</a:t>
            </a:r>
            <a:endParaRPr lang="en-GB">
              <a:solidFill>
                <a:srgbClr val="000000"/>
              </a:solidFill>
              <a:latin typeface="Arial" panose="020B0604020202020204" pitchFamily="34" charset="0"/>
            </a:endParaRPr>
          </a:p>
        </p:txBody>
      </p:sp>
      <p:pic>
        <p:nvPicPr>
          <p:cNvPr id="12" name="Picture 11">
            <a:hlinkClick r:id="rId9"/>
            <a:extLst>
              <a:ext uri="{FF2B5EF4-FFF2-40B4-BE49-F238E27FC236}">
                <a16:creationId xmlns:a16="http://schemas.microsoft.com/office/drawing/2014/main" id="{A652B84B-3511-42BC-A518-20A93ABA667C}"/>
              </a:ext>
            </a:extLst>
          </p:cNvPr>
          <p:cNvPicPr>
            <a:picLocks noChangeAspect="1"/>
          </p:cNvPicPr>
          <p:nvPr/>
        </p:nvPicPr>
        <p:blipFill>
          <a:blip r:embed="rId10"/>
          <a:stretch>
            <a:fillRect/>
          </a:stretch>
        </p:blipFill>
        <p:spPr>
          <a:xfrm>
            <a:off x="925960" y="1007744"/>
            <a:ext cx="2044664" cy="4315370"/>
          </a:xfrm>
          <a:prstGeom prst="rect">
            <a:avLst/>
          </a:prstGeom>
        </p:spPr>
      </p:pic>
    </p:spTree>
    <p:extLst>
      <p:ext uri="{BB962C8B-B14F-4D97-AF65-F5344CB8AC3E}">
        <p14:creationId xmlns:p14="http://schemas.microsoft.com/office/powerpoint/2010/main" val="1241368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0532-BF41-58A5-6E4D-5520BCE507BC}"/>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687B2071-0AFC-56B3-B3E0-C2E232252A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FE855CE9-D75F-4FB8-CA55-D9E39E8F954D}"/>
              </a:ext>
            </a:extLst>
          </p:cNvPr>
          <p:cNvSpPr txBox="1">
            <a:spLocks/>
          </p:cNvSpPr>
          <p:nvPr/>
        </p:nvSpPr>
        <p:spPr>
          <a:xfrm>
            <a:off x="356870" y="219573"/>
            <a:ext cx="6567055"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References</a:t>
            </a:r>
            <a:r>
              <a:rPr lang="en-GB" sz="3600"/>
              <a:t> </a:t>
            </a:r>
            <a:endParaRPr lang="en-GB" sz="3600">
              <a:solidFill>
                <a:srgbClr val="005EB8"/>
              </a:solidFill>
              <a:latin typeface="Arial"/>
              <a:cs typeface="Arial"/>
            </a:endParaRPr>
          </a:p>
        </p:txBody>
      </p:sp>
      <p:sp>
        <p:nvSpPr>
          <p:cNvPr id="4" name="TextBox 3">
            <a:extLst>
              <a:ext uri="{FF2B5EF4-FFF2-40B4-BE49-F238E27FC236}">
                <a16:creationId xmlns:a16="http://schemas.microsoft.com/office/drawing/2014/main" id="{7AE6A3F4-E6BD-EE25-DD22-94D3E24C60C5}"/>
              </a:ext>
            </a:extLst>
          </p:cNvPr>
          <p:cNvSpPr txBox="1"/>
          <p:nvPr/>
        </p:nvSpPr>
        <p:spPr>
          <a:xfrm>
            <a:off x="483093" y="831222"/>
            <a:ext cx="9531764" cy="231454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hlinkClick r:id="rId3"/>
              </a:rPr>
              <a:t>HPV vaccine – NHS</a:t>
            </a:r>
            <a:endParaRPr lang="en-GB" sz="14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hlinkClick r:id="rId4"/>
              </a:rPr>
              <a:t>Green Book Chapter 18a Human papillomavirus (HPV)</a:t>
            </a:r>
            <a:endParaRPr lang="en-GB" sz="14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hlinkClick r:id="rId5"/>
              </a:rPr>
              <a:t>Human papillomavirus (HPV) – NHS</a:t>
            </a:r>
            <a:endParaRPr lang="en-GB" sz="14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hlinkClick r:id="rId6"/>
              </a:rPr>
              <a:t>HPV vaccination guidance for healthcare practitioners - GOV.UK</a:t>
            </a:r>
            <a:endParaRPr lang="en-GB" sz="14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hlinkClick r:id="rId7"/>
              </a:rPr>
              <a:t>Human papillomavirus (HPV) vaccination coverage in adolescents in England: 2023 to 2024 - GOV.UK</a:t>
            </a:r>
            <a:endParaRPr lang="en-GB" sz="14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hlinkClick r:id="rId8"/>
              </a:rPr>
              <a:t>NHS England » Cervical cancer elimination by 2040 – plan for England</a:t>
            </a:r>
            <a:endParaRPr lang="en-GB" sz="14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hlinkClick r:id="rId9"/>
              </a:rPr>
              <a:t>NHS England Confirmation of national HPV vaccination and immunisation catch-up campaign for 2025/26</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13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485C-41E3-5853-B302-59B98B85D6FF}"/>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33AB5B60-EE62-05AD-8E0E-B0836F4449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F6C356FA-80F1-D355-6D37-BC40A46ECFF3}"/>
              </a:ext>
            </a:extLst>
          </p:cNvPr>
          <p:cNvSpPr txBox="1">
            <a:spLocks/>
          </p:cNvSpPr>
          <p:nvPr/>
        </p:nvSpPr>
        <p:spPr>
          <a:xfrm>
            <a:off x="1033145" y="291399"/>
            <a:ext cx="8265922"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dirty="0">
                <a:solidFill>
                  <a:srgbClr val="005EB8"/>
                </a:solidFill>
                <a:latin typeface="Arial"/>
                <a:cs typeface="Arial"/>
              </a:rPr>
              <a:t>   About</a:t>
            </a:r>
            <a:r>
              <a:rPr lang="en-GB" sz="2800" dirty="0">
                <a:solidFill>
                  <a:srgbClr val="005EB8"/>
                </a:solidFill>
                <a:latin typeface="Arial"/>
                <a:cs typeface="Arial"/>
              </a:rPr>
              <a:t> </a:t>
            </a:r>
            <a:r>
              <a:rPr lang="en-GB" sz="3600">
                <a:solidFill>
                  <a:srgbClr val="005EB8"/>
                </a:solidFill>
                <a:latin typeface="Arial"/>
                <a:cs typeface="Arial"/>
              </a:rPr>
              <a:t>HPV and the HPV vaccine</a:t>
            </a:r>
            <a:endParaRPr lang="en-GB" sz="2800" dirty="0">
              <a:solidFill>
                <a:srgbClr val="005EB8"/>
              </a:solidFill>
              <a:latin typeface="Arial"/>
              <a:cs typeface="Arial"/>
            </a:endParaRPr>
          </a:p>
        </p:txBody>
      </p:sp>
      <p:sp>
        <p:nvSpPr>
          <p:cNvPr id="4" name="TextBox 3">
            <a:extLst>
              <a:ext uri="{FF2B5EF4-FFF2-40B4-BE49-F238E27FC236}">
                <a16:creationId xmlns:a16="http://schemas.microsoft.com/office/drawing/2014/main" id="{1CF25417-6B41-941A-18B8-DE2BE0FF5B26}"/>
              </a:ext>
            </a:extLst>
          </p:cNvPr>
          <p:cNvSpPr txBox="1"/>
          <p:nvPr/>
        </p:nvSpPr>
        <p:spPr>
          <a:xfrm>
            <a:off x="356870" y="1123266"/>
            <a:ext cx="11478260" cy="5223033"/>
          </a:xfrm>
          <a:prstGeom prst="rect">
            <a:avLst/>
          </a:prstGeom>
          <a:noFill/>
        </p:spPr>
        <p:txBody>
          <a:bodyPr wrap="square">
            <a:spAutoFit/>
          </a:bodyPr>
          <a:lstStyle/>
          <a:p>
            <a:pPr>
              <a:lnSpc>
                <a:spcPct val="150000"/>
              </a:lnSpc>
            </a:pPr>
            <a:r>
              <a:rPr lang="en-GB" sz="1400" b="0" i="0" u="none" strike="noStrike" baseline="0" dirty="0">
                <a:solidFill>
                  <a:srgbClr val="000000"/>
                </a:solidFill>
                <a:latin typeface="Arial" panose="020B0604020202020204" pitchFamily="34" charset="0"/>
              </a:rPr>
              <a:t>HPV is the name of a common group of viruses, with over 100 different types.  Many types affect the mouth, throat or genital area. </a:t>
            </a:r>
            <a:r>
              <a:rPr lang="en-GB" sz="1400" dirty="0">
                <a:solidFill>
                  <a:srgbClr val="000000"/>
                </a:solidFill>
                <a:latin typeface="Arial" panose="020B0604020202020204" pitchFamily="34" charset="0"/>
              </a:rPr>
              <a:t>Some can cause warts and verrucae but “high-risk” types of HPV can cause changes to DNA, increasing the risk of certain cancers including cervical, </a:t>
            </a:r>
          </a:p>
          <a:p>
            <a:pPr>
              <a:lnSpc>
                <a:spcPct val="150000"/>
              </a:lnSpc>
            </a:pPr>
            <a:r>
              <a:rPr lang="en-GB" sz="1400" dirty="0">
                <a:solidFill>
                  <a:srgbClr val="000000"/>
                </a:solidFill>
                <a:latin typeface="Arial" panose="020B0604020202020204" pitchFamily="34" charset="0"/>
              </a:rPr>
              <a:t>anal, vulval, vaginal, penile cancers and some types of head and neck cancer. </a:t>
            </a:r>
          </a:p>
          <a:p>
            <a:pPr marL="285750" indent="-285750">
              <a:lnSpc>
                <a:spcPct val="150000"/>
              </a:lnSpc>
              <a:buBlip>
                <a:blip r:embed="rId3"/>
              </a:buBlip>
            </a:pPr>
            <a:endParaRPr lang="en-GB" sz="1400" dirty="0">
              <a:solidFill>
                <a:srgbClr val="000000"/>
              </a:solidFill>
              <a:latin typeface="Arial" panose="020B0604020202020204" pitchFamily="34" charset="0"/>
            </a:endParaRPr>
          </a:p>
          <a:p>
            <a:pPr>
              <a:lnSpc>
                <a:spcPct val="150000"/>
              </a:lnSpc>
            </a:pPr>
            <a:r>
              <a:rPr lang="en-GB" sz="1400" dirty="0">
                <a:solidFill>
                  <a:srgbClr val="000000"/>
                </a:solidFill>
                <a:latin typeface="Arial" panose="020B0604020202020204" pitchFamily="34" charset="0"/>
              </a:rPr>
              <a:t>        HPV is transmitted from skin-to-skin contact of the genital area, usually during vaginal, anal or oral sex.</a:t>
            </a:r>
          </a:p>
          <a:p>
            <a:pPr>
              <a:lnSpc>
                <a:spcPct val="150000"/>
              </a:lnSpc>
            </a:pPr>
            <a:r>
              <a:rPr lang="en-GB" sz="1400" dirty="0">
                <a:solidFill>
                  <a:srgbClr val="000000"/>
                </a:solidFill>
                <a:latin typeface="Arial" panose="020B0604020202020204" pitchFamily="34" charset="0"/>
              </a:rPr>
              <a:t>        The human papillomavirus (HPV) is a common and usually symptom-free virus</a:t>
            </a:r>
          </a:p>
          <a:p>
            <a:pPr>
              <a:lnSpc>
                <a:spcPct val="150000"/>
              </a:lnSpc>
            </a:pPr>
            <a:r>
              <a:rPr lang="en-GB" sz="1400" b="0" i="0" u="none" strike="noStrike" baseline="0" dirty="0">
                <a:solidFill>
                  <a:srgbClr val="000000"/>
                </a:solidFill>
                <a:latin typeface="Arial" panose="020B0604020202020204" pitchFamily="34" charset="0"/>
              </a:rPr>
              <a:t>        Most people will be infected by HPV during their lifetime</a:t>
            </a:r>
          </a:p>
          <a:p>
            <a:pPr>
              <a:lnSpc>
                <a:spcPct val="150000"/>
              </a:lnSpc>
            </a:pPr>
            <a:endParaRPr lang="en-GB" sz="1400" b="0" i="0" u="none" strike="noStrike" baseline="0" dirty="0">
              <a:solidFill>
                <a:srgbClr val="000000"/>
              </a:solidFill>
              <a:latin typeface="Arial" panose="020B0604020202020204" pitchFamily="34" charset="0"/>
            </a:endParaRPr>
          </a:p>
          <a:p>
            <a:pPr>
              <a:lnSpc>
                <a:spcPct val="150000"/>
              </a:lnSpc>
            </a:pPr>
            <a:r>
              <a:rPr lang="en-GB" sz="1400" b="0" i="0" u="none" strike="noStrike" baseline="0" dirty="0">
                <a:solidFill>
                  <a:srgbClr val="000000"/>
                </a:solidFill>
                <a:latin typeface="Arial" panose="020B0604020202020204" pitchFamily="34" charset="0"/>
              </a:rPr>
              <a:t>HPV vaccines became part of the routine vaccination schedule in 2008 for school-age girls aged 12-13, and the programme was extended to include boys in 2019.   In 2018, a programme for gay, bisexual and other men who have sex with men (GBMSM) up to and including 45 years </a:t>
            </a:r>
          </a:p>
          <a:p>
            <a:pPr>
              <a:lnSpc>
                <a:spcPct val="150000"/>
              </a:lnSpc>
            </a:pPr>
            <a:r>
              <a:rPr lang="en-GB" sz="1400" b="0" i="0" u="none" strike="noStrike" baseline="0" dirty="0">
                <a:solidFill>
                  <a:srgbClr val="000000"/>
                </a:solidFill>
                <a:latin typeface="Arial" panose="020B0604020202020204" pitchFamily="34" charset="0"/>
              </a:rPr>
              <a:t>of age who attend sexual health and/or HIV clinics. </a:t>
            </a:r>
          </a:p>
          <a:p>
            <a:pPr>
              <a:lnSpc>
                <a:spcPct val="150000"/>
              </a:lnSpc>
            </a:pPr>
            <a:r>
              <a:rPr lang="en-GB" sz="1400" b="0" i="0" u="none" strike="noStrike" baseline="0" dirty="0">
                <a:solidFill>
                  <a:srgbClr val="000000"/>
                </a:solidFill>
                <a:latin typeface="Arial" panose="020B0604020202020204" pitchFamily="34" charset="0"/>
              </a:rPr>
              <a:t>        The HPV vaccine used in the NHS vaccination programme is called Gardasil 9 and targets nine types of HPV, which protect against oral, </a:t>
            </a:r>
          </a:p>
          <a:p>
            <a:pPr>
              <a:lnSpc>
                <a:spcPct val="150000"/>
              </a:lnSpc>
            </a:pPr>
            <a:r>
              <a:rPr lang="en-GB" sz="1400" b="0" i="0" u="none" strike="noStrike" baseline="0" dirty="0">
                <a:solidFill>
                  <a:srgbClr val="000000"/>
                </a:solidFill>
                <a:latin typeface="Arial" panose="020B0604020202020204" pitchFamily="34" charset="0"/>
              </a:rPr>
              <a:t>        throat, cervical, vulval, vaginal, penile and anal cancers and genital warts.</a:t>
            </a:r>
          </a:p>
          <a:p>
            <a:pPr>
              <a:lnSpc>
                <a:spcPct val="150000"/>
              </a:lnSpc>
            </a:pPr>
            <a:r>
              <a:rPr lang="en-GB" sz="1400" dirty="0">
                <a:solidFill>
                  <a:srgbClr val="000000"/>
                </a:solidFill>
                <a:latin typeface="Arial" panose="020B0604020202020204" pitchFamily="34" charset="0"/>
              </a:rPr>
              <a:t>        </a:t>
            </a:r>
            <a:r>
              <a:rPr lang="en-GB" sz="1400" b="0" i="0" u="none" strike="noStrike" baseline="0" dirty="0">
                <a:solidFill>
                  <a:srgbClr val="000000"/>
                </a:solidFill>
                <a:latin typeface="Arial" panose="020B0604020202020204" pitchFamily="34" charset="0"/>
              </a:rPr>
              <a:t>In September 2023, the vaccination schedule </a:t>
            </a:r>
            <a:r>
              <a:rPr lang="en-GB" sz="1400" dirty="0">
                <a:solidFill>
                  <a:srgbClr val="000000"/>
                </a:solidFill>
                <a:latin typeface="Arial" panose="020B0604020202020204" pitchFamily="34" charset="0"/>
              </a:rPr>
              <a:t>changed to a 1 dose schedule for most </a:t>
            </a:r>
            <a:r>
              <a:rPr lang="en-GB" sz="1400" b="0" i="0" u="none" strike="noStrike" baseline="0" dirty="0">
                <a:solidFill>
                  <a:srgbClr val="000000"/>
                </a:solidFill>
                <a:latin typeface="Arial" panose="020B0604020202020204" pitchFamily="34" charset="0"/>
              </a:rPr>
              <a:t>people. The exceptions to this are:</a:t>
            </a:r>
          </a:p>
          <a:p>
            <a:pPr marL="742950" lvl="1" indent="-285750">
              <a:lnSpc>
                <a:spcPct val="150000"/>
              </a:lnSpc>
              <a:buFont typeface="Arial" panose="020B0604020202020204" pitchFamily="34" charset="0"/>
              <a:buChar char="•"/>
            </a:pPr>
            <a:r>
              <a:rPr lang="en-GB" sz="1400" b="0" i="0" u="none" strike="noStrike" baseline="0" dirty="0">
                <a:solidFill>
                  <a:srgbClr val="000000"/>
                </a:solidFill>
                <a:latin typeface="Arial" panose="020B0604020202020204" pitchFamily="34" charset="0"/>
              </a:rPr>
              <a:t>2 dose schedule from the age of 25 years for the GBMSM programme</a:t>
            </a:r>
          </a:p>
          <a:p>
            <a:pPr marL="742950" lvl="1" indent="-285750">
              <a:lnSpc>
                <a:spcPct val="150000"/>
              </a:lnSpc>
              <a:buFont typeface="Arial" panose="020B0604020202020204" pitchFamily="34" charset="0"/>
              <a:buChar char="•"/>
            </a:pPr>
            <a:r>
              <a:rPr lang="en-GB" sz="1400" b="0" i="0" u="none" strike="noStrike" baseline="0" dirty="0">
                <a:solidFill>
                  <a:srgbClr val="000000"/>
                </a:solidFill>
                <a:latin typeface="Arial" panose="020B0604020202020204" pitchFamily="34" charset="0"/>
              </a:rPr>
              <a:t>3 dose schedule for eligible individuals who are immunosuppressed and those known to be living with HIV.</a:t>
            </a:r>
            <a:endParaRPr lang="en-GB" sz="1800" b="0" i="0" u="none" strike="noStrike" baseline="0" dirty="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6E07D45A-A1A1-3ABC-4FCD-86EAED3524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76" y="2527538"/>
            <a:ext cx="240792" cy="240792"/>
          </a:xfrm>
          <a:prstGeom prst="rect">
            <a:avLst/>
          </a:prstGeom>
        </p:spPr>
      </p:pic>
      <p:pic>
        <p:nvPicPr>
          <p:cNvPr id="7" name="Picture 6">
            <a:extLst>
              <a:ext uri="{FF2B5EF4-FFF2-40B4-BE49-F238E27FC236}">
                <a16:creationId xmlns:a16="http://schemas.microsoft.com/office/drawing/2014/main" id="{5B55F2B9-21C7-7E57-B1B0-B8EB770BBF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636" y="2849102"/>
            <a:ext cx="240792" cy="240792"/>
          </a:xfrm>
          <a:prstGeom prst="rect">
            <a:avLst/>
          </a:prstGeom>
        </p:spPr>
      </p:pic>
      <p:pic>
        <p:nvPicPr>
          <p:cNvPr id="8" name="Picture 7">
            <a:extLst>
              <a:ext uri="{FF2B5EF4-FFF2-40B4-BE49-F238E27FC236}">
                <a16:creationId xmlns:a16="http://schemas.microsoft.com/office/drawing/2014/main" id="{0FD0ACCF-E44E-4EA0-60BB-00CEDA573B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76" y="3170666"/>
            <a:ext cx="240792" cy="240792"/>
          </a:xfrm>
          <a:prstGeom prst="rect">
            <a:avLst/>
          </a:prstGeom>
        </p:spPr>
      </p:pic>
      <p:pic>
        <p:nvPicPr>
          <p:cNvPr id="9" name="Picture 8">
            <a:extLst>
              <a:ext uri="{FF2B5EF4-FFF2-40B4-BE49-F238E27FC236}">
                <a16:creationId xmlns:a16="http://schemas.microsoft.com/office/drawing/2014/main" id="{F633B841-447F-318B-921B-599E40795A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636" y="4774468"/>
            <a:ext cx="240792" cy="240792"/>
          </a:xfrm>
          <a:prstGeom prst="rect">
            <a:avLst/>
          </a:prstGeom>
        </p:spPr>
      </p:pic>
      <p:pic>
        <p:nvPicPr>
          <p:cNvPr id="10" name="Picture 9">
            <a:extLst>
              <a:ext uri="{FF2B5EF4-FFF2-40B4-BE49-F238E27FC236}">
                <a16:creationId xmlns:a16="http://schemas.microsoft.com/office/drawing/2014/main" id="{EEE81BB7-CBC5-EFA1-944B-CA8552EA8D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76" y="5439987"/>
            <a:ext cx="240792" cy="240792"/>
          </a:xfrm>
          <a:prstGeom prst="rect">
            <a:avLst/>
          </a:prstGeom>
        </p:spPr>
      </p:pic>
      <p:pic>
        <p:nvPicPr>
          <p:cNvPr id="11" name="Picture 10">
            <a:extLst>
              <a:ext uri="{FF2B5EF4-FFF2-40B4-BE49-F238E27FC236}">
                <a16:creationId xmlns:a16="http://schemas.microsoft.com/office/drawing/2014/main" id="{18A014B6-1A10-9D96-EFFD-614BE2EB66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870" y="229677"/>
            <a:ext cx="668274" cy="668274"/>
          </a:xfrm>
          <a:prstGeom prst="rect">
            <a:avLst/>
          </a:prstGeom>
        </p:spPr>
      </p:pic>
    </p:spTree>
    <p:extLst>
      <p:ext uri="{BB962C8B-B14F-4D97-AF65-F5344CB8AC3E}">
        <p14:creationId xmlns:p14="http://schemas.microsoft.com/office/powerpoint/2010/main" val="322803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0937-F5FD-1BE1-A678-1EF6965B3170}"/>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523046BF-5C6E-9E47-4163-40E165C390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C1440C12-5EDF-CA51-C912-2B05F74F84A4}"/>
              </a:ext>
            </a:extLst>
          </p:cNvPr>
          <p:cNvSpPr txBox="1">
            <a:spLocks/>
          </p:cNvSpPr>
          <p:nvPr/>
        </p:nvSpPr>
        <p:spPr>
          <a:xfrm>
            <a:off x="261619" y="349272"/>
            <a:ext cx="8450813"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dirty="0">
                <a:solidFill>
                  <a:srgbClr val="005EB8"/>
                </a:solidFill>
                <a:latin typeface="Arial"/>
                <a:cs typeface="Arial"/>
              </a:rPr>
              <a:t>	  Benefits of HPV Vaccination</a:t>
            </a:r>
          </a:p>
        </p:txBody>
      </p:sp>
      <p:sp>
        <p:nvSpPr>
          <p:cNvPr id="4" name="TextBox 3">
            <a:extLst>
              <a:ext uri="{FF2B5EF4-FFF2-40B4-BE49-F238E27FC236}">
                <a16:creationId xmlns:a16="http://schemas.microsoft.com/office/drawing/2014/main" id="{C3246A05-1F12-0A52-8442-39549C72B75A}"/>
              </a:ext>
            </a:extLst>
          </p:cNvPr>
          <p:cNvSpPr txBox="1"/>
          <p:nvPr/>
        </p:nvSpPr>
        <p:spPr>
          <a:xfrm>
            <a:off x="356869" y="1140649"/>
            <a:ext cx="11207257" cy="4576702"/>
          </a:xfrm>
          <a:prstGeom prst="rect">
            <a:avLst/>
          </a:prstGeom>
          <a:noFill/>
        </p:spPr>
        <p:txBody>
          <a:bodyPr wrap="square">
            <a:spAutoFit/>
          </a:bodyPr>
          <a:lstStyle/>
          <a:p>
            <a:pPr>
              <a:lnSpc>
                <a:spcPct val="150000"/>
              </a:lnSpc>
            </a:pPr>
            <a:r>
              <a:rPr lang="en-GB" sz="1400">
                <a:latin typeface="Arial" panose="020B0604020202020204" pitchFamily="34" charset="0"/>
                <a:cs typeface="Arial" panose="020B0604020202020204" pitchFamily="34" charset="0"/>
              </a:rPr>
              <a:t>Vaccination against HPV has proven effective in reducing the rates of cervical cancer (</a:t>
            </a:r>
            <a:r>
              <a:rPr lang="en-GB" sz="1400">
                <a:latin typeface="Arial" panose="020B0604020202020204" pitchFamily="34" charset="0"/>
                <a:cs typeface="Arial" panose="020B0604020202020204" pitchFamily="34" charset="0"/>
                <a:hlinkClick r:id="rId3"/>
              </a:rPr>
              <a:t>UK Health Security Agency</a:t>
            </a:r>
            <a:r>
              <a:rPr lang="en-GB" sz="1400">
                <a:latin typeface="Arial" panose="020B0604020202020204" pitchFamily="34" charset="0"/>
                <a:cs typeface="Arial" panose="020B0604020202020204" pitchFamily="34" charset="0"/>
              </a:rPr>
              <a:t>). A 2021 study found that cervical cancer rates were reduced by almost 90% in women in their 20s in England, who were offered the vaccine aged 12-13 (</a:t>
            </a:r>
            <a:r>
              <a:rPr lang="en-GB" sz="1400">
                <a:latin typeface="Arial" panose="020B0604020202020204" pitchFamily="34" charset="0"/>
                <a:cs typeface="Arial" panose="020B0604020202020204" pitchFamily="34" charset="0"/>
                <a:hlinkClick r:id="rId4"/>
              </a:rPr>
              <a:t>Falcaro et al. 2021</a:t>
            </a:r>
            <a:r>
              <a:rPr lang="en-GB" sz="1400">
                <a:latin typeface="Arial" panose="020B0604020202020204" pitchFamily="34" charset="0"/>
                <a:cs typeface="Arial" panose="020B0604020202020204" pitchFamily="34" charset="0"/>
              </a:rPr>
              <a:t>). </a:t>
            </a:r>
          </a:p>
          <a:p>
            <a:pPr>
              <a:lnSpc>
                <a:spcPct val="150000"/>
              </a:lnSpc>
            </a:pPr>
            <a:endParaRPr lang="en-GB" sz="1400">
              <a:latin typeface="Arial" panose="020B0604020202020204" pitchFamily="34" charset="0"/>
              <a:cs typeface="Arial" panose="020B0604020202020204" pitchFamily="34" charset="0"/>
            </a:endParaRPr>
          </a:p>
          <a:p>
            <a:pPr>
              <a:lnSpc>
                <a:spcPct val="150000"/>
              </a:lnSpc>
            </a:pPr>
            <a:r>
              <a:rPr lang="en-GB" sz="1400">
                <a:latin typeface="Arial" panose="020B0604020202020204" pitchFamily="34" charset="0"/>
                <a:cs typeface="Arial" panose="020B0604020202020204" pitchFamily="34" charset="0"/>
              </a:rPr>
              <a:t>Additionally, it is one of the key pillars alongside cervical screening and pre-cancer treatment to help achieve the </a:t>
            </a:r>
            <a:r>
              <a:rPr lang="en-GB" sz="1400">
                <a:latin typeface="Arial" panose="020B0604020202020204" pitchFamily="34" charset="0"/>
                <a:cs typeface="Arial" panose="020B0604020202020204" pitchFamily="34" charset="0"/>
                <a:hlinkClick r:id="rId5"/>
              </a:rPr>
              <a:t>NHS ambition to eliminate cervical cancer by 2040</a:t>
            </a:r>
            <a:r>
              <a:rPr lang="en-GB" sz="1400">
                <a:latin typeface="Arial" panose="020B0604020202020204" pitchFamily="34" charset="0"/>
                <a:cs typeface="Arial" panose="020B0604020202020204" pitchFamily="34" charset="0"/>
              </a:rPr>
              <a:t>.</a:t>
            </a:r>
          </a:p>
          <a:p>
            <a:pPr>
              <a:lnSpc>
                <a:spcPct val="150000"/>
              </a:lnSpc>
            </a:pPr>
            <a:endParaRPr lang="en-GB" sz="1400">
              <a:latin typeface="Arial" panose="020B0604020202020204" pitchFamily="34" charset="0"/>
              <a:cs typeface="Arial" panose="020B0604020202020204" pitchFamily="34" charset="0"/>
            </a:endParaRPr>
          </a:p>
          <a:p>
            <a:pPr>
              <a:lnSpc>
                <a:spcPct val="150000"/>
              </a:lnSpc>
            </a:pP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Other benefits include</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Prevention of HPV-related cancers (anal, penile, oropharyngeal, vulval, and vaginal)</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Reduction in genital warts</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Herd immunity (reducing overall circulation rates of HPV in the community)</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Prevention of transmission</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Protection against recurrent respiratory papillomatosis</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Cost-effectiveness (reducing the burden of HPV-related diseases)</a:t>
            </a:r>
          </a:p>
        </p:txBody>
      </p:sp>
      <p:pic>
        <p:nvPicPr>
          <p:cNvPr id="2" name="Picture 1">
            <a:extLst>
              <a:ext uri="{FF2B5EF4-FFF2-40B4-BE49-F238E27FC236}">
                <a16:creationId xmlns:a16="http://schemas.microsoft.com/office/drawing/2014/main" id="{2F961746-3504-E115-5BA4-ADF868ADD0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082" y="3496802"/>
            <a:ext cx="240792" cy="240792"/>
          </a:xfrm>
          <a:prstGeom prst="rect">
            <a:avLst/>
          </a:prstGeom>
        </p:spPr>
      </p:pic>
      <p:pic>
        <p:nvPicPr>
          <p:cNvPr id="5" name="Picture 4">
            <a:extLst>
              <a:ext uri="{FF2B5EF4-FFF2-40B4-BE49-F238E27FC236}">
                <a16:creationId xmlns:a16="http://schemas.microsoft.com/office/drawing/2014/main" id="{E1E5E471-FC4F-01B6-250C-1658DEB3E2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478" y="234972"/>
            <a:ext cx="629472" cy="583311"/>
          </a:xfrm>
          <a:prstGeom prst="rect">
            <a:avLst/>
          </a:prstGeom>
        </p:spPr>
      </p:pic>
    </p:spTree>
    <p:extLst>
      <p:ext uri="{BB962C8B-B14F-4D97-AF65-F5344CB8AC3E}">
        <p14:creationId xmlns:p14="http://schemas.microsoft.com/office/powerpoint/2010/main" val="72897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57C8-D870-CAC1-0D42-6C447A0C14DC}"/>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0C64B206-92ED-A95A-1BB2-CD90C83ABC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9175" y="224298"/>
            <a:ext cx="1954530" cy="594897"/>
          </a:xfrm>
          <a:prstGeom prst="rect">
            <a:avLst/>
          </a:prstGeom>
          <a:ln>
            <a:noFill/>
          </a:ln>
        </p:spPr>
      </p:pic>
      <p:sp>
        <p:nvSpPr>
          <p:cNvPr id="6" name="Title 2">
            <a:extLst>
              <a:ext uri="{FF2B5EF4-FFF2-40B4-BE49-F238E27FC236}">
                <a16:creationId xmlns:a16="http://schemas.microsoft.com/office/drawing/2014/main" id="{C02EAC7E-7012-A180-9A10-F1250CF6E4B9}"/>
              </a:ext>
            </a:extLst>
          </p:cNvPr>
          <p:cNvSpPr txBox="1">
            <a:spLocks/>
          </p:cNvSpPr>
          <p:nvPr/>
        </p:nvSpPr>
        <p:spPr>
          <a:xfrm>
            <a:off x="1254370" y="224298"/>
            <a:ext cx="10445504" cy="992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National HPV vaccination strategic</a:t>
            </a:r>
            <a:r>
              <a:rPr lang="en-GB" sz="3600" dirty="0">
                <a:solidFill>
                  <a:srgbClr val="005EB8"/>
                </a:solidFill>
                <a:latin typeface="Arial"/>
                <a:cs typeface="Arial"/>
              </a:rPr>
              <a:t> </a:t>
            </a:r>
            <a:endParaRPr lang="en-US" dirty="0"/>
          </a:p>
          <a:p>
            <a:r>
              <a:rPr lang="en-GB" sz="3600">
                <a:solidFill>
                  <a:srgbClr val="005EB8"/>
                </a:solidFill>
                <a:latin typeface="Arial"/>
                <a:cs typeface="Arial"/>
              </a:rPr>
              <a:t>priorities </a:t>
            </a:r>
            <a:endParaRPr lang="en-GB"/>
          </a:p>
        </p:txBody>
      </p:sp>
      <p:sp>
        <p:nvSpPr>
          <p:cNvPr id="4" name="TextBox 3">
            <a:extLst>
              <a:ext uri="{FF2B5EF4-FFF2-40B4-BE49-F238E27FC236}">
                <a16:creationId xmlns:a16="http://schemas.microsoft.com/office/drawing/2014/main" id="{90FDC716-388A-DA0D-894A-8A5155FAC40E}"/>
              </a:ext>
            </a:extLst>
          </p:cNvPr>
          <p:cNvSpPr txBox="1"/>
          <p:nvPr/>
        </p:nvSpPr>
        <p:spPr>
          <a:xfrm>
            <a:off x="492370" y="1477279"/>
            <a:ext cx="11207257" cy="3903441"/>
          </a:xfrm>
          <a:prstGeom prst="rect">
            <a:avLst/>
          </a:prstGeom>
          <a:noFill/>
        </p:spPr>
        <p:txBody>
          <a:bodyPr wrap="square">
            <a:spAutoFit/>
          </a:bodyPr>
          <a:lstStyle/>
          <a:p>
            <a:pPr>
              <a:lnSpc>
                <a:spcPct val="200000"/>
              </a:lnSpc>
            </a:pPr>
            <a:r>
              <a:rPr lang="en-GB" sz="1400" dirty="0">
                <a:latin typeface="Arial" panose="020B0604020202020204" pitchFamily="34" charset="0"/>
                <a:cs typeface="Arial" panose="020B0604020202020204" pitchFamily="34" charset="0"/>
                <a:hlinkClick r:id="rId3"/>
              </a:rPr>
              <a:t>NHS England’s cancer elimination by 2040 </a:t>
            </a:r>
            <a:r>
              <a:rPr lang="en-GB" sz="1400" dirty="0">
                <a:latin typeface="Arial" panose="020B0604020202020204" pitchFamily="34" charset="0"/>
                <a:cs typeface="Arial" panose="020B0604020202020204" pitchFamily="34" charset="0"/>
              </a:rPr>
              <a:t>plan sets out the ambition that by 2030 90% of girls are fully vaccinated with the HPV vaccine by the age of 15. This will be achieved by:</a:t>
            </a:r>
          </a:p>
          <a:p>
            <a:pPr marL="285750" indent="-285750">
              <a:lnSpc>
                <a:spcPct val="200000"/>
              </a:lnSpc>
              <a:buFont typeface="Arial" panose="020B0604020202020204" pitchFamily="34" charset="0"/>
              <a:buChar char="•"/>
            </a:pPr>
            <a:r>
              <a:rPr lang="en-GB" sz="1400" b="1" dirty="0">
                <a:latin typeface="Arial" panose="020B0604020202020204" pitchFamily="34" charset="0"/>
                <a:cs typeface="Arial" panose="020B0604020202020204" pitchFamily="34" charset="0"/>
              </a:rPr>
              <a:t>Increasing access </a:t>
            </a:r>
            <a:r>
              <a:rPr lang="en-GB" sz="1400" dirty="0">
                <a:latin typeface="Arial" panose="020B0604020202020204" pitchFamily="34" charset="0"/>
                <a:cs typeface="Arial" panose="020B0604020202020204" pitchFamily="34" charset="0"/>
              </a:rPr>
              <a:t>to HPV vaccination.</a:t>
            </a:r>
          </a:p>
          <a:p>
            <a:pPr marL="285750" indent="-285750">
              <a:lnSpc>
                <a:spcPct val="200000"/>
              </a:lnSpc>
              <a:buFont typeface="Arial" panose="020B0604020202020204" pitchFamily="34" charset="0"/>
              <a:buChar char="•"/>
            </a:pPr>
            <a:r>
              <a:rPr lang="en-GB" sz="1400" b="1" dirty="0">
                <a:latin typeface="Arial" panose="020B0604020202020204" pitchFamily="34" charset="0"/>
                <a:cs typeface="Arial" panose="020B0604020202020204" pitchFamily="34" charset="0"/>
              </a:rPr>
              <a:t>Raising awareness </a:t>
            </a:r>
            <a:r>
              <a:rPr lang="en-GB" sz="1400" dirty="0">
                <a:latin typeface="Arial" panose="020B0604020202020204" pitchFamily="34" charset="0"/>
                <a:cs typeface="Arial" panose="020B0604020202020204" pitchFamily="34" charset="0"/>
              </a:rPr>
              <a:t>of and understanding the benefits of HPV vaccination.</a:t>
            </a:r>
          </a:p>
          <a:p>
            <a:pPr marL="285750" indent="-285750">
              <a:lnSpc>
                <a:spcPct val="200000"/>
              </a:lnSpc>
              <a:buFont typeface="Arial" panose="020B0604020202020204" pitchFamily="34" charset="0"/>
              <a:buChar char="•"/>
            </a:pPr>
            <a:r>
              <a:rPr lang="en-GB" sz="1400" b="1" dirty="0">
                <a:latin typeface="Arial" panose="020B0604020202020204" pitchFamily="34" charset="0"/>
                <a:cs typeface="Arial" panose="020B0604020202020204" pitchFamily="34" charset="0"/>
              </a:rPr>
              <a:t>Reducing inequalities </a:t>
            </a:r>
            <a:r>
              <a:rPr lang="en-GB" sz="1400" dirty="0">
                <a:latin typeface="Arial" panose="020B0604020202020204" pitchFamily="34" charset="0"/>
                <a:cs typeface="Arial" panose="020B0604020202020204" pitchFamily="34" charset="0"/>
              </a:rPr>
              <a:t>by understanding the barriers to vaccination, developing inclusive materials and identifying groups who may be at a higher risk of developing cervical cancer.</a:t>
            </a:r>
          </a:p>
          <a:p>
            <a:pPr marL="285750" indent="-285750">
              <a:lnSpc>
                <a:spcPct val="200000"/>
              </a:lnSpc>
              <a:buFont typeface="Arial" panose="020B0604020202020204" pitchFamily="34" charset="0"/>
              <a:buChar char="•"/>
            </a:pPr>
            <a:r>
              <a:rPr lang="en-GB" sz="1400" b="1" dirty="0">
                <a:latin typeface="Arial" panose="020B0604020202020204" pitchFamily="34" charset="0"/>
                <a:cs typeface="Arial" panose="020B0604020202020204" pitchFamily="34" charset="0"/>
              </a:rPr>
              <a:t>Improving digital capabilities </a:t>
            </a:r>
            <a:r>
              <a:rPr lang="en-GB" sz="1400" dirty="0">
                <a:latin typeface="Arial" panose="020B0604020202020204" pitchFamily="34" charset="0"/>
                <a:cs typeface="Arial" panose="020B0604020202020204" pitchFamily="34" charset="0"/>
              </a:rPr>
              <a:t>by streamlining parental consent for vaccination and maximising the best use of available data on vaccination.</a:t>
            </a:r>
          </a:p>
          <a:p>
            <a:pPr marL="285750" indent="-285750">
              <a:lnSpc>
                <a:spcPct val="200000"/>
              </a:lnSpc>
              <a:buFont typeface="Arial" panose="020B0604020202020204" pitchFamily="34" charset="0"/>
              <a:buChar char="•"/>
            </a:pPr>
            <a:r>
              <a:rPr lang="en-GB" sz="1400" b="1" dirty="0">
                <a:latin typeface="Arial" panose="020B0604020202020204" pitchFamily="34" charset="0"/>
                <a:cs typeface="Arial" panose="020B0604020202020204" pitchFamily="34" charset="0"/>
              </a:rPr>
              <a:t>Strengthening workforce capacity </a:t>
            </a:r>
            <a:r>
              <a:rPr lang="en-GB" sz="1400" dirty="0">
                <a:latin typeface="Arial" panose="020B0604020202020204" pitchFamily="34" charset="0"/>
                <a:cs typeface="Arial" panose="020B0604020202020204" pitchFamily="34" charset="0"/>
              </a:rPr>
              <a:t>to enhance HPV vaccination efforts.</a:t>
            </a:r>
          </a:p>
        </p:txBody>
      </p:sp>
      <p:pic>
        <p:nvPicPr>
          <p:cNvPr id="2" name="Picture 1">
            <a:extLst>
              <a:ext uri="{FF2B5EF4-FFF2-40B4-BE49-F238E27FC236}">
                <a16:creationId xmlns:a16="http://schemas.microsoft.com/office/drawing/2014/main" id="{4873852D-2A06-0B50-8D93-C5C9B36B57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295" y="224298"/>
            <a:ext cx="611650" cy="611650"/>
          </a:xfrm>
          <a:prstGeom prst="rect">
            <a:avLst/>
          </a:prstGeom>
        </p:spPr>
      </p:pic>
    </p:spTree>
    <p:extLst>
      <p:ext uri="{BB962C8B-B14F-4D97-AF65-F5344CB8AC3E}">
        <p14:creationId xmlns:p14="http://schemas.microsoft.com/office/powerpoint/2010/main" val="37718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FF280-1ECF-7793-11C9-BDB9C90477AA}"/>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95FF905F-CBC2-783F-B36E-595CDB72BB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DA658F9D-E0AF-4BED-49C1-369C1875356B}"/>
              </a:ext>
            </a:extLst>
          </p:cNvPr>
          <p:cNvSpPr txBox="1">
            <a:spLocks/>
          </p:cNvSpPr>
          <p:nvPr/>
        </p:nvSpPr>
        <p:spPr>
          <a:xfrm>
            <a:off x="1128395" y="340343"/>
            <a:ext cx="9397507"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Who is eligible for HPV vaccination?</a:t>
            </a:r>
          </a:p>
        </p:txBody>
      </p:sp>
      <p:graphicFrame>
        <p:nvGraphicFramePr>
          <p:cNvPr id="11" name="Table 10">
            <a:extLst>
              <a:ext uri="{FF2B5EF4-FFF2-40B4-BE49-F238E27FC236}">
                <a16:creationId xmlns:a16="http://schemas.microsoft.com/office/drawing/2014/main" id="{BCE7DC9E-EDBE-F956-26A2-C1F6B4E1EA5E}"/>
              </a:ext>
            </a:extLst>
          </p:cNvPr>
          <p:cNvGraphicFramePr>
            <a:graphicFrameLocks noGrp="1"/>
          </p:cNvGraphicFramePr>
          <p:nvPr>
            <p:extLst>
              <p:ext uri="{D42A27DB-BD31-4B8C-83A1-F6EECF244321}">
                <p14:modId xmlns:p14="http://schemas.microsoft.com/office/powerpoint/2010/main" val="2359406597"/>
              </p:ext>
            </p:extLst>
          </p:nvPr>
        </p:nvGraphicFramePr>
        <p:xfrm>
          <a:off x="483092" y="1198638"/>
          <a:ext cx="11352037" cy="370840"/>
        </p:xfrm>
        <a:graphic>
          <a:graphicData uri="http://schemas.openxmlformats.org/drawingml/2006/table">
            <a:tbl>
              <a:tblPr firstRow="1" bandRow="1">
                <a:tableStyleId>{5C22544A-7EE6-4342-B048-85BDC9FD1C3A}</a:tableStyleId>
              </a:tblPr>
              <a:tblGrid>
                <a:gridCol w="11352037">
                  <a:extLst>
                    <a:ext uri="{9D8B030D-6E8A-4147-A177-3AD203B41FA5}">
                      <a16:colId xmlns:a16="http://schemas.microsoft.com/office/drawing/2014/main" val="2990007454"/>
                    </a:ext>
                  </a:extLst>
                </a:gridCol>
              </a:tblGrid>
              <a:tr h="370840">
                <a:tc>
                  <a:txBody>
                    <a:bodyPr/>
                    <a:lstStyle/>
                    <a:p>
                      <a:pPr marL="342900" indent="-342900">
                        <a:buFont typeface="+mj-lt"/>
                        <a:buAutoNum type="arabicPeriod"/>
                      </a:pPr>
                      <a:r>
                        <a:rPr lang="en-GB" sz="1400">
                          <a:latin typeface="Arial" panose="020B0604020202020204" pitchFamily="34" charset="0"/>
                          <a:cs typeface="Arial" panose="020B0604020202020204" pitchFamily="34" charset="0"/>
                        </a:rPr>
                        <a:t>Cohort One: </a:t>
                      </a:r>
                      <a:r>
                        <a:rPr lang="en-GB" sz="1400" b="0">
                          <a:latin typeface="Arial" panose="020B0604020202020204" pitchFamily="34" charset="0"/>
                          <a:cs typeface="Arial" panose="020B0604020202020204" pitchFamily="34" charset="0"/>
                        </a:rPr>
                        <a:t>Adolescents </a:t>
                      </a:r>
                    </a:p>
                  </a:txBody>
                  <a:tcPr/>
                </a:tc>
                <a:extLst>
                  <a:ext uri="{0D108BD9-81ED-4DB2-BD59-A6C34878D82A}">
                    <a16:rowId xmlns:a16="http://schemas.microsoft.com/office/drawing/2014/main" val="2630880853"/>
                  </a:ext>
                </a:extLst>
              </a:tr>
            </a:tbl>
          </a:graphicData>
        </a:graphic>
      </p:graphicFrame>
      <p:graphicFrame>
        <p:nvGraphicFramePr>
          <p:cNvPr id="12" name="Table 11">
            <a:extLst>
              <a:ext uri="{FF2B5EF4-FFF2-40B4-BE49-F238E27FC236}">
                <a16:creationId xmlns:a16="http://schemas.microsoft.com/office/drawing/2014/main" id="{D417BFAA-744D-FE37-7248-B69B4DA346AE}"/>
              </a:ext>
            </a:extLst>
          </p:cNvPr>
          <p:cNvGraphicFramePr>
            <a:graphicFrameLocks noGrp="1"/>
          </p:cNvGraphicFramePr>
          <p:nvPr>
            <p:extLst>
              <p:ext uri="{D42A27DB-BD31-4B8C-83A1-F6EECF244321}">
                <p14:modId xmlns:p14="http://schemas.microsoft.com/office/powerpoint/2010/main" val="3980404905"/>
              </p:ext>
            </p:extLst>
          </p:nvPr>
        </p:nvGraphicFramePr>
        <p:xfrm>
          <a:off x="483092" y="2496287"/>
          <a:ext cx="11352036" cy="370840"/>
        </p:xfrm>
        <a:graphic>
          <a:graphicData uri="http://schemas.openxmlformats.org/drawingml/2006/table">
            <a:tbl>
              <a:tblPr firstRow="1" bandRow="1">
                <a:tableStyleId>{5C22544A-7EE6-4342-B048-85BDC9FD1C3A}</a:tableStyleId>
              </a:tblPr>
              <a:tblGrid>
                <a:gridCol w="11352036">
                  <a:extLst>
                    <a:ext uri="{9D8B030D-6E8A-4147-A177-3AD203B41FA5}">
                      <a16:colId xmlns:a16="http://schemas.microsoft.com/office/drawing/2014/main" val="2990007454"/>
                    </a:ext>
                  </a:extLst>
                </a:gridCol>
              </a:tblGrid>
              <a:tr h="370840">
                <a:tc>
                  <a:txBody>
                    <a:bodyPr/>
                    <a:lstStyle/>
                    <a:p>
                      <a:pPr marL="0" indent="0">
                        <a:buFont typeface="+mj-lt"/>
                        <a:buNone/>
                      </a:pPr>
                      <a:r>
                        <a:rPr lang="en-GB"/>
                        <a:t>2.   </a:t>
                      </a:r>
                      <a:r>
                        <a:rPr lang="en-GB" sz="1400">
                          <a:latin typeface="Arial" panose="020B0604020202020204" pitchFamily="34" charset="0"/>
                          <a:cs typeface="Arial" panose="020B0604020202020204" pitchFamily="34" charset="0"/>
                        </a:rPr>
                        <a:t>Cohort Two: </a:t>
                      </a:r>
                      <a:r>
                        <a:rPr lang="en-GB" sz="1400" b="0" i="0" u="none" strike="noStrike" kern="1200" baseline="0">
                          <a:solidFill>
                            <a:schemeClr val="lt1"/>
                          </a:solidFill>
                          <a:latin typeface="Arial" panose="020B0604020202020204" pitchFamily="34" charset="0"/>
                          <a:ea typeface="+mn-ea"/>
                          <a:cs typeface="Arial" panose="020B0604020202020204" pitchFamily="34" charset="0"/>
                        </a:rPr>
                        <a:t>Catch-up cohort </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0880853"/>
                  </a:ext>
                </a:extLst>
              </a:tr>
            </a:tbl>
          </a:graphicData>
        </a:graphic>
      </p:graphicFrame>
      <p:graphicFrame>
        <p:nvGraphicFramePr>
          <p:cNvPr id="13" name="Table 12">
            <a:extLst>
              <a:ext uri="{FF2B5EF4-FFF2-40B4-BE49-F238E27FC236}">
                <a16:creationId xmlns:a16="http://schemas.microsoft.com/office/drawing/2014/main" id="{D1E9B277-4D15-8057-419E-C100DD1B3788}"/>
              </a:ext>
            </a:extLst>
          </p:cNvPr>
          <p:cNvGraphicFramePr>
            <a:graphicFrameLocks noGrp="1"/>
          </p:cNvGraphicFramePr>
          <p:nvPr>
            <p:extLst>
              <p:ext uri="{D42A27DB-BD31-4B8C-83A1-F6EECF244321}">
                <p14:modId xmlns:p14="http://schemas.microsoft.com/office/powerpoint/2010/main" val="3494285376"/>
              </p:ext>
            </p:extLst>
          </p:nvPr>
        </p:nvGraphicFramePr>
        <p:xfrm>
          <a:off x="483092" y="4591333"/>
          <a:ext cx="11397640" cy="370840"/>
        </p:xfrm>
        <a:graphic>
          <a:graphicData uri="http://schemas.openxmlformats.org/drawingml/2006/table">
            <a:tbl>
              <a:tblPr firstRow="1" bandRow="1">
                <a:tableStyleId>{5C22544A-7EE6-4342-B048-85BDC9FD1C3A}</a:tableStyleId>
              </a:tblPr>
              <a:tblGrid>
                <a:gridCol w="11397640">
                  <a:extLst>
                    <a:ext uri="{9D8B030D-6E8A-4147-A177-3AD203B41FA5}">
                      <a16:colId xmlns:a16="http://schemas.microsoft.com/office/drawing/2014/main" val="2990007454"/>
                    </a:ext>
                  </a:extLst>
                </a:gridCol>
              </a:tblGrid>
              <a:tr h="370840">
                <a:tc>
                  <a:txBody>
                    <a:bodyPr/>
                    <a:lstStyle/>
                    <a:p>
                      <a:pPr marL="0" indent="0">
                        <a:buFont typeface="+mj-lt"/>
                        <a:buNone/>
                      </a:pPr>
                      <a:r>
                        <a:rPr lang="en-GB" sz="1400">
                          <a:latin typeface="Arial" panose="020B0604020202020204" pitchFamily="34" charset="0"/>
                          <a:cs typeface="Arial" panose="020B0604020202020204" pitchFamily="34" charset="0"/>
                        </a:rPr>
                        <a:t>3.    Cohort Three: </a:t>
                      </a:r>
                      <a:r>
                        <a:rPr lang="en-GB" sz="1400" b="0" i="0" u="none" strike="noStrike" kern="1200" baseline="0">
                          <a:solidFill>
                            <a:schemeClr val="bg1"/>
                          </a:solidFill>
                          <a:latin typeface="Arial" panose="020B0604020202020204" pitchFamily="34" charset="0"/>
                          <a:ea typeface="+mn-ea"/>
                          <a:cs typeface="Arial" panose="020B0604020202020204" pitchFamily="34" charset="0"/>
                        </a:rPr>
                        <a:t>Gay, bisexual and other men who have sex with men (GBMSM) </a:t>
                      </a:r>
                      <a:endParaRPr lang="en-GB" sz="140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0880853"/>
                  </a:ext>
                </a:extLst>
              </a:tr>
            </a:tbl>
          </a:graphicData>
        </a:graphic>
      </p:graphicFrame>
      <p:sp>
        <p:nvSpPr>
          <p:cNvPr id="15" name="TextBox 14">
            <a:extLst>
              <a:ext uri="{FF2B5EF4-FFF2-40B4-BE49-F238E27FC236}">
                <a16:creationId xmlns:a16="http://schemas.microsoft.com/office/drawing/2014/main" id="{B60003C3-06D1-99EB-9D6D-E5E045984DEB}"/>
              </a:ext>
            </a:extLst>
          </p:cNvPr>
          <p:cNvSpPr txBox="1"/>
          <p:nvPr/>
        </p:nvSpPr>
        <p:spPr>
          <a:xfrm>
            <a:off x="483093" y="1617384"/>
            <a:ext cx="11352034"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rial" panose="020B0604020202020204" pitchFamily="34" charset="0"/>
                <a:cs typeface="Arial" panose="020B0604020202020204" pitchFamily="34" charset="0"/>
              </a:rPr>
              <a:t>Boys and girls in school year 8 (usually aged 12 to 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dk1"/>
              </a:solidFill>
              <a:latin typeface="Arial" panose="020B0604020202020204" pitchFamily="34" charset="0"/>
              <a:cs typeface="Arial" panose="020B0604020202020204" pitchFamily="34" charset="0"/>
            </a:endParaRPr>
          </a:p>
          <a:p>
            <a:pPr>
              <a:defRPr/>
            </a:pPr>
            <a:r>
              <a:rPr lang="en-GB" sz="1400" b="1">
                <a:latin typeface="Arial"/>
                <a:cs typeface="Arial"/>
              </a:rPr>
              <a:t>What team delivers this? </a:t>
            </a:r>
            <a:r>
              <a:rPr lang="en-GB" sz="1400">
                <a:latin typeface="Arial"/>
                <a:cs typeface="Arial"/>
              </a:rPr>
              <a:t>Invited by School-aged Immunisation Service (SAIS) and delivered in school setting (or community clinics</a:t>
            </a:r>
            <a:r>
              <a:rPr lang="en-GB" sz="1400" b="1">
                <a:latin typeface="Arial"/>
                <a:cs typeface="Arial"/>
              </a:rPr>
              <a:t>)</a:t>
            </a:r>
            <a:endParaRPr lang="en-GB" sz="1400">
              <a:solidFill>
                <a:schemeClr val="dk1"/>
              </a:solidFill>
              <a:highlight>
                <a:srgbClr val="FFFF00"/>
              </a:highlight>
              <a:latin typeface="Arial"/>
              <a:cs typeface="Arial"/>
            </a:endParaRPr>
          </a:p>
          <a:p>
            <a:pPr>
              <a:defRPr/>
            </a:pPr>
            <a:endParaRPr lang="en-GB">
              <a:highlight>
                <a:srgbClr val="FFFF00"/>
              </a:highligh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AB5EAA9-0495-E749-BB72-3D65E6481BB5}"/>
              </a:ext>
            </a:extLst>
          </p:cNvPr>
          <p:cNvSpPr txBox="1"/>
          <p:nvPr/>
        </p:nvSpPr>
        <p:spPr>
          <a:xfrm>
            <a:off x="460290" y="2986163"/>
            <a:ext cx="11397639" cy="1661993"/>
          </a:xfrm>
          <a:prstGeom prst="rect">
            <a:avLst/>
          </a:prstGeom>
          <a:noFill/>
        </p:spPr>
        <p:txBody>
          <a:bodyPr wrap="square" lIns="91440" tIns="45720" rIns="91440" bIns="45720" anchor="t">
            <a:spAutoFit/>
          </a:bodyPr>
          <a:lstStyle/>
          <a:p>
            <a:pPr lvl="0">
              <a:defRPr/>
            </a:pPr>
            <a:r>
              <a:rPr lang="en-GB" sz="1400">
                <a:solidFill>
                  <a:schemeClr val="dk1"/>
                </a:solidFill>
                <a:latin typeface="Arial"/>
                <a:cs typeface="Arial"/>
              </a:rPr>
              <a:t>Girls aged 14 up to their 25</a:t>
            </a:r>
            <a:r>
              <a:rPr lang="en-GB" sz="1400" baseline="30000">
                <a:solidFill>
                  <a:schemeClr val="dk1"/>
                </a:solidFill>
                <a:latin typeface="Arial"/>
                <a:cs typeface="Arial"/>
              </a:rPr>
              <a:t>th</a:t>
            </a:r>
            <a:r>
              <a:rPr lang="en-GB" sz="1400">
                <a:solidFill>
                  <a:schemeClr val="dk1"/>
                </a:solidFill>
                <a:latin typeface="Arial"/>
                <a:cs typeface="Arial"/>
              </a:rPr>
              <a:t> birthday and boys born after 1 September 2006 up to their 25</a:t>
            </a:r>
            <a:r>
              <a:rPr lang="en-GB" sz="1400" baseline="30000">
                <a:solidFill>
                  <a:schemeClr val="dk1"/>
                </a:solidFill>
                <a:latin typeface="Arial"/>
                <a:cs typeface="Arial"/>
              </a:rPr>
              <a:t>th</a:t>
            </a:r>
            <a:r>
              <a:rPr lang="en-GB" sz="1400">
                <a:solidFill>
                  <a:schemeClr val="dk1"/>
                </a:solidFill>
                <a:latin typeface="Arial"/>
                <a:cs typeface="Arial"/>
              </a:rPr>
              <a:t> birthday who missed having the vaccine at school.</a:t>
            </a:r>
            <a:r>
              <a:rPr lang="en-GB" sz="1400" b="0" i="0" u="none" strike="noStrike" kern="1200" baseline="0">
                <a:solidFill>
                  <a:schemeClr val="dk1"/>
                </a:solidFill>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dk1"/>
              </a:solidFill>
              <a:latin typeface="Arial" panose="020B0604020202020204" pitchFamily="34" charset="0"/>
              <a:cs typeface="Arial" panose="020B0604020202020204" pitchFamily="34" charset="0"/>
            </a:endParaRPr>
          </a:p>
          <a:p>
            <a:pPr>
              <a:defRPr/>
            </a:pPr>
            <a:r>
              <a:rPr lang="en-GB" sz="1400" b="1">
                <a:latin typeface="Arial"/>
                <a:cs typeface="Arial"/>
              </a:rPr>
              <a:t>What team delivers this? </a:t>
            </a:r>
            <a:r>
              <a:rPr lang="en-GB" sz="1400">
                <a:latin typeface="Arial"/>
                <a:cs typeface="Arial"/>
              </a:rPr>
              <a:t>Invited by School-aged Immunisation Service (SAIS) and delivered in school setting (or community clinics) while young person is school-aged. General practice for those older than school-age – click here for </a:t>
            </a:r>
            <a:r>
              <a:rPr lang="en-GB" sz="1400">
                <a:latin typeface="Arial"/>
                <a:cs typeface="Arial"/>
                <a:hlinkClick r:id="rId3"/>
              </a:rPr>
              <a:t>GP toolkit. </a:t>
            </a:r>
            <a:r>
              <a:rPr lang="en-GB" sz="1400">
                <a:latin typeface="Arial"/>
                <a:cs typeface="Arial"/>
              </a:rPr>
              <a:t> Opportunistic vaccinations (patient request, if eligible, or identification of a vaccination gap when presenting for another issue)</a:t>
            </a:r>
            <a:endParaRPr lang="en-GB" sz="1400">
              <a:solidFill>
                <a:schemeClr val="dk1"/>
              </a:solidFill>
              <a:latin typeface="Arial"/>
              <a:cs typeface="Arial"/>
            </a:endParaRPr>
          </a:p>
          <a:p>
            <a:pPr>
              <a:defRPr/>
            </a:pPr>
            <a:endParaRPr lang="en-GB" sz="1400">
              <a:solidFill>
                <a:schemeClr val="dk1"/>
              </a:solidFill>
              <a:highlight>
                <a:srgbClr val="FFFF00"/>
              </a:highlight>
              <a:latin typeface="Arial"/>
              <a:cs typeface="Arial"/>
            </a:endParaRPr>
          </a:p>
        </p:txBody>
      </p:sp>
      <p:sp>
        <p:nvSpPr>
          <p:cNvPr id="17" name="TextBox 16">
            <a:extLst>
              <a:ext uri="{FF2B5EF4-FFF2-40B4-BE49-F238E27FC236}">
                <a16:creationId xmlns:a16="http://schemas.microsoft.com/office/drawing/2014/main" id="{3C9D844A-0E53-0583-A837-8F4CEBA2C049}"/>
              </a:ext>
            </a:extLst>
          </p:cNvPr>
          <p:cNvSpPr txBox="1"/>
          <p:nvPr/>
        </p:nvSpPr>
        <p:spPr>
          <a:xfrm>
            <a:off x="483093" y="5081209"/>
            <a:ext cx="11352034" cy="738664"/>
          </a:xfrm>
          <a:prstGeom prst="rect">
            <a:avLst/>
          </a:prstGeom>
          <a:noFill/>
        </p:spPr>
        <p:txBody>
          <a:bodyPr wrap="square">
            <a:spAutoFit/>
          </a:bodyPr>
          <a:lstStyle/>
          <a:p>
            <a:pPr lvl="0">
              <a:defRPr/>
            </a:pPr>
            <a:r>
              <a:rPr lang="en-GB" sz="1400">
                <a:solidFill>
                  <a:schemeClr val="dk1"/>
                </a:solidFill>
                <a:latin typeface="Arial" panose="020B0604020202020204" pitchFamily="34" charset="0"/>
                <a:cs typeface="Arial" panose="020B0604020202020204" pitchFamily="34" charset="0"/>
              </a:rPr>
              <a:t>GBMSM and other at-risk individuals (up to an including 45 years of age) not previously vaccinated</a:t>
            </a:r>
          </a:p>
          <a:p>
            <a:pPr>
              <a:defRPr/>
            </a:pPr>
            <a:endParaRPr lang="en-GB" sz="1400" b="1">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Where to get the Vaccine: </a:t>
            </a:r>
            <a:r>
              <a:rPr lang="en-GB" sz="1400">
                <a:solidFill>
                  <a:schemeClr val="dk1"/>
                </a:solidFill>
                <a:latin typeface="Arial" panose="020B0604020202020204" pitchFamily="34" charset="0"/>
                <a:cs typeface="Arial" panose="020B0604020202020204" pitchFamily="34" charset="0"/>
                <a:hlinkClick r:id="rId4"/>
              </a:rPr>
              <a:t>Sexual health clinic </a:t>
            </a:r>
            <a:r>
              <a:rPr lang="en-GB" sz="1400">
                <a:solidFill>
                  <a:schemeClr val="dk1"/>
                </a:solidFill>
                <a:latin typeface="Arial" panose="020B0604020202020204" pitchFamily="34" charset="0"/>
                <a:cs typeface="Arial" panose="020B0604020202020204" pitchFamily="34" charset="0"/>
              </a:rPr>
              <a:t>or HIV clinic regardless of risk, sexual behaviour or disease status</a:t>
            </a:r>
          </a:p>
        </p:txBody>
      </p:sp>
      <p:pic>
        <p:nvPicPr>
          <p:cNvPr id="4" name="Picture 3">
            <a:extLst>
              <a:ext uri="{FF2B5EF4-FFF2-40B4-BE49-F238E27FC236}">
                <a16:creationId xmlns:a16="http://schemas.microsoft.com/office/drawing/2014/main" id="{283343E6-392E-EF0B-BBF6-172A3301D7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093" y="317568"/>
            <a:ext cx="648245" cy="648245"/>
          </a:xfrm>
          <a:prstGeom prst="rect">
            <a:avLst/>
          </a:prstGeom>
        </p:spPr>
      </p:pic>
    </p:spTree>
    <p:extLst>
      <p:ext uri="{BB962C8B-B14F-4D97-AF65-F5344CB8AC3E}">
        <p14:creationId xmlns:p14="http://schemas.microsoft.com/office/powerpoint/2010/main" val="171577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5B56-4D1E-8ECE-0578-44148D613C80}"/>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FAD6DCC4-AD3F-8229-1CCD-6449DF3EAA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BF64063F-A290-2900-6AAB-360A89A77400}"/>
              </a:ext>
            </a:extLst>
          </p:cNvPr>
          <p:cNvSpPr txBox="1">
            <a:spLocks/>
          </p:cNvSpPr>
          <p:nvPr/>
        </p:nvSpPr>
        <p:spPr>
          <a:xfrm>
            <a:off x="1366520" y="272348"/>
            <a:ext cx="9270507"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Cohort one: Adolescents</a:t>
            </a:r>
          </a:p>
          <a:p>
            <a:r>
              <a:rPr lang="en-GB" sz="2800" dirty="0">
                <a:solidFill>
                  <a:srgbClr val="005EB8"/>
                </a:solidFill>
                <a:latin typeface="Arial"/>
                <a:cs typeface="Arial"/>
              </a:rPr>
              <a:t> </a:t>
            </a:r>
          </a:p>
        </p:txBody>
      </p:sp>
      <p:sp>
        <p:nvSpPr>
          <p:cNvPr id="4" name="TextBox 3">
            <a:extLst>
              <a:ext uri="{FF2B5EF4-FFF2-40B4-BE49-F238E27FC236}">
                <a16:creationId xmlns:a16="http://schemas.microsoft.com/office/drawing/2014/main" id="{EA54E4FD-03C2-DF28-C17D-8FAAC13EC321}"/>
              </a:ext>
            </a:extLst>
          </p:cNvPr>
          <p:cNvSpPr txBox="1"/>
          <p:nvPr/>
        </p:nvSpPr>
        <p:spPr>
          <a:xfrm>
            <a:off x="252554" y="1095833"/>
            <a:ext cx="11662355" cy="2052934"/>
          </a:xfrm>
          <a:prstGeom prst="rect">
            <a:avLst/>
          </a:prstGeom>
          <a:noFill/>
        </p:spPr>
        <p:txBody>
          <a:bodyPr wrap="square">
            <a:spAutoFit/>
          </a:bodyPr>
          <a:lstStyle/>
          <a:p>
            <a:pPr>
              <a:spcAft>
                <a:spcPts val="300"/>
              </a:spcAft>
            </a:pPr>
            <a:r>
              <a:rPr lang="en-GB" sz="1400">
                <a:latin typeface="Arial" panose="020B0604020202020204" pitchFamily="34" charset="0"/>
                <a:cs typeface="Arial" panose="020B0604020202020204" pitchFamily="34" charset="0"/>
              </a:rPr>
              <a:t>The HPV vaccine is routinely recommended for children in school year 8, for children aged 12 to 13 years old, see </a:t>
            </a:r>
            <a:r>
              <a:rPr lang="en-GB" sz="1400">
                <a:latin typeface="Arial" panose="020B0604020202020204" pitchFamily="34" charset="0"/>
                <a:cs typeface="Arial" panose="020B0604020202020204" pitchFamily="34" charset="0"/>
                <a:hlinkClick r:id="rId3"/>
              </a:rPr>
              <a:t>Immunisation schedule </a:t>
            </a:r>
            <a:r>
              <a:rPr lang="en-GB" sz="1400">
                <a:latin typeface="Arial" panose="020B0604020202020204" pitchFamily="34" charset="0"/>
                <a:cs typeface="Arial" panose="020B0604020202020204" pitchFamily="34" charset="0"/>
              </a:rPr>
              <a:t>for further guidance). </a:t>
            </a:r>
          </a:p>
          <a:p>
            <a:pPr>
              <a:spcAft>
                <a:spcPts val="300"/>
              </a:spcAft>
            </a:pPr>
            <a:r>
              <a:rPr lang="en-GB" sz="1400">
                <a:latin typeface="Arial" panose="020B0604020202020204" pitchFamily="34" charset="0"/>
                <a:cs typeface="Arial" panose="020B0604020202020204" pitchFamily="34" charset="0"/>
              </a:rPr>
              <a:t>This cohort normally receive their vaccination as part of the school-age immunisations programme delivered by school-aged immunisation services (SAIS) in the local area and via catch-up opportunities in school and community clinics.</a:t>
            </a:r>
          </a:p>
          <a:p>
            <a:pPr>
              <a:lnSpc>
                <a:spcPct val="150000"/>
              </a:lnSpc>
            </a:pPr>
            <a:endParaRPr lang="en-GB">
              <a:latin typeface="Arial" panose="020B0604020202020204" pitchFamily="34" charset="0"/>
              <a:cs typeface="Arial" panose="020B0604020202020204" pitchFamily="34" charset="0"/>
            </a:endParaRPr>
          </a:p>
          <a:p>
            <a:pPr>
              <a:lnSpc>
                <a:spcPct val="150000"/>
              </a:lnSpc>
            </a:pPr>
            <a:r>
              <a:rPr lang="en-GB" sz="1400" b="1">
                <a:latin typeface="Arial" panose="020B0604020202020204" pitchFamily="34" charset="0"/>
                <a:cs typeface="Arial" panose="020B0604020202020204" pitchFamily="34" charset="0"/>
              </a:rPr>
              <a:t>Provided by: </a:t>
            </a:r>
            <a:r>
              <a:rPr lang="en-GB" sz="1400">
                <a:latin typeface="Arial" panose="020B0604020202020204" pitchFamily="34" charset="0"/>
                <a:cs typeface="Arial" panose="020B0604020202020204" pitchFamily="34" charset="0"/>
              </a:rPr>
              <a:t>School-aged immunisation service (SAIS). For contact details and community clinic information for the school-aged immunisation services, click below:</a:t>
            </a:r>
            <a:endParaRPr lang="en-GB">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9E0BBBE-A575-1A65-50CB-9AC6DD67C1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870" y="253274"/>
            <a:ext cx="1000632" cy="635184"/>
          </a:xfrm>
          <a:prstGeom prst="rect">
            <a:avLst/>
          </a:prstGeom>
        </p:spPr>
      </p:pic>
      <p:pic>
        <p:nvPicPr>
          <p:cNvPr id="7" name="Picture 6">
            <a:extLst>
              <a:ext uri="{FF2B5EF4-FFF2-40B4-BE49-F238E27FC236}">
                <a16:creationId xmlns:a16="http://schemas.microsoft.com/office/drawing/2014/main" id="{4C08733D-1954-59AD-645A-D371E52736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3948" y="3211322"/>
            <a:ext cx="1753749" cy="882425"/>
          </a:xfrm>
          <a:prstGeom prst="rect">
            <a:avLst/>
          </a:prstGeom>
        </p:spPr>
      </p:pic>
      <p:sp>
        <p:nvSpPr>
          <p:cNvPr id="9" name="Rectangle: Rounded Corners 8">
            <a:extLst>
              <a:ext uri="{FF2B5EF4-FFF2-40B4-BE49-F238E27FC236}">
                <a16:creationId xmlns:a16="http://schemas.microsoft.com/office/drawing/2014/main" id="{7B43360B-173D-5F07-CE22-55198530ABC8}"/>
              </a:ext>
            </a:extLst>
          </p:cNvPr>
          <p:cNvSpPr/>
          <p:nvPr/>
        </p:nvSpPr>
        <p:spPr>
          <a:xfrm>
            <a:off x="158508" y="3251771"/>
            <a:ext cx="3476221" cy="168395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a:solidFill>
                  <a:schemeClr val="tx1"/>
                </a:solidFill>
                <a:latin typeface="Arial" panose="020B0604020202020204" pitchFamily="34" charset="0"/>
                <a:cs typeface="Arial" panose="020B0604020202020204" pitchFamily="34" charset="0"/>
                <a:hlinkClick r:id="rId6"/>
              </a:rPr>
              <a:t>Buckingham School Aged</a:t>
            </a:r>
          </a:p>
          <a:p>
            <a:pPr algn="ctr"/>
            <a:r>
              <a:rPr lang="en-GB" sz="1400" b="1">
                <a:solidFill>
                  <a:schemeClr val="tx1"/>
                </a:solidFill>
                <a:latin typeface="Arial" panose="020B0604020202020204" pitchFamily="34" charset="0"/>
                <a:cs typeface="Arial" panose="020B0604020202020204" pitchFamily="34" charset="0"/>
                <a:hlinkClick r:id="rId6"/>
              </a:rPr>
              <a:t>Immunisation Service</a:t>
            </a:r>
            <a:endParaRPr lang="en-GB" sz="1400" b="1">
              <a:solidFill>
                <a:schemeClr val="tx1"/>
              </a:solidFill>
              <a:latin typeface="Arial" panose="020B0604020202020204" pitchFamily="34" charset="0"/>
              <a:cs typeface="Arial" panose="020B0604020202020204" pitchFamily="34" charset="0"/>
            </a:endParaRPr>
          </a:p>
          <a:p>
            <a:pPr algn="ctr"/>
            <a:endParaRPr lang="en-GB" sz="1400">
              <a:latin typeface="Arial" panose="020B0604020202020204" pitchFamily="34" charset="0"/>
              <a:cs typeface="Arial" panose="020B0604020202020204" pitchFamily="34" charset="0"/>
            </a:endParaRPr>
          </a:p>
          <a:p>
            <a:pPr algn="ctr"/>
            <a:r>
              <a:rPr lang="en-GB" sz="1400">
                <a:latin typeface="Arial" panose="020B0604020202020204" pitchFamily="34" charset="0"/>
                <a:cs typeface="Arial" panose="020B0604020202020204" pitchFamily="34" charset="0"/>
                <a:hlinkClick r:id="rId7"/>
              </a:rPr>
              <a:t>Buc-tr.BucksChildImms@nhs.net</a:t>
            </a:r>
            <a:endParaRPr lang="en-GB" sz="1400">
              <a:latin typeface="Arial" panose="020B0604020202020204" pitchFamily="34" charset="0"/>
              <a:cs typeface="Arial" panose="020B0604020202020204" pitchFamily="34" charset="0"/>
            </a:endParaRPr>
          </a:p>
          <a:p>
            <a:pPr algn="ctr"/>
            <a:endParaRPr lang="en-GB" sz="1400">
              <a:latin typeface="Arial" panose="020B0604020202020204" pitchFamily="34" charset="0"/>
              <a:cs typeface="Arial" panose="020B0604020202020204" pitchFamily="34" charset="0"/>
            </a:endParaRPr>
          </a:p>
          <a:p>
            <a:endParaRPr lang="en-GB"/>
          </a:p>
        </p:txBody>
      </p:sp>
      <p:sp>
        <p:nvSpPr>
          <p:cNvPr id="10" name="Rectangle: Rounded Corners 9">
            <a:extLst>
              <a:ext uri="{FF2B5EF4-FFF2-40B4-BE49-F238E27FC236}">
                <a16:creationId xmlns:a16="http://schemas.microsoft.com/office/drawing/2014/main" id="{EC596F90-1B11-3887-8732-1DF594D0A7DD}"/>
              </a:ext>
            </a:extLst>
          </p:cNvPr>
          <p:cNvSpPr/>
          <p:nvPr/>
        </p:nvSpPr>
        <p:spPr>
          <a:xfrm>
            <a:off x="4350235" y="3251771"/>
            <a:ext cx="3491529" cy="271842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sz="1600">
              <a:latin typeface="Arial" panose="020B0604020202020204" pitchFamily="34" charset="0"/>
              <a:cs typeface="Arial" panose="020B0604020202020204" pitchFamily="34" charset="0"/>
            </a:endParaRPr>
          </a:p>
          <a:p>
            <a:pPr algn="ctr"/>
            <a:r>
              <a:rPr lang="en-GB" sz="1400" b="1">
                <a:solidFill>
                  <a:schemeClr val="tx1"/>
                </a:solidFill>
                <a:latin typeface="Arial" panose="020B0604020202020204" pitchFamily="34" charset="0"/>
                <a:cs typeface="Arial" panose="020B0604020202020204" pitchFamily="34" charset="0"/>
                <a:hlinkClick r:id="rId8"/>
              </a:rPr>
              <a:t>Berkshire School Aged</a:t>
            </a:r>
          </a:p>
          <a:p>
            <a:pPr algn="ctr"/>
            <a:r>
              <a:rPr lang="en-GB" sz="1400" b="1">
                <a:solidFill>
                  <a:schemeClr val="tx1"/>
                </a:solidFill>
                <a:latin typeface="Arial" panose="020B0604020202020204" pitchFamily="34" charset="0"/>
                <a:cs typeface="Arial" panose="020B0604020202020204" pitchFamily="34" charset="0"/>
                <a:hlinkClick r:id="rId8"/>
              </a:rPr>
              <a:t>Immunisation Service</a:t>
            </a:r>
            <a:endParaRPr lang="en-GB" sz="1400" b="1">
              <a:solidFill>
                <a:schemeClr val="tx1"/>
              </a:solidFill>
              <a:latin typeface="Arial" panose="020B0604020202020204" pitchFamily="34" charset="0"/>
              <a:cs typeface="Arial" panose="020B0604020202020204" pitchFamily="34" charset="0"/>
            </a:endParaRPr>
          </a:p>
          <a:p>
            <a:pPr algn="ctr"/>
            <a:endParaRPr lang="en-GB" sz="1400" b="1">
              <a:solidFill>
                <a:schemeClr val="tx1"/>
              </a:solidFill>
              <a:latin typeface="Arial" panose="020B0604020202020204" pitchFamily="34" charset="0"/>
              <a:cs typeface="Arial" panose="020B0604020202020204" pitchFamily="34" charset="0"/>
            </a:endParaRPr>
          </a:p>
          <a:p>
            <a:pPr algn="ctr"/>
            <a:r>
              <a:rPr lang="en-GB" sz="1400">
                <a:solidFill>
                  <a:schemeClr val="tx1"/>
                </a:solidFill>
                <a:latin typeface="Arial" panose="020B0604020202020204" pitchFamily="34" charset="0"/>
                <a:cs typeface="Arial" panose="020B0604020202020204" pitchFamily="34" charset="0"/>
              </a:rPr>
              <a:t>Berkshire East (Bracknell, Slough, Windsor &amp;</a:t>
            </a:r>
          </a:p>
          <a:p>
            <a:pPr algn="ctr"/>
            <a:r>
              <a:rPr lang="en-GB" sz="1400">
                <a:solidFill>
                  <a:schemeClr val="tx1"/>
                </a:solidFill>
                <a:latin typeface="Arial" panose="020B0604020202020204" pitchFamily="34" charset="0"/>
                <a:cs typeface="Arial" panose="020B0604020202020204" pitchFamily="34" charset="0"/>
              </a:rPr>
              <a:t>Maidenhead)</a:t>
            </a:r>
          </a:p>
          <a:p>
            <a:pPr algn="ctr"/>
            <a:r>
              <a:rPr lang="en-GB" sz="1400">
                <a:solidFill>
                  <a:schemeClr val="tx1"/>
                </a:solidFill>
                <a:latin typeface="Arial" panose="020B0604020202020204" pitchFamily="34" charset="0"/>
                <a:cs typeface="Arial" panose="020B0604020202020204" pitchFamily="34" charset="0"/>
                <a:hlinkClick r:id="rId9"/>
              </a:rPr>
              <a:t>eastschoolimms@Berkshire.nhs.uk</a:t>
            </a:r>
            <a:endParaRPr lang="en-GB" sz="1400">
              <a:solidFill>
                <a:schemeClr val="tx1"/>
              </a:solidFill>
              <a:latin typeface="Arial" panose="020B0604020202020204" pitchFamily="34" charset="0"/>
              <a:cs typeface="Arial" panose="020B0604020202020204" pitchFamily="34" charset="0"/>
            </a:endParaRPr>
          </a:p>
          <a:p>
            <a:pPr algn="ctr"/>
            <a:endParaRPr lang="en-GB" sz="1400">
              <a:solidFill>
                <a:schemeClr val="tx1"/>
              </a:solidFill>
              <a:latin typeface="Arial" panose="020B0604020202020204" pitchFamily="34" charset="0"/>
              <a:cs typeface="Arial" panose="020B0604020202020204" pitchFamily="34" charset="0"/>
            </a:endParaRPr>
          </a:p>
          <a:p>
            <a:pPr algn="ctr"/>
            <a:r>
              <a:rPr lang="en-GB" sz="1400">
                <a:solidFill>
                  <a:schemeClr val="tx1"/>
                </a:solidFill>
                <a:latin typeface="Arial" panose="020B0604020202020204" pitchFamily="34" charset="0"/>
                <a:cs typeface="Arial" panose="020B0604020202020204" pitchFamily="34" charset="0"/>
              </a:rPr>
              <a:t>Berkshire West</a:t>
            </a:r>
          </a:p>
          <a:p>
            <a:pPr algn="ctr"/>
            <a:r>
              <a:rPr lang="en-GB" sz="1400">
                <a:solidFill>
                  <a:schemeClr val="tx1"/>
                </a:solidFill>
                <a:latin typeface="Arial" panose="020B0604020202020204" pitchFamily="34" charset="0"/>
                <a:cs typeface="Arial" panose="020B0604020202020204" pitchFamily="34" charset="0"/>
              </a:rPr>
              <a:t>(Reading, West Berkshire, Wokingham)</a:t>
            </a:r>
          </a:p>
          <a:p>
            <a:pPr algn="ctr"/>
            <a:endParaRPr lang="en-GB" sz="1400">
              <a:solidFill>
                <a:schemeClr val="tx1"/>
              </a:solidFill>
              <a:latin typeface="Arial" panose="020B0604020202020204" pitchFamily="34" charset="0"/>
              <a:cs typeface="Arial" panose="020B0604020202020204" pitchFamily="34" charset="0"/>
            </a:endParaRPr>
          </a:p>
          <a:p>
            <a:pPr algn="ctr"/>
            <a:r>
              <a:rPr lang="en-GB" sz="1400">
                <a:solidFill>
                  <a:schemeClr val="tx1"/>
                </a:solidFill>
                <a:latin typeface="Arial" panose="020B0604020202020204" pitchFamily="34" charset="0"/>
                <a:cs typeface="Arial" panose="020B0604020202020204" pitchFamily="34" charset="0"/>
                <a:hlinkClick r:id="rId10"/>
              </a:rPr>
              <a:t>westschoolimms@Berkshire.nhs.uk</a:t>
            </a:r>
            <a:endParaRPr lang="en-GB" sz="1600">
              <a:solidFill>
                <a:schemeClr val="tx1"/>
              </a:solidFill>
              <a:latin typeface="Arial" panose="020B0604020202020204" pitchFamily="34" charset="0"/>
              <a:cs typeface="Arial" panose="020B0604020202020204" pitchFamily="34" charset="0"/>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p>
          <a:p>
            <a:endParaRPr lang="en-GB"/>
          </a:p>
          <a:p>
            <a:endParaRPr lang="en-GB"/>
          </a:p>
          <a:p>
            <a:endParaRPr lang="en-GB"/>
          </a:p>
          <a:p>
            <a:endParaRPr lang="en-GB"/>
          </a:p>
          <a:p>
            <a:endParaRPr lang="en-GB"/>
          </a:p>
          <a:p>
            <a:endParaRPr lang="en-GB"/>
          </a:p>
          <a:p>
            <a:endParaRPr lang="en-GB"/>
          </a:p>
        </p:txBody>
      </p:sp>
      <p:sp>
        <p:nvSpPr>
          <p:cNvPr id="11" name="Rectangle: Rounded Corners 10">
            <a:extLst>
              <a:ext uri="{FF2B5EF4-FFF2-40B4-BE49-F238E27FC236}">
                <a16:creationId xmlns:a16="http://schemas.microsoft.com/office/drawing/2014/main" id="{2F2A085C-444F-6A17-6474-BB2AD5FF2256}"/>
              </a:ext>
            </a:extLst>
          </p:cNvPr>
          <p:cNvSpPr/>
          <p:nvPr/>
        </p:nvSpPr>
        <p:spPr>
          <a:xfrm>
            <a:off x="8557270" y="3251771"/>
            <a:ext cx="3476221" cy="168395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a:solidFill>
                  <a:schemeClr val="tx1"/>
                </a:solidFill>
                <a:latin typeface="Arial" panose="020B0604020202020204" pitchFamily="34" charset="0"/>
                <a:cs typeface="Arial" panose="020B0604020202020204" pitchFamily="34" charset="0"/>
                <a:hlinkClick r:id="rId11"/>
              </a:rPr>
              <a:t>Oxfordshire School Aged</a:t>
            </a:r>
          </a:p>
          <a:p>
            <a:pPr algn="ctr"/>
            <a:r>
              <a:rPr lang="en-GB" sz="1400" b="1">
                <a:solidFill>
                  <a:schemeClr val="tx1"/>
                </a:solidFill>
                <a:latin typeface="Arial" panose="020B0604020202020204" pitchFamily="34" charset="0"/>
                <a:cs typeface="Arial" panose="020B0604020202020204" pitchFamily="34" charset="0"/>
                <a:hlinkClick r:id="rId11"/>
              </a:rPr>
              <a:t>Immunisation Service </a:t>
            </a:r>
            <a:endParaRPr lang="en-GB" sz="1400" b="1">
              <a:solidFill>
                <a:schemeClr val="tx1"/>
              </a:solidFill>
              <a:latin typeface="Arial" panose="020B0604020202020204" pitchFamily="34" charset="0"/>
              <a:cs typeface="Arial" panose="020B0604020202020204" pitchFamily="34" charset="0"/>
            </a:endParaRPr>
          </a:p>
          <a:p>
            <a:pPr algn="ctr"/>
            <a:endParaRPr lang="en-GB" sz="1400">
              <a:solidFill>
                <a:schemeClr val="tx1"/>
              </a:solidFill>
              <a:latin typeface="Arial" panose="020B0604020202020204" pitchFamily="34" charset="0"/>
              <a:cs typeface="Arial" panose="020B0604020202020204" pitchFamily="34" charset="0"/>
            </a:endParaRPr>
          </a:p>
          <a:p>
            <a:pPr algn="ctr"/>
            <a:r>
              <a:rPr lang="en-GB" sz="1400">
                <a:latin typeface="Arial" panose="020B0604020202020204" pitchFamily="34" charset="0"/>
                <a:cs typeface="Arial" panose="020B0604020202020204" pitchFamily="34" charset="0"/>
                <a:hlinkClick r:id="rId12"/>
              </a:rPr>
              <a:t>immunisationteam@oxfordhealth.nhs.uk</a:t>
            </a:r>
            <a:r>
              <a:rPr lang="en-GB" sz="1400">
                <a:latin typeface="Arial" panose="020B0604020202020204" pitchFamily="34" charset="0"/>
                <a:cs typeface="Arial" panose="020B0604020202020204" pitchFamily="34" charset="0"/>
              </a:rPr>
              <a:t> </a:t>
            </a:r>
            <a:endParaRPr lang="en-GB" sz="1400">
              <a:solidFill>
                <a:schemeClr val="tx1"/>
              </a:solidFill>
              <a:latin typeface="Arial" panose="020B0604020202020204" pitchFamily="34" charset="0"/>
              <a:cs typeface="Arial" panose="020B0604020202020204" pitchFamily="34" charset="0"/>
            </a:endParaRPr>
          </a:p>
          <a:p>
            <a:endParaRPr lang="en-GB"/>
          </a:p>
          <a:p>
            <a:endParaRPr lang="en-GB"/>
          </a:p>
        </p:txBody>
      </p:sp>
    </p:spTree>
    <p:extLst>
      <p:ext uri="{BB962C8B-B14F-4D97-AF65-F5344CB8AC3E}">
        <p14:creationId xmlns:p14="http://schemas.microsoft.com/office/powerpoint/2010/main" val="165169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852E-AB76-AD9C-B359-C0A63F64BEBD}"/>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03AE5FB9-4159-21E2-9366-8950143041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D08C2D4E-E776-FB8D-2E88-48CAB40518D4}"/>
              </a:ext>
            </a:extLst>
          </p:cNvPr>
          <p:cNvSpPr txBox="1">
            <a:spLocks/>
          </p:cNvSpPr>
          <p:nvPr/>
        </p:nvSpPr>
        <p:spPr>
          <a:xfrm>
            <a:off x="1128395" y="272348"/>
            <a:ext cx="9270507"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Cohort two: Catch-up cohort</a:t>
            </a:r>
          </a:p>
        </p:txBody>
      </p:sp>
      <p:sp>
        <p:nvSpPr>
          <p:cNvPr id="4" name="TextBox 3">
            <a:extLst>
              <a:ext uri="{FF2B5EF4-FFF2-40B4-BE49-F238E27FC236}">
                <a16:creationId xmlns:a16="http://schemas.microsoft.com/office/drawing/2014/main" id="{F2ADDD1C-4680-67BC-4046-17FE1AFEC7FE}"/>
              </a:ext>
            </a:extLst>
          </p:cNvPr>
          <p:cNvSpPr txBox="1"/>
          <p:nvPr/>
        </p:nvSpPr>
        <p:spPr>
          <a:xfrm>
            <a:off x="356870" y="1125927"/>
            <a:ext cx="11478260" cy="5638531"/>
          </a:xfrm>
          <a:prstGeom prst="rect">
            <a:avLst/>
          </a:prstGeom>
          <a:noFill/>
        </p:spPr>
        <p:txBody>
          <a:bodyPr wrap="square" lIns="91440" tIns="45720" rIns="91440" bIns="45720" anchor="t">
            <a:spAutoFit/>
          </a:bodyPr>
          <a:lstStyle/>
          <a:p>
            <a:pPr>
              <a:lnSpc>
                <a:spcPct val="150000"/>
              </a:lnSpc>
            </a:pPr>
            <a:r>
              <a:rPr lang="en-GB" sz="1400" b="1">
                <a:latin typeface="Arial" panose="020B0604020202020204" pitchFamily="34" charset="0"/>
                <a:cs typeface="Arial" panose="020B0604020202020204" pitchFamily="34" charset="0"/>
              </a:rPr>
              <a:t>Girls aged 14 up to their 25th birthday and boys born after 1 September 2006 up to their 25th birthday who missed having the vaccine at school</a:t>
            </a:r>
          </a:p>
          <a:p>
            <a:pPr>
              <a:lnSpc>
                <a:spcPct val="150000"/>
              </a:lnSpc>
            </a:pPr>
            <a:r>
              <a:rPr lang="en-GB" sz="1400">
                <a:latin typeface="Arial" panose="020B0604020202020204" pitchFamily="34" charset="0"/>
                <a:cs typeface="Arial" panose="020B0604020202020204" pitchFamily="34" charset="0"/>
              </a:rPr>
              <a:t>If the routine HPV vaccine delivered through the school's programme is missed:</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Girls remain eligible to receive the HPV vaccine up to their 25th birthday</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Boys who were born on/after 1 September 2006 are eligible up until their 25th birthday</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For individuals who started but did not complete their vaccination before reaching the age of 25 years, the vaccination course should be completed where possible as per the </a:t>
            </a:r>
            <a:r>
              <a:rPr lang="en-GB" sz="1400">
                <a:latin typeface="Arial" panose="020B0604020202020204" pitchFamily="34" charset="0"/>
                <a:cs typeface="Arial" panose="020B0604020202020204" pitchFamily="34" charset="0"/>
                <a:hlinkClick r:id="rId3"/>
              </a:rPr>
              <a:t>vaccination schedule</a:t>
            </a:r>
            <a:endParaRPr lang="en-GB" sz="14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Females and males in eligible cohorts coming to the UK from overseas and registered with a GP should be offered vaccination if they are aged under 25 years.</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For individuals who are immunosuppressed see </a:t>
            </a:r>
            <a:r>
              <a:rPr lang="en-GB" sz="1400" u="sng">
                <a:latin typeface="Arial" panose="020B0604020202020204" pitchFamily="34" charset="0"/>
                <a:cs typeface="Arial" panose="020B0604020202020204" pitchFamily="34" charset="0"/>
                <a:hlinkClick r:id="rId4"/>
              </a:rPr>
              <a:t>Green Book chapter 18a</a:t>
            </a:r>
            <a:endParaRPr lang="en-GB" sz="1400">
              <a:latin typeface="Arial" panose="020B0604020202020204" pitchFamily="34" charset="0"/>
              <a:cs typeface="Arial" panose="020B0604020202020204" pitchFamily="34" charset="0"/>
            </a:endParaRPr>
          </a:p>
          <a:p>
            <a:pPr>
              <a:lnSpc>
                <a:spcPct val="150000"/>
              </a:lnSpc>
            </a:pPr>
            <a:r>
              <a:rPr lang="en-GB" sz="1400" b="1">
                <a:latin typeface="Arial" panose="020B0604020202020204" pitchFamily="34" charset="0"/>
                <a:cs typeface="Arial" panose="020B0604020202020204" pitchFamily="34" charset="0"/>
              </a:rPr>
              <a:t>Provided by: </a:t>
            </a:r>
          </a:p>
          <a:p>
            <a:pPr>
              <a:lnSpc>
                <a:spcPct val="150000"/>
              </a:lnSpc>
            </a:pPr>
            <a:r>
              <a:rPr lang="en-GB" sz="1400">
                <a:solidFill>
                  <a:schemeClr val="accent1"/>
                </a:solidFill>
                <a:latin typeface="Arial"/>
                <a:cs typeface="Arial"/>
              </a:rPr>
              <a:t>     </a:t>
            </a:r>
            <a:r>
              <a:rPr lang="en-GB" sz="1400">
                <a:latin typeface="Arial"/>
                <a:cs typeface="Arial"/>
              </a:rPr>
              <a:t>School-aged immunisation service if still of school age: see previous slide for contact details</a:t>
            </a:r>
          </a:p>
          <a:p>
            <a:pPr>
              <a:lnSpc>
                <a:spcPct val="150000"/>
              </a:lnSpc>
            </a:pPr>
            <a:r>
              <a:rPr lang="en-GB" sz="1400">
                <a:solidFill>
                  <a:schemeClr val="accent1"/>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General practice</a:t>
            </a:r>
            <a:r>
              <a:rPr lang="en-GB" sz="1400">
                <a:solidFill>
                  <a:schemeClr val="accent1"/>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Opportunistic vaccinations (patient request, if eligible, or identification of a vaccination gap when presenting for another </a:t>
            </a:r>
          </a:p>
          <a:p>
            <a:pPr>
              <a:lnSpc>
                <a:spcPct val="150000"/>
              </a:lnSpc>
            </a:pPr>
            <a:r>
              <a:rPr lang="en-GB" sz="1400">
                <a:latin typeface="Arial" panose="020B0604020202020204" pitchFamily="34" charset="0"/>
                <a:cs typeface="Arial" panose="020B0604020202020204" pitchFamily="34" charset="0"/>
              </a:rPr>
              <a:t>      issue</a:t>
            </a:r>
          </a:p>
          <a:p>
            <a:pPr>
              <a:lnSpc>
                <a:spcPct val="150000"/>
              </a:lnSpc>
            </a:pPr>
            <a:r>
              <a:rPr lang="en-GB" sz="1400">
                <a:solidFill>
                  <a:schemeClr val="accent1"/>
                </a:solidFill>
                <a:latin typeface="Arial"/>
                <a:cs typeface="Arial"/>
              </a:rPr>
              <a:t>      </a:t>
            </a:r>
            <a:r>
              <a:rPr lang="en-GB" sz="1400">
                <a:latin typeface="Arial"/>
                <a:cs typeface="Arial"/>
              </a:rPr>
              <a:t>Sexual Health Services: Opportunistic vaccinations to those eligible for the routine programme who have not been offered the vaccine</a:t>
            </a:r>
          </a:p>
          <a:p>
            <a:pPr>
              <a:lnSpc>
                <a:spcPct val="150000"/>
              </a:lnSpc>
            </a:pPr>
            <a:r>
              <a:rPr lang="en-GB">
                <a:latin typeface="Arial"/>
                <a:cs typeface="Arial"/>
              </a:rPr>
              <a:t>     </a:t>
            </a:r>
            <a:r>
              <a:rPr lang="en-GB" sz="1400">
                <a:latin typeface="Arial"/>
                <a:cs typeface="Arial"/>
              </a:rPr>
              <a:t>and are under 25 years.  Those eligible, should check with their local Sexual Health clinic to confirm service available. </a:t>
            </a:r>
          </a:p>
          <a:p>
            <a:pPr>
              <a:lnSpc>
                <a:spcPct val="150000"/>
              </a:lnSpc>
            </a:pPr>
            <a:endParaRPr lang="en-GB" sz="1400" b="1">
              <a:latin typeface="Arial"/>
              <a:cs typeface="Arial"/>
            </a:endParaRPr>
          </a:p>
        </p:txBody>
      </p:sp>
      <p:pic>
        <p:nvPicPr>
          <p:cNvPr id="2" name="Picture 1">
            <a:extLst>
              <a:ext uri="{FF2B5EF4-FFF2-40B4-BE49-F238E27FC236}">
                <a16:creationId xmlns:a16="http://schemas.microsoft.com/office/drawing/2014/main" id="{B09990FD-0124-3A87-D05C-B237F176D68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24875" y="268672"/>
            <a:ext cx="711200" cy="611499"/>
          </a:xfrm>
          <a:prstGeom prst="rect">
            <a:avLst/>
          </a:prstGeom>
        </p:spPr>
      </p:pic>
      <p:pic>
        <p:nvPicPr>
          <p:cNvPr id="5" name="Picture 4">
            <a:extLst>
              <a:ext uri="{FF2B5EF4-FFF2-40B4-BE49-F238E27FC236}">
                <a16:creationId xmlns:a16="http://schemas.microsoft.com/office/drawing/2014/main" id="{22969B9F-769B-3D77-3F4E-AD1A6ACAC4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875" y="5119591"/>
            <a:ext cx="240792" cy="240792"/>
          </a:xfrm>
          <a:prstGeom prst="rect">
            <a:avLst/>
          </a:prstGeom>
        </p:spPr>
      </p:pic>
      <p:pic>
        <p:nvPicPr>
          <p:cNvPr id="7" name="Picture 6">
            <a:extLst>
              <a:ext uri="{FF2B5EF4-FFF2-40B4-BE49-F238E27FC236}">
                <a16:creationId xmlns:a16="http://schemas.microsoft.com/office/drawing/2014/main" id="{E628A5DA-4831-5CC5-D3D1-F4E5961E04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875" y="4720620"/>
            <a:ext cx="240792" cy="240792"/>
          </a:xfrm>
          <a:prstGeom prst="rect">
            <a:avLst/>
          </a:prstGeom>
        </p:spPr>
      </p:pic>
      <p:pic>
        <p:nvPicPr>
          <p:cNvPr id="8" name="Picture 7">
            <a:extLst>
              <a:ext uri="{FF2B5EF4-FFF2-40B4-BE49-F238E27FC236}">
                <a16:creationId xmlns:a16="http://schemas.microsoft.com/office/drawing/2014/main" id="{142C7230-6468-E0EA-5B0D-EE2592E6DE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875" y="5732073"/>
            <a:ext cx="240792" cy="240792"/>
          </a:xfrm>
          <a:prstGeom prst="rect">
            <a:avLst/>
          </a:prstGeom>
        </p:spPr>
      </p:pic>
    </p:spTree>
    <p:extLst>
      <p:ext uri="{BB962C8B-B14F-4D97-AF65-F5344CB8AC3E}">
        <p14:creationId xmlns:p14="http://schemas.microsoft.com/office/powerpoint/2010/main" val="128787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92CB6-4440-D2E8-7857-686533BDACB5}"/>
            </a:ext>
          </a:extLst>
        </p:cNvPr>
        <p:cNvGrpSpPr/>
        <p:nvPr/>
      </p:nvGrpSpPr>
      <p:grpSpPr>
        <a:xfrm>
          <a:off x="0" y="0"/>
          <a:ext cx="0" cy="0"/>
          <a:chOff x="0" y="0"/>
          <a:chExt cx="0" cy="0"/>
        </a:xfrm>
      </p:grpSpPr>
      <p:pic>
        <p:nvPicPr>
          <p:cNvPr id="3" name="Picture 2" descr="A blue text on a white background&#10;&#10;AI-generated content may be incorrect.">
            <a:extLst>
              <a:ext uri="{FF2B5EF4-FFF2-40B4-BE49-F238E27FC236}">
                <a16:creationId xmlns:a16="http://schemas.microsoft.com/office/drawing/2014/main" id="{EEB74029-293C-C1EE-9F15-868C3828D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0600" y="243348"/>
            <a:ext cx="1954530" cy="594897"/>
          </a:xfrm>
          <a:prstGeom prst="rect">
            <a:avLst/>
          </a:prstGeom>
          <a:ln>
            <a:noFill/>
          </a:ln>
        </p:spPr>
      </p:pic>
      <p:sp>
        <p:nvSpPr>
          <p:cNvPr id="6" name="Title 2">
            <a:extLst>
              <a:ext uri="{FF2B5EF4-FFF2-40B4-BE49-F238E27FC236}">
                <a16:creationId xmlns:a16="http://schemas.microsoft.com/office/drawing/2014/main" id="{FCD0843C-7769-2261-2ABF-C8F6A4688649}"/>
              </a:ext>
            </a:extLst>
          </p:cNvPr>
          <p:cNvSpPr txBox="1">
            <a:spLocks/>
          </p:cNvSpPr>
          <p:nvPr/>
        </p:nvSpPr>
        <p:spPr>
          <a:xfrm>
            <a:off x="785495" y="245646"/>
            <a:ext cx="9270507" cy="6116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a:solidFill>
                  <a:srgbClr val="005EB8"/>
                </a:solidFill>
                <a:latin typeface="Arial"/>
                <a:cs typeface="Arial"/>
              </a:rPr>
              <a:t>   Cohort three: GBMSM</a:t>
            </a:r>
          </a:p>
          <a:p>
            <a:endParaRPr lang="en-GB" sz="2800" dirty="0">
              <a:solidFill>
                <a:srgbClr val="005EB8"/>
              </a:solidFill>
              <a:latin typeface="Arial"/>
              <a:cs typeface="Arial"/>
            </a:endParaRPr>
          </a:p>
        </p:txBody>
      </p:sp>
      <p:sp>
        <p:nvSpPr>
          <p:cNvPr id="4" name="TextBox 3">
            <a:extLst>
              <a:ext uri="{FF2B5EF4-FFF2-40B4-BE49-F238E27FC236}">
                <a16:creationId xmlns:a16="http://schemas.microsoft.com/office/drawing/2014/main" id="{A6BA84FA-1004-45E1-A3E2-7805FA144A31}"/>
              </a:ext>
            </a:extLst>
          </p:cNvPr>
          <p:cNvSpPr txBox="1"/>
          <p:nvPr/>
        </p:nvSpPr>
        <p:spPr>
          <a:xfrm>
            <a:off x="356870" y="1166842"/>
            <a:ext cx="10533250" cy="5170646"/>
          </a:xfrm>
          <a:prstGeom prst="rect">
            <a:avLst/>
          </a:prstGeom>
          <a:noFill/>
        </p:spPr>
        <p:txBody>
          <a:bodyPr wrap="square">
            <a:spAutoFit/>
          </a:bodyPr>
          <a:lstStyle/>
          <a:p>
            <a:pPr>
              <a:lnSpc>
                <a:spcPct val="150000"/>
              </a:lnSpc>
            </a:pPr>
            <a:r>
              <a:rPr lang="en-GB" sz="1400" b="1">
                <a:latin typeface="Arial" panose="020B0604020202020204" pitchFamily="34" charset="0"/>
                <a:cs typeface="Arial" panose="020B0604020202020204" pitchFamily="34" charset="0"/>
              </a:rPr>
              <a:t>GBMSM (up to and including 45 years of age)</a:t>
            </a:r>
            <a:endParaRPr lang="en-GB" sz="1400">
              <a:latin typeface="Arial" panose="020B0604020202020204" pitchFamily="34" charset="0"/>
              <a:cs typeface="Arial" panose="020B0604020202020204" pitchFamily="34" charset="0"/>
            </a:endParaRPr>
          </a:p>
          <a:p>
            <a:pPr>
              <a:lnSpc>
                <a:spcPct val="150000"/>
              </a:lnSpc>
            </a:pPr>
            <a:r>
              <a:rPr lang="en-GB" sz="1400">
                <a:latin typeface="Arial" panose="020B0604020202020204" pitchFamily="34" charset="0"/>
                <a:cs typeface="Arial" panose="020B0604020202020204" pitchFamily="34" charset="0"/>
              </a:rPr>
              <a:t>Gay, bisexual and other men who have sex with men (GBMSM), up to and including 45 years old, who attend specialist sexual health services and or HIV clinics regardless of risk, sexual behaviour or disease status, are eligible for HPV vaccination if they have not previously been vaccinated. </a:t>
            </a:r>
          </a:p>
          <a:p>
            <a:pPr>
              <a:lnSpc>
                <a:spcPct val="150000"/>
              </a:lnSpc>
            </a:pPr>
            <a:endParaRPr lang="en-GB" sz="1400">
              <a:latin typeface="Arial" panose="020B0604020202020204" pitchFamily="34" charset="0"/>
              <a:cs typeface="Arial" panose="020B0604020202020204" pitchFamily="34" charset="0"/>
            </a:endParaRPr>
          </a:p>
          <a:p>
            <a:pPr>
              <a:lnSpc>
                <a:spcPct val="150000"/>
              </a:lnSpc>
            </a:pPr>
            <a:r>
              <a:rPr lang="en-GB" sz="1400">
                <a:latin typeface="Arial" panose="020B0604020202020204" pitchFamily="34" charset="0"/>
                <a:cs typeface="Arial" panose="020B0604020202020204" pitchFamily="34" charset="0"/>
              </a:rPr>
              <a:t>Other eligible at-risk individuals include some transgender individuals, sex workers, and men and women living with HIV infection (See </a:t>
            </a:r>
            <a:r>
              <a:rPr lang="en-GB" sz="1400" u="sng">
                <a:latin typeface="Arial" panose="020B0604020202020204" pitchFamily="34" charset="0"/>
                <a:cs typeface="Arial" panose="020B0604020202020204" pitchFamily="34" charset="0"/>
                <a:hlinkClick r:id="rId4"/>
              </a:rPr>
              <a:t>Green Book chapter 18a</a:t>
            </a:r>
            <a:r>
              <a:rPr lang="en-GB" sz="140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Under 25s in this cohort should be offered a single dose of HPV vaccine*</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GBMSM who have already received at least one dose before their 25th birthday are considered to have completed their vaccination course and do not require further doses</a:t>
            </a:r>
          </a:p>
          <a:p>
            <a:pPr marL="285750" indent="-285750">
              <a:lnSpc>
                <a:spcPct val="150000"/>
              </a:lnSpc>
              <a:buFont typeface="Arial" panose="020B0604020202020204" pitchFamily="34" charset="0"/>
              <a:buChar char="•"/>
            </a:pPr>
            <a:r>
              <a:rPr lang="en-GB" sz="1400">
                <a:latin typeface="Arial" panose="020B0604020202020204" pitchFamily="34" charset="0"/>
                <a:cs typeface="Arial" panose="020B0604020202020204" pitchFamily="34" charset="0"/>
              </a:rPr>
              <a:t>GBMSM aged 25 years and older (up to and including 45 years) should continue on the 2 dose HPV vaccination schedule*</a:t>
            </a:r>
          </a:p>
          <a:p>
            <a:pPr>
              <a:lnSpc>
                <a:spcPct val="150000"/>
              </a:lnSpc>
            </a:pPr>
            <a:r>
              <a:rPr lang="en-GB" sz="1400" b="1">
                <a:latin typeface="Arial" panose="020B0604020202020204" pitchFamily="34" charset="0"/>
                <a:cs typeface="Arial" panose="020B0604020202020204" pitchFamily="34" charset="0"/>
              </a:rPr>
              <a:t>*</a:t>
            </a:r>
            <a:r>
              <a:rPr lang="en-GB" sz="1400">
                <a:latin typeface="Arial" panose="020B0604020202020204" pitchFamily="34" charset="0"/>
                <a:cs typeface="Arial" panose="020B0604020202020204" pitchFamily="34" charset="0"/>
              </a:rPr>
              <a:t> unless immunosuppressed or known to be living with HIV –3 doses are required</a:t>
            </a:r>
          </a:p>
          <a:p>
            <a:pPr>
              <a:lnSpc>
                <a:spcPct val="150000"/>
              </a:lnSpc>
            </a:pPr>
            <a:endParaRPr lang="en-GB" sz="1400" b="1">
              <a:latin typeface="Arial" panose="020B0604020202020204" pitchFamily="34" charset="0"/>
              <a:cs typeface="Arial" panose="020B0604020202020204" pitchFamily="34" charset="0"/>
            </a:endParaRPr>
          </a:p>
          <a:p>
            <a:pPr>
              <a:lnSpc>
                <a:spcPct val="150000"/>
              </a:lnSpc>
            </a:pPr>
            <a:r>
              <a:rPr lang="en-GB" sz="1400" b="1">
                <a:latin typeface="Arial" panose="020B0604020202020204" pitchFamily="34" charset="0"/>
                <a:cs typeface="Arial" panose="020B0604020202020204" pitchFamily="34" charset="0"/>
              </a:rPr>
              <a:t>This cohort can receive their HPV vaccination at a </a:t>
            </a:r>
            <a:r>
              <a:rPr lang="en-GB" sz="1400" b="1">
                <a:solidFill>
                  <a:schemeClr val="dk1"/>
                </a:solidFill>
                <a:latin typeface="Arial" panose="020B0604020202020204" pitchFamily="34" charset="0"/>
                <a:cs typeface="Arial" panose="020B0604020202020204" pitchFamily="34" charset="0"/>
                <a:hlinkClick r:id="rId5"/>
              </a:rPr>
              <a:t>Sexual health clinic </a:t>
            </a:r>
            <a:r>
              <a:rPr lang="en-GB" sz="1400" b="1">
                <a:latin typeface="Arial" panose="020B0604020202020204" pitchFamily="34" charset="0"/>
                <a:cs typeface="Arial" panose="020B0604020202020204" pitchFamily="34" charset="0"/>
              </a:rPr>
              <a:t>HIV clinic.</a:t>
            </a:r>
            <a:endParaRPr lang="en-GB" sz="14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3A4DC50-FE6A-922B-7D08-2C5F54844A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102" y="226596"/>
            <a:ext cx="349061" cy="493118"/>
          </a:xfrm>
          <a:prstGeom prst="rect">
            <a:avLst/>
          </a:prstGeom>
        </p:spPr>
      </p:pic>
    </p:spTree>
    <p:extLst>
      <p:ext uri="{BB962C8B-B14F-4D97-AF65-F5344CB8AC3E}">
        <p14:creationId xmlns:p14="http://schemas.microsoft.com/office/powerpoint/2010/main" val="2239115601"/>
      </p:ext>
    </p:extLst>
  </p:cSld>
  <p:clrMapOvr>
    <a:masterClrMapping/>
  </p:clrMapOvr>
</p:sld>
</file>

<file path=ppt/theme/theme1.xml><?xml version="1.0" encoding="utf-8"?>
<a:theme xmlns:a="http://schemas.openxmlformats.org/drawingml/2006/main" name="Powerpoint widescree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CA Agenda template Feb 2025 PLEASE DOWNLOAD.pptx" id="{EE1246F0-AFF1-401A-BA90-0531CC1BE975}" vid="{D71545F7-9983-4281-B0D5-A3FAD00D8D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d51f2a1-df1b-4c68-bc66-5a87d057fe01">
      <Terms xmlns="http://schemas.microsoft.com/office/infopath/2007/PartnerControls"/>
    </lcf76f155ced4ddcb4097134ff3c332f>
    <TaxCatchAll xmlns="33905c23-1906-4c9e-bfef-75f978e5dda6" xsi:nil="true"/>
    <Date xmlns="5d51f2a1-df1b-4c68-bc66-5a87d057fe01" xsi:nil="true"/>
    <Dateandtime xmlns="5d51f2a1-df1b-4c68-bc66-5a87d057fe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04F4D31D1DD7459826A56FBCF0B2A6" ma:contentTypeVersion="20" ma:contentTypeDescription="Create a new document." ma:contentTypeScope="" ma:versionID="91820daf65bfa4b7c5cb2f8440624b47">
  <xsd:schema xmlns:xsd="http://www.w3.org/2001/XMLSchema" xmlns:xs="http://www.w3.org/2001/XMLSchema" xmlns:p="http://schemas.microsoft.com/office/2006/metadata/properties" xmlns:ns1="http://schemas.microsoft.com/sharepoint/v3" xmlns:ns2="5d51f2a1-df1b-4c68-bc66-5a87d057fe01" xmlns:ns3="33905c23-1906-4c9e-bfef-75f978e5dda6" targetNamespace="http://schemas.microsoft.com/office/2006/metadata/properties" ma:root="true" ma:fieldsID="504df742a4babe84c1349f0a25fef203" ns1:_="" ns2:_="" ns3:_="">
    <xsd:import namespace="http://schemas.microsoft.com/sharepoint/v3"/>
    <xsd:import namespace="5d51f2a1-df1b-4c68-bc66-5a87d057fe01"/>
    <xsd:import namespace="33905c23-1906-4c9e-bfef-75f978e5dd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Date"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51f2a1-df1b-4c68-bc66-5a87d057f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Date" ma:index="26" nillable="true" ma:displayName="Date" ma:format="DateOnly" ma:internalName="Date">
      <xsd:simpleType>
        <xsd:restriction base="dms:DateTime"/>
      </xsd:simpleType>
    </xsd:element>
    <xsd:element name="Dateandtime" ma:index="27"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3905c23-1906-4c9e-bfef-75f978e5dd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112651-25b8-4f65-a32e-b24ca3aab005}" ma:internalName="TaxCatchAll" ma:showField="CatchAllData" ma:web="33905c23-1906-4c9e-bfef-75f978e5dd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C0AAD-4F8B-4726-ACC0-EF7AD323D225}">
  <ds:schemaRefs>
    <ds:schemaRef ds:uri="http://schemas.microsoft.com/office/infopath/2007/PartnerControls"/>
    <ds:schemaRef ds:uri="http://purl.org/dc/terms/"/>
    <ds:schemaRef ds:uri="http://purl.org/dc/dcmitype/"/>
    <ds:schemaRef ds:uri="http://purl.org/dc/elements/1.1/"/>
    <ds:schemaRef ds:uri="33905c23-1906-4c9e-bfef-75f978e5dda6"/>
    <ds:schemaRef ds:uri="http://schemas.microsoft.com/sharepoint/v3"/>
    <ds:schemaRef ds:uri="5d51f2a1-df1b-4c68-bc66-5a87d057fe0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C340BE3-BCF7-4C56-B30E-D3F1F360D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51f2a1-df1b-4c68-bc66-5a87d057fe01"/>
    <ds:schemaRef ds:uri="33905c23-1906-4c9e-bfef-75f978e5dd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078686-52A0-4ACE-A6E2-59548716267B}">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TVCA Agenda template Feb 2025 PLEASE DOWNLOAD</Template>
  <TotalTime>1413</TotalTime>
  <Words>3648</Words>
  <Application>Microsoft Office PowerPoint</Application>
  <PresentationFormat>Widescreen</PresentationFormat>
  <Paragraphs>388</Paragraphs>
  <Slides>28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Powerpoint widescreen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SMITH, Becks (NHS BUCKINGHAMSHIRE, OXFORDSHIRE AND BERKSHIRE WEST ICB - 14Y)</dc:creator>
  <cp:keywords/>
  <dc:description/>
  <cp:lastModifiedBy>SMITH, Becks (NHS THAMES VALLEY ICB - 14Y)</cp:lastModifiedBy>
  <cp:revision>35</cp:revision>
  <dcterms:created xsi:type="dcterms:W3CDTF">2025-05-14T11:50:30Z</dcterms:created>
  <dcterms:modified xsi:type="dcterms:W3CDTF">2026-05-20T15:12:08Z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0x010100DE04F4D31D1DD7459826A56FBCF0B2A6</vt:lpwstr>
  </property>
  <property fmtid="{D5CDD505-2E9C-101B-9397-08002B2CF9AE}" pid="3" name="MediaServiceImageTags">
    <vt:lpwstr/>
  </property>
  <property fmtid="{D5CDD505-2E9C-101B-9397-08002B2CF9AE}" pid="4" name="_ExtendedDescription">
    <vt:lpwstr/>
  </property>
</Properties>
</file>